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973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0F2C9-7552-48BD-B531-C1A756029570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B570E-6689-4F4D-8C52-32D2322A12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2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6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69.jpeg"/><Relationship Id="rId4" Type="http://schemas.openxmlformats.org/officeDocument/2006/relationships/image" Target="../media/image6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Relationship Id="rId22" Type="http://schemas.openxmlformats.org/officeDocument/2006/relationships/image" Target="../media/image4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5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4478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Algebra of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Algebraic Operations with Functions with Limited Domains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                                                         Find the following functions and state the domain of each function.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79500" y="1281752"/>
          <a:ext cx="4406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4406760" imgH="520560" progId="Equation.DSMT4">
                  <p:embed/>
                </p:oleObj>
              </mc:Choice>
              <mc:Fallback>
                <p:oleObj name="Equation" r:id="rId3" imgW="440676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281752"/>
                        <a:ext cx="44069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81000" y="3733800"/>
            <a:ext cx="83788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The domain of </a:t>
            </a:r>
            <a:r>
              <a:rPr lang="en-US" sz="2800" i="1" dirty="0"/>
              <a:t>f</a:t>
            </a:r>
            <a:r>
              <a:rPr lang="en-US" sz="2800" dirty="0"/>
              <a:t> is the set of all real numbers.  However, the domain of the sum is restricted to the domain of </a:t>
            </a:r>
            <a:r>
              <a:rPr lang="en-US" sz="2800" i="1" dirty="0"/>
              <a:t>g</a:t>
            </a:r>
            <a:r>
              <a:rPr lang="en-US" sz="2800" dirty="0"/>
              <a:t>, the radical function.  In this case we must have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</a:rPr>
              <a:t>–</a:t>
            </a:r>
            <a:r>
              <a:rPr lang="en-US" sz="2800" dirty="0">
                <a:solidFill>
                  <a:srgbClr val="000099"/>
                </a:solidFill>
              </a:rPr>
              <a:t> 2 ≥ 0</a:t>
            </a:r>
            <a:r>
              <a:rPr lang="en-US" sz="2800" dirty="0"/>
              <a:t>.  Thus in interval notation, the domain is </a:t>
            </a:r>
            <a:r>
              <a:rPr lang="en-US" sz="2800" dirty="0">
                <a:solidFill>
                  <a:srgbClr val="FF0000"/>
                </a:solidFill>
              </a:rPr>
              <a:t>[2,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  <a:r>
              <a:rPr lang="en-US" sz="2800" dirty="0"/>
              <a:t>. 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2389496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968480" imgH="469800" progId="Equation.DSMT4">
                  <p:embed/>
                </p:oleObj>
              </mc:Choice>
              <mc:Fallback>
                <p:oleObj name="Equation" r:id="rId5" imgW="1968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89496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0352" y="3096904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1257120" imgH="304560" progId="Equation.DSMT4">
                  <p:embed/>
                </p:oleObj>
              </mc:Choice>
              <mc:Fallback>
                <p:oleObj name="Equation" r:id="rId7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96904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084696" y="3026392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1409400" imgH="469800" progId="Equation.DSMT4">
                  <p:embed/>
                </p:oleObj>
              </mc:Choice>
              <mc:Fallback>
                <p:oleObj name="Equation" r:id="rId9" imgW="1409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3026392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554104" y="2979760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2197080" imgH="444240" progId="Equation.DSMT4">
                  <p:embed/>
                </p:oleObj>
              </mc:Choice>
              <mc:Fallback>
                <p:oleObj name="Equation" r:id="rId11" imgW="219708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104" y="2979760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Algebraic Operations with Functions with Limited Domains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9"/>
          <p:cNvSpPr>
            <a:spLocks noChangeArrowheads="1"/>
          </p:cNvSpPr>
          <p:nvPr/>
        </p:nvSpPr>
        <p:spPr bwMode="auto">
          <a:xfrm>
            <a:off x="381000" y="3505200"/>
            <a:ext cx="8226425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For this function, the denominator cannot be 0, so        </a:t>
            </a:r>
            <a:r>
              <a:rPr lang="en-US" sz="2800" i="1" dirty="0"/>
              <a:t>x</a:t>
            </a:r>
            <a:r>
              <a:rPr lang="en-US" sz="2800" dirty="0"/>
              <a:t> ≠ 2.  Therefore, we must have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latin typeface="Arial" pitchFamily="34" charset="0"/>
              </a:rPr>
              <a:t>–</a:t>
            </a:r>
            <a:r>
              <a:rPr lang="en-US" sz="2800" dirty="0"/>
              <a:t> 2 &gt; 0 and the domain, in interval notation, is </a:t>
            </a:r>
            <a:r>
              <a:rPr lang="en-US" sz="2800" dirty="0">
                <a:solidFill>
                  <a:srgbClr val="FF0000"/>
                </a:solidFill>
              </a:rPr>
              <a:t>(2,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  <a:r>
              <a:rPr lang="en-US" sz="2800" dirty="0"/>
              <a:t>. </a:t>
            </a:r>
          </a:p>
          <a:p>
            <a:r>
              <a:rPr lang="en-US" sz="2800" b="1" dirty="0"/>
              <a:t>Note:</a:t>
            </a:r>
            <a:r>
              <a:rPr lang="en-US" sz="2800" dirty="0"/>
              <a:t> The domain can become smaller than, but never larger than, the domain of the two original functions.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30352" y="1219200"/>
          <a:ext cx="1651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1650960" imgH="977760" progId="Equation.DSMT4">
                  <p:embed/>
                </p:oleObj>
              </mc:Choice>
              <mc:Fallback>
                <p:oleObj name="Equation" r:id="rId3" imgW="165096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19200"/>
                        <a:ext cx="1651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2631744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31744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981200" y="2313296"/>
          <a:ext cx="1104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1104840" imgH="977760" progId="Equation.DSMT4">
                  <p:embed/>
                </p:oleObj>
              </mc:Choice>
              <mc:Fallback>
                <p:oleObj name="Equation" r:id="rId7" imgW="11048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13296"/>
                        <a:ext cx="1104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200400" y="2354240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1295280" imgH="888840" progId="Equation.DSMT4">
                  <p:embed/>
                </p:oleObj>
              </mc:Choice>
              <mc:Fallback>
                <p:oleObj name="Equation" r:id="rId9" imgW="129528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354240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92150" y="1524000"/>
          <a:ext cx="7378700" cy="332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7378700" imgH="3327400" progId="Equation.DSMT4">
                  <p:embed/>
                </p:oleObj>
              </mc:Choice>
              <mc:Fallback>
                <p:oleObj name="Equation" r:id="rId3" imgW="7378700" imgH="3327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1524000"/>
                        <a:ext cx="7378700" cy="332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025692"/>
              </p:ext>
            </p:extLst>
          </p:nvPr>
        </p:nvGraphicFramePr>
        <p:xfrm>
          <a:off x="774700" y="1357952"/>
          <a:ext cx="7416800" cy="45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7416720" imgH="4508280" progId="Equation.DSMT4">
                  <p:embed/>
                </p:oleObj>
              </mc:Choice>
              <mc:Fallback>
                <p:oleObj name="Equation" r:id="rId3" imgW="7416720" imgH="4508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1357952"/>
                        <a:ext cx="7416800" cy="450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74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196146"/>
              </p:ext>
            </p:extLst>
          </p:nvPr>
        </p:nvGraphicFramePr>
        <p:xfrm>
          <a:off x="447675" y="1211263"/>
          <a:ext cx="7219950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7200720" imgH="3340080" progId="Equation.DSMT4">
                  <p:embed/>
                </p:oleObj>
              </mc:Choice>
              <mc:Fallback>
                <p:oleObj name="Equation" r:id="rId3" imgW="7200720" imgH="3340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1211263"/>
                        <a:ext cx="7219950" cy="335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2" name="Picture 4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3124200"/>
            <a:ext cx="2228850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the sum, difference, product, and quotient of two functions.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Graph the sum of two functions.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graphing calculator to graph the sum of two functions.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Algebraic Operations with Functions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tIns="137160"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                           and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i="0" dirty="0">
                <a:solidFill>
                  <a:srgbClr val="000000"/>
                </a:solidFill>
              </a:rPr>
              <a:t>represent two functions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is a value in the </a:t>
            </a:r>
            <a:r>
              <a:rPr lang="en-US" b="1" i="0" dirty="0">
                <a:solidFill>
                  <a:srgbClr val="C00000"/>
                </a:solidFill>
              </a:rPr>
              <a:t>domain of both functions</a:t>
            </a:r>
            <a:r>
              <a:rPr lang="en-US" i="0" dirty="0">
                <a:solidFill>
                  <a:srgbClr val="000000"/>
                </a:solidFill>
              </a:rPr>
              <a:t>, then: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Sum of two functions:	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Difference of two functions:	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Product of two functions:	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</a:t>
            </a:r>
            <a:r>
              <a:rPr lang="en-US" i="0" dirty="0">
                <a:solidFill>
                  <a:srgbClr val="000000"/>
                </a:solidFill>
              </a:rPr>
              <a:t>	Quotient of two functions: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825500" y="1420504"/>
          <a:ext cx="207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2070100" imgH="469900" progId="Equation.DSMT4">
                  <p:embed/>
                </p:oleObj>
              </mc:Choice>
              <mc:Fallback>
                <p:oleObj name="Equation" r:id="rId3" imgW="20701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1420504"/>
                        <a:ext cx="2070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343400" y="2347604"/>
          <a:ext cx="339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3390900" imgH="469900" progId="Equation.DSMT4">
                  <p:embed/>
                </p:oleObj>
              </mc:Choice>
              <mc:Fallback>
                <p:oleObj name="Equation" r:id="rId5" imgW="3390900" imgH="4699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347604"/>
                        <a:ext cx="3390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194300" y="2868304"/>
          <a:ext cx="339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7" imgW="3390900" imgH="469900" progId="Equation.DSMT4">
                  <p:embed/>
                </p:oleObj>
              </mc:Choice>
              <mc:Fallback>
                <p:oleObj name="Equation" r:id="rId7" imgW="3390900" imgH="469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2868304"/>
                        <a:ext cx="3390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838700" y="3389004"/>
          <a:ext cx="308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9" imgW="3086100" imgH="469900" progId="Equation.DSMT4">
                  <p:embed/>
                </p:oleObj>
              </mc:Choice>
              <mc:Fallback>
                <p:oleObj name="Equation" r:id="rId9" imgW="3086100" imgH="4699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3389004"/>
                        <a:ext cx="3086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743200" y="4532004"/>
          <a:ext cx="4533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1" imgW="4533900" imgH="1003300" progId="Equation.DSMT4">
                  <p:embed/>
                </p:oleObj>
              </mc:Choice>
              <mc:Fallback>
                <p:oleObj name="Equation" r:id="rId11" imgW="4533900" imgH="10033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32004"/>
                        <a:ext cx="45339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Algebraic Operations with Functions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                                                                Find the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following functions.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04900" y="1322696"/>
          <a:ext cx="4978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4978400" imgH="482600" progId="Equation.DSMT4">
                  <p:embed/>
                </p:oleObj>
              </mc:Choice>
              <mc:Fallback>
                <p:oleObj name="Equation" r:id="rId3" imgW="49784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1322696"/>
                        <a:ext cx="4978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09600" y="2492992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1968480" imgH="469800" progId="Equation.DSMT4">
                  <p:embed/>
                </p:oleObj>
              </mc:Choice>
              <mc:Fallback>
                <p:oleObj name="Equation" r:id="rId5" imgW="1968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92992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609600" y="32004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1257120" imgH="304560" progId="Equation.DSMT4">
                  <p:embed/>
                </p:oleObj>
              </mc:Choice>
              <mc:Fallback>
                <p:oleObj name="Equation" r:id="rId7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004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33600" y="3124200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1409400" imgH="469800" progId="Equation.DSMT4">
                  <p:embed/>
                </p:oleObj>
              </mc:Choice>
              <mc:Fallback>
                <p:oleObj name="Equation" r:id="rId9" imgW="1409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124200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89338" y="3075296"/>
          <a:ext cx="3238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3238200" imgH="571320" progId="Equation.DSMT4">
                  <p:embed/>
                </p:oleObj>
              </mc:Choice>
              <mc:Fallback>
                <p:oleObj name="Equation" r:id="rId11" imgW="32382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8" y="3075296"/>
                        <a:ext cx="3238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589338" y="3756025"/>
          <a:ext cx="212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2120760" imgH="380880" progId="Equation.DSMT4">
                  <p:embed/>
                </p:oleObj>
              </mc:Choice>
              <mc:Fallback>
                <p:oleObj name="Equation" r:id="rId13" imgW="21207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8" y="3756025"/>
                        <a:ext cx="212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Algebraic Operations with Functions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23248" y="1309996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1968480" imgH="469800" progId="Equation.DSMT4">
                  <p:embed/>
                </p:oleObj>
              </mc:Choice>
              <mc:Fallback>
                <p:oleObj name="Equation" r:id="rId3" imgW="1968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8" y="1309996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623248" y="1994848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8" y="1994848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147248" y="1905000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7" imgW="1409400" imgH="469800" progId="Equation.DSMT4">
                  <p:embed/>
                </p:oleObj>
              </mc:Choice>
              <mc:Fallback>
                <p:oleObj name="Equation" r:id="rId7" imgW="14094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1905000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595048" y="1869744"/>
          <a:ext cx="3238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9" imgW="3238200" imgH="571320" progId="Equation.DSMT4">
                  <p:embed/>
                </p:oleObj>
              </mc:Choice>
              <mc:Fallback>
                <p:oleObj name="Equation" r:id="rId9" imgW="32382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048" y="1869744"/>
                        <a:ext cx="3238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589338" y="2549525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1" imgW="1282680" imgH="380880" progId="Equation.DSMT4">
                  <p:embed/>
                </p:oleObj>
              </mc:Choice>
              <mc:Fallback>
                <p:oleObj name="Equation" r:id="rId11" imgW="12826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8" y="2549525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644856" y="312420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3" imgW="1790640" imgH="469800" progId="Equation.DSMT4">
                  <p:embed/>
                </p:oleObj>
              </mc:Choice>
              <mc:Fallback>
                <p:oleObj name="Equation" r:id="rId13" imgW="17906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56" y="3124200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609600" y="38100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5" imgW="1257120" imgH="304560" progId="Equation.DSMT4">
                  <p:embed/>
                </p:oleObj>
              </mc:Choice>
              <mc:Fallback>
                <p:oleObj name="Equation" r:id="rId15" imgW="125712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100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147248" y="3733800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7" imgW="1257120" imgH="469800" progId="Equation.DSMT4">
                  <p:embed/>
                </p:oleObj>
              </mc:Choice>
              <mc:Fallback>
                <p:oleObj name="Equation" r:id="rId17" imgW="12571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3733800"/>
                        <a:ext cx="125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450608" y="3684896"/>
          <a:ext cx="2959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9" imgW="2958840" imgH="571320" progId="Equation.DSMT4">
                  <p:embed/>
                </p:oleObj>
              </mc:Choice>
              <mc:Fallback>
                <p:oleObj name="Equation" r:id="rId19" imgW="295884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0608" y="3684896"/>
                        <a:ext cx="2959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438525" y="4365625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21" imgW="3288960" imgH="380880" progId="Equation.DSMT4">
                  <p:embed/>
                </p:oleObj>
              </mc:Choice>
              <mc:Fallback>
                <p:oleObj name="Equation" r:id="rId21" imgW="328896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4365625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Algebraic Operations with Functions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b="1" dirty="0"/>
              <a:t>d.</a:t>
            </a:r>
            <a:r>
              <a:rPr lang="en-US" sz="2800" dirty="0"/>
              <a:t>	Evaluate each of the functions found in parts </a:t>
            </a:r>
            <a:r>
              <a:rPr lang="en-US" sz="2800" b="1" dirty="0"/>
              <a:t>a. - c</a:t>
            </a:r>
            <a:r>
              <a:rPr lang="en-US" sz="2800" dirty="0"/>
              <a:t>. 	at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= 2</a:t>
            </a:r>
            <a:r>
              <a:rPr lang="en-US" sz="2800" dirty="0"/>
              <a:t>.</a:t>
            </a:r>
          </a:p>
          <a:p>
            <a:pPr>
              <a:tabLst>
                <a:tab pos="463550" algn="l"/>
              </a:tabLst>
            </a:pPr>
            <a:r>
              <a:rPr lang="en-US" sz="2800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sz="2800" dirty="0"/>
              <a:t>Evaluating each of these functions at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FF00FF"/>
                </a:solidFill>
              </a:rPr>
              <a:t>2</a:t>
            </a:r>
            <a:r>
              <a:rPr lang="en-US" sz="2800" dirty="0"/>
              <a:t> gives the following results.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358900" y="3733800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3" imgW="1409400" imgH="469800" progId="Equation.DSMT4">
                  <p:embed/>
                </p:oleObj>
              </mc:Choice>
              <mc:Fallback>
                <p:oleObj name="Equation" r:id="rId3" imgW="1409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733800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794000" y="3649663"/>
          <a:ext cx="2616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" imgW="2616120" imgH="533160" progId="Equation.DSMT4">
                  <p:embed/>
                </p:oleObj>
              </mc:Choice>
              <mc:Fallback>
                <p:oleObj name="Equation" r:id="rId5" imgW="261612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3649663"/>
                        <a:ext cx="2616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461000" y="3810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7" imgW="482400" imgH="291960" progId="Equation.DSMT4">
                  <p:embed/>
                </p:oleObj>
              </mc:Choice>
              <mc:Fallback>
                <p:oleObj name="Equation" r:id="rId7" imgW="482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3810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358900" y="4357688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9" imgW="1409400" imgH="469800" progId="Equation.DSMT4">
                  <p:embed/>
                </p:oleObj>
              </mc:Choice>
              <mc:Fallback>
                <p:oleObj name="Equation" r:id="rId9" imgW="14094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357688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786063" y="4302125"/>
          <a:ext cx="175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1" imgW="1752480" imgH="533160" progId="Equation.DSMT4">
                  <p:embed/>
                </p:oleObj>
              </mc:Choice>
              <mc:Fallback>
                <p:oleObj name="Equation" r:id="rId11" imgW="175248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4302125"/>
                        <a:ext cx="1752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610100" y="4446896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3" imgW="647640" imgH="279360" progId="Equation.DSMT4">
                  <p:embed/>
                </p:oleObj>
              </mc:Choice>
              <mc:Fallback>
                <p:oleObj name="Equation" r:id="rId13" imgW="6476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4446896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358900" y="5029200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5" imgW="1257120" imgH="469800" progId="Equation.DSMT4">
                  <p:embed/>
                </p:oleObj>
              </mc:Choice>
              <mc:Fallback>
                <p:oleObj name="Equation" r:id="rId15" imgW="125712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5029200"/>
                        <a:ext cx="125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641600" y="4946650"/>
          <a:ext cx="4025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7" imgW="4025880" imgH="533160" progId="Equation.DSMT4">
                  <p:embed/>
                </p:oleObj>
              </mc:Choice>
              <mc:Fallback>
                <p:oleObj name="Equation" r:id="rId17" imgW="4025880" imgH="533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4946650"/>
                        <a:ext cx="4025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6705600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9" imgW="876240" imgH="291960" progId="Equation.DSMT4">
                  <p:embed/>
                </p:oleObj>
              </mc:Choice>
              <mc:Fallback>
                <p:oleObj name="Equation" r:id="rId19" imgW="8762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Algebraic Operations with Functions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84496" y="1303360"/>
          <a:ext cx="6337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6337080" imgH="1002960" progId="Equation.DSMT4">
                  <p:embed/>
                </p:oleObj>
              </mc:Choice>
              <mc:Fallback>
                <p:oleObj name="Equation" r:id="rId3" imgW="6337080" imgH="1002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496" y="1303360"/>
                        <a:ext cx="6337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84496" y="2424752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1968480" imgH="469800" progId="Equation.DSMT4">
                  <p:embed/>
                </p:oleObj>
              </mc:Choice>
              <mc:Fallback>
                <p:oleObj name="Equation" r:id="rId5" imgW="1968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496" y="2424752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70848" y="3124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1257120" imgH="304560" progId="Equation.DSMT4">
                  <p:embed/>
                </p:oleObj>
              </mc:Choice>
              <mc:Fallback>
                <p:oleObj name="Equation" r:id="rId7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48" y="3124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08496" y="3048000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1409400" imgH="469800" progId="Equation.DSMT4">
                  <p:embed/>
                </p:oleObj>
              </mc:Choice>
              <mc:Fallback>
                <p:oleObj name="Equation" r:id="rId9" imgW="1409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96" y="3048000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49638" y="2999096"/>
          <a:ext cx="271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2717640" imgH="571320" progId="Equation.DSMT4">
                  <p:embed/>
                </p:oleObj>
              </mc:Choice>
              <mc:Fallback>
                <p:oleObj name="Equation" r:id="rId11" imgW="27176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638" y="2999096"/>
                        <a:ext cx="271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449638" y="3679825"/>
          <a:ext cx="160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1600200" imgH="368280" progId="Equation.DSMT4">
                  <p:embed/>
                </p:oleObj>
              </mc:Choice>
              <mc:Fallback>
                <p:oleObj name="Equation" r:id="rId13" imgW="160020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638" y="3679825"/>
                        <a:ext cx="160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tx1"/>
                </a:solidFill>
              </a:rPr>
              <a:t>Example 2: Algebraic Operations with Functions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00" y="1295400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3" imgW="1968480" imgH="469800" progId="Equation.DSMT4">
                  <p:embed/>
                </p:oleObj>
              </mc:Choice>
              <mc:Fallback>
                <p:oleObj name="Equation" r:id="rId3" imgW="1968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3400" y="1994848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94848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057400" y="1918648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7" imgW="1409400" imgH="469800" progId="Equation.DSMT4">
                  <p:embed/>
                </p:oleObj>
              </mc:Choice>
              <mc:Fallback>
                <p:oleObj name="Equation" r:id="rId7" imgW="14094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18648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505200" y="1869744"/>
          <a:ext cx="271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9" imgW="2717640" imgH="571320" progId="Equation.DSMT4">
                  <p:embed/>
                </p:oleObj>
              </mc:Choice>
              <mc:Fallback>
                <p:oleObj name="Equation" r:id="rId9" imgW="271764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869744"/>
                        <a:ext cx="271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498850" y="2563813"/>
          <a:ext cx="198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1" imgW="1981080" imgH="380880" progId="Equation.DSMT4">
                  <p:embed/>
                </p:oleObj>
              </mc:Choice>
              <mc:Fallback>
                <p:oleObj name="Equation" r:id="rId11" imgW="19810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2563813"/>
                        <a:ext cx="198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33400" y="3124200"/>
          <a:ext cx="1625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3" imgW="1625400" imgH="977760" progId="Equation.DSMT4">
                  <p:embed/>
                </p:oleObj>
              </mc:Choice>
              <mc:Fallback>
                <p:oleObj name="Equation" r:id="rId13" imgW="1625400" imgH="977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24200"/>
                        <a:ext cx="1625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3400" y="4558352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5" imgW="1257120" imgH="304560" progId="Equation.DSMT4">
                  <p:embed/>
                </p:oleObj>
              </mc:Choice>
              <mc:Fallback>
                <p:oleObj name="Equation" r:id="rId15" imgW="125712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58352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049440" y="4226256"/>
          <a:ext cx="1104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7" imgW="1104840" imgH="977760" progId="Equation.DSMT4">
                  <p:embed/>
                </p:oleObj>
              </mc:Choice>
              <mc:Fallback>
                <p:oleObj name="Equation" r:id="rId17" imgW="1104840" imgH="977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40" y="4226256"/>
                        <a:ext cx="1104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170238" y="4225925"/>
          <a:ext cx="1193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9" imgW="1193760" imgH="876240" progId="Equation.DSMT4">
                  <p:embed/>
                </p:oleObj>
              </mc:Choice>
              <mc:Fallback>
                <p:oleObj name="Equation" r:id="rId19" imgW="1193760" imgH="876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238" y="4225925"/>
                        <a:ext cx="1193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4634552" y="4365008"/>
          <a:ext cx="3200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21" imgW="3200400" imgH="634680" progId="Equation.DSMT4">
                  <p:embed/>
                </p:oleObj>
              </mc:Choice>
              <mc:Fallback>
                <p:oleObj name="Equation" r:id="rId21" imgW="320040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4552" y="4365008"/>
                        <a:ext cx="3200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tx1"/>
                </a:solidFill>
              </a:rPr>
              <a:t>Example 2: Algebraic Operations with Functions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b="1" dirty="0"/>
              <a:t>d.</a:t>
            </a:r>
            <a:r>
              <a:rPr lang="en-US" sz="2800" dirty="0"/>
              <a:t>	Evaluate each of the functions found in parts </a:t>
            </a:r>
            <a:r>
              <a:rPr lang="en-US" sz="2800" b="1" dirty="0"/>
              <a:t>a. - c.</a:t>
            </a:r>
            <a:r>
              <a:rPr lang="en-US" sz="2800" dirty="0"/>
              <a:t> 	at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= 3</a:t>
            </a:r>
            <a:r>
              <a:rPr lang="en-US" sz="2800" dirty="0"/>
              <a:t>.</a:t>
            </a:r>
          </a:p>
          <a:p>
            <a:pPr>
              <a:tabLst>
                <a:tab pos="463550" algn="l"/>
              </a:tabLst>
            </a:pPr>
            <a:r>
              <a:rPr lang="en-US" sz="2800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sz="2800" dirty="0"/>
              <a:t>Evaluating each of these functions at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FF00FF"/>
                </a:solidFill>
              </a:rPr>
              <a:t>3</a:t>
            </a:r>
            <a:r>
              <a:rPr lang="en-US" sz="2800" dirty="0"/>
              <a:t> gives the following results.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23875" y="3643313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3" imgW="1942920" imgH="469800" progId="Equation.DSMT4">
                  <p:embed/>
                </p:oleObj>
              </mc:Choice>
              <mc:Fallback>
                <p:oleObj name="Equation" r:id="rId3" imgW="19429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3643313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514600" y="3581400"/>
          <a:ext cx="2032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5" imgW="2031840" imgH="533160" progId="Equation.DSMT4">
                  <p:embed/>
                </p:oleObj>
              </mc:Choice>
              <mc:Fallback>
                <p:oleObj name="Equation" r:id="rId5" imgW="2031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581400"/>
                        <a:ext cx="2032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572000" y="3720152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7" imgW="634680" imgH="291960" progId="Equation.DSMT4">
                  <p:embed/>
                </p:oleObj>
              </mc:Choice>
              <mc:Fallback>
                <p:oleObj name="Equation" r:id="rId7" imgW="634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720152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23875" y="4294188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9" imgW="1955520" imgH="469800" progId="Equation.DSMT4">
                  <p:embed/>
                </p:oleObj>
              </mc:Choice>
              <mc:Fallback>
                <p:oleObj name="Equation" r:id="rId9" imgW="1955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4294188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514600" y="4232275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1" imgW="2476440" imgH="533160" progId="Equation.DSMT4">
                  <p:embed/>
                </p:oleObj>
              </mc:Choice>
              <mc:Fallback>
                <p:oleObj name="Equation" r:id="rId11" imgW="24764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232275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029200" y="4370696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3" imgW="457200" imgH="279360" progId="Equation.DSMT4">
                  <p:embed/>
                </p:oleObj>
              </mc:Choice>
              <mc:Fallback>
                <p:oleObj name="Equation" r:id="rId13" imgW="4572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370696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23875" y="4926013"/>
          <a:ext cx="1612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5" imgW="1612800" imgH="977760" progId="Equation.DSMT4">
                  <p:embed/>
                </p:oleObj>
              </mc:Choice>
              <mc:Fallback>
                <p:oleObj name="Equation" r:id="rId15" imgW="1612800" imgH="977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4926013"/>
                        <a:ext cx="1612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197100" y="4863152"/>
          <a:ext cx="1612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7" imgW="1612800" imgH="1066680" progId="Equation.DSMT4">
                  <p:embed/>
                </p:oleObj>
              </mc:Choice>
              <mc:Fallback>
                <p:oleObj name="Equation" r:id="rId17" imgW="1612800" imgH="1066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4863152"/>
                        <a:ext cx="1612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886200" y="4988256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9" imgW="533160" imgH="838080" progId="Equation.DSMT4">
                  <p:embed/>
                </p:oleObj>
              </mc:Choice>
              <mc:Fallback>
                <p:oleObj name="Equation" r:id="rId19" imgW="5331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988256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291</Words>
  <Application>Microsoft Office PowerPoint</Application>
  <PresentationFormat>On-screen Show (4:3)</PresentationFormat>
  <Paragraphs>35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Symbol</vt:lpstr>
      <vt:lpstr>Courier New</vt:lpstr>
      <vt:lpstr>Arial</vt:lpstr>
      <vt:lpstr>Office Theme</vt:lpstr>
      <vt:lpstr>Equation</vt:lpstr>
      <vt:lpstr>Section 11.1</vt:lpstr>
      <vt:lpstr>Objectives</vt:lpstr>
      <vt:lpstr>Algebraic Operations with Functions</vt:lpstr>
      <vt:lpstr>Example 1: Algebraic Operations with Functions</vt:lpstr>
      <vt:lpstr>Example 1: Algebraic Operations with Functions (cont.)</vt:lpstr>
      <vt:lpstr>Example 1: Algebraic Operations with Functions (cont.)</vt:lpstr>
      <vt:lpstr>Example 2: Algebraic Operations with Functions</vt:lpstr>
      <vt:lpstr>Example 2: Algebraic Operations with Functions (cont.)</vt:lpstr>
      <vt:lpstr>Example 2: Algebraic Operations with Functions (cont.)</vt:lpstr>
      <vt:lpstr>Example 3: Algebraic Operations with Functions with Limited Domains</vt:lpstr>
      <vt:lpstr>Example 3: Algebraic Operations with Functions with Limited Domains (cont.)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2016-10-04T20:08:22Z</dcterms:modified>
</cp:coreProperties>
</file>