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A9D"/>
    <a:srgbClr val="0000F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5.wmf"/><Relationship Id="rId18" Type="http://schemas.openxmlformats.org/officeDocument/2006/relationships/image" Target="../media/image12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17" Type="http://schemas.openxmlformats.org/officeDocument/2006/relationships/image" Target="../media/image119.wmf"/><Relationship Id="rId2" Type="http://schemas.openxmlformats.org/officeDocument/2006/relationships/image" Target="../media/image104.wmf"/><Relationship Id="rId16" Type="http://schemas.openxmlformats.org/officeDocument/2006/relationships/image" Target="../media/image118.wmf"/><Relationship Id="rId20" Type="http://schemas.openxmlformats.org/officeDocument/2006/relationships/image" Target="../media/image122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5" Type="http://schemas.openxmlformats.org/officeDocument/2006/relationships/image" Target="../media/image117.wmf"/><Relationship Id="rId10" Type="http://schemas.openxmlformats.org/officeDocument/2006/relationships/image" Target="../media/image112.wmf"/><Relationship Id="rId19" Type="http://schemas.openxmlformats.org/officeDocument/2006/relationships/image" Target="../media/image121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Relationship Id="rId14" Type="http://schemas.openxmlformats.org/officeDocument/2006/relationships/image" Target="../media/image11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12" Type="http://schemas.openxmlformats.org/officeDocument/2006/relationships/image" Target="../media/image137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11" Type="http://schemas.openxmlformats.org/officeDocument/2006/relationships/image" Target="../media/image136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12" Type="http://schemas.openxmlformats.org/officeDocument/2006/relationships/image" Target="../media/image150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11" Type="http://schemas.openxmlformats.org/officeDocument/2006/relationships/image" Target="../media/image149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3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B4DB3-3A43-4F4D-B346-76BBDBAF73B5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3A992-F638-4A03-86AF-9D466DC16B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6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97A9D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97A9D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97A9D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97A9D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10.wmf"/><Relationship Id="rId26" Type="http://schemas.openxmlformats.org/officeDocument/2006/relationships/image" Target="../media/image114.wmf"/><Relationship Id="rId39" Type="http://schemas.openxmlformats.org/officeDocument/2006/relationships/oleObject" Target="../embeddings/oleObject114.bin"/><Relationship Id="rId21" Type="http://schemas.openxmlformats.org/officeDocument/2006/relationships/oleObject" Target="../embeddings/oleObject105.bin"/><Relationship Id="rId34" Type="http://schemas.openxmlformats.org/officeDocument/2006/relationships/image" Target="../media/image118.wmf"/><Relationship Id="rId42" Type="http://schemas.openxmlformats.org/officeDocument/2006/relationships/image" Target="../media/image122.wmf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109.bin"/><Relationship Id="rId41" Type="http://schemas.openxmlformats.org/officeDocument/2006/relationships/oleObject" Target="../embeddings/oleObject115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113.wmf"/><Relationship Id="rId32" Type="http://schemas.openxmlformats.org/officeDocument/2006/relationships/image" Target="../media/image117.wmf"/><Relationship Id="rId37" Type="http://schemas.openxmlformats.org/officeDocument/2006/relationships/oleObject" Target="../embeddings/oleObject113.bin"/><Relationship Id="rId40" Type="http://schemas.openxmlformats.org/officeDocument/2006/relationships/image" Target="../media/image121.w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28" Type="http://schemas.openxmlformats.org/officeDocument/2006/relationships/image" Target="../media/image115.wmf"/><Relationship Id="rId36" Type="http://schemas.openxmlformats.org/officeDocument/2006/relationships/image" Target="../media/image119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04.bin"/><Relationship Id="rId31" Type="http://schemas.openxmlformats.org/officeDocument/2006/relationships/oleObject" Target="../embeddings/oleObject110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08.bin"/><Relationship Id="rId30" Type="http://schemas.openxmlformats.org/officeDocument/2006/relationships/image" Target="../media/image116.wmf"/><Relationship Id="rId35" Type="http://schemas.openxmlformats.org/officeDocument/2006/relationships/oleObject" Target="../embeddings/oleObject112.bin"/><Relationship Id="rId8" Type="http://schemas.openxmlformats.org/officeDocument/2006/relationships/image" Target="../media/image105.wmf"/><Relationship Id="rId3" Type="http://schemas.openxmlformats.org/officeDocument/2006/relationships/oleObject" Target="../embeddings/oleObject96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03.bin"/><Relationship Id="rId25" Type="http://schemas.openxmlformats.org/officeDocument/2006/relationships/oleObject" Target="../embeddings/oleObject107.bin"/><Relationship Id="rId33" Type="http://schemas.openxmlformats.org/officeDocument/2006/relationships/oleObject" Target="../embeddings/oleObject111.bin"/><Relationship Id="rId38" Type="http://schemas.openxmlformats.org/officeDocument/2006/relationships/image" Target="../media/image12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2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33.wmf"/><Relationship Id="rId26" Type="http://schemas.openxmlformats.org/officeDocument/2006/relationships/image" Target="../media/image137.wmf"/><Relationship Id="rId3" Type="http://schemas.openxmlformats.org/officeDocument/2006/relationships/oleObject" Target="../embeddings/oleObject119.bin"/><Relationship Id="rId21" Type="http://schemas.openxmlformats.org/officeDocument/2006/relationships/oleObject" Target="../embeddings/oleObject128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30.wmf"/><Relationship Id="rId17" Type="http://schemas.openxmlformats.org/officeDocument/2006/relationships/oleObject" Target="../embeddings/oleObject126.bin"/><Relationship Id="rId25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wmf"/><Relationship Id="rId20" Type="http://schemas.openxmlformats.org/officeDocument/2006/relationships/image" Target="../media/image13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23.bin"/><Relationship Id="rId24" Type="http://schemas.openxmlformats.org/officeDocument/2006/relationships/image" Target="../media/image136.wmf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23" Type="http://schemas.openxmlformats.org/officeDocument/2006/relationships/oleObject" Target="../embeddings/oleObject129.bin"/><Relationship Id="rId10" Type="http://schemas.openxmlformats.org/officeDocument/2006/relationships/image" Target="../media/image129.w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31.wmf"/><Relationship Id="rId22" Type="http://schemas.openxmlformats.org/officeDocument/2006/relationships/image" Target="../media/image13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46.wmf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10" Type="http://schemas.openxmlformats.org/officeDocument/2006/relationships/image" Target="../media/image142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44.wmf"/><Relationship Id="rId22" Type="http://schemas.openxmlformats.org/officeDocument/2006/relationships/image" Target="../media/image14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5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5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19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Composition of Functions and Inverse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One-to-One Functions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50392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3657600" algn="l"/>
              </a:tabLst>
            </a:pPr>
            <a:r>
              <a:rPr lang="en-US" i="0" dirty="0">
                <a:solidFill>
                  <a:schemeClr val="tx1"/>
                </a:solidFill>
              </a:rPr>
              <a:t>Determine whether each function </a:t>
            </a:r>
            <a:r>
              <a:rPr lang="en-US" b="1" i="0" dirty="0">
                <a:solidFill>
                  <a:schemeClr val="tx1"/>
                </a:solidFill>
              </a:rPr>
              <a:t>is</a:t>
            </a:r>
            <a:r>
              <a:rPr lang="en-US" i="0" dirty="0">
                <a:solidFill>
                  <a:schemeClr val="tx1"/>
                </a:solidFill>
              </a:rPr>
              <a:t> or </a:t>
            </a:r>
            <a:r>
              <a:rPr lang="en-US" b="1" i="0" dirty="0">
                <a:solidFill>
                  <a:schemeClr val="tx1"/>
                </a:solidFill>
              </a:rPr>
              <a:t>is not</a:t>
            </a:r>
            <a:r>
              <a:rPr lang="en-US" i="0" dirty="0">
                <a:solidFill>
                  <a:schemeClr val="tx1"/>
                </a:solidFill>
              </a:rPr>
              <a:t> one-to-one.</a:t>
            </a:r>
          </a:p>
          <a:p>
            <a:pPr marL="0" indent="0">
              <a:buFont typeface="Courier New" pitchFamily="49" charset="0"/>
              <a:buNone/>
              <a:tabLst>
                <a:tab pos="3657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365760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36576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6" name="Picture 4" descr="9_2_Example_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2286000"/>
            <a:ext cx="3657600" cy="36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990600" y="1828800"/>
          <a:ext cx="1485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1485900" imgH="482600" progId="Equation.DSMT4">
                  <p:embed/>
                </p:oleObj>
              </mc:Choice>
              <mc:Fallback>
                <p:oleObj name="Equation" r:id="rId4" imgW="14859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1485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724400" y="2514600"/>
            <a:ext cx="3931920" cy="19666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35000"/>
              </a:spcBef>
              <a:tabLst>
                <a:tab pos="3657600" algn="l"/>
              </a:tabLst>
            </a:pPr>
            <a:r>
              <a:rPr lang="en-US" sz="2800" b="1" dirty="0"/>
              <a:t>Solution</a:t>
            </a:r>
            <a:r>
              <a:rPr lang="en-US" sz="2800" dirty="0"/>
              <a:t>  </a:t>
            </a:r>
          </a:p>
          <a:p>
            <a:pPr>
              <a:spcBef>
                <a:spcPct val="35000"/>
              </a:spcBef>
              <a:tabLst>
                <a:tab pos="3657600" algn="l"/>
              </a:tabLst>
            </a:pPr>
            <a:r>
              <a:rPr lang="en-US" sz="2800" dirty="0"/>
              <a:t>The horizontal line test shows that this function is </a:t>
            </a:r>
            <a:r>
              <a:rPr lang="en-US" sz="2800" dirty="0">
                <a:solidFill>
                  <a:srgbClr val="FF0000"/>
                </a:solidFill>
              </a:rPr>
              <a:t>one-to-one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One-to-One Functions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0" y="1981200"/>
            <a:ext cx="4419600" cy="248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55000"/>
              </a:spcBef>
              <a:buFont typeface="Courier New" pitchFamily="49" charset="0"/>
              <a:buNone/>
              <a:tabLst>
                <a:tab pos="45720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55000"/>
              </a:spcBef>
              <a:buFont typeface="Courier New" pitchFamily="49" charset="0"/>
              <a:buNone/>
              <a:tabLst>
                <a:tab pos="4572000" algn="l"/>
              </a:tabLst>
            </a:pPr>
            <a:r>
              <a:rPr lang="en-US" i="0" dirty="0">
                <a:solidFill>
                  <a:schemeClr val="tx1"/>
                </a:solidFill>
              </a:rPr>
              <a:t>This function is </a:t>
            </a:r>
            <a:r>
              <a:rPr lang="en-US" i="0" dirty="0">
                <a:solidFill>
                  <a:srgbClr val="FF0000"/>
                </a:solidFill>
              </a:rPr>
              <a:t>not one-to-one</a:t>
            </a:r>
            <a:r>
              <a:rPr lang="en-US" i="0" dirty="0">
                <a:solidFill>
                  <a:schemeClr val="tx1"/>
                </a:solidFill>
              </a:rPr>
              <a:t>.  Both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-values, 4 and 1, have more than one corresponding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-value.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548640" y="1268413"/>
          <a:ext cx="5245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5244840" imgH="545760" progId="Equation.DSMT4">
                  <p:embed/>
                </p:oleObj>
              </mc:Choice>
              <mc:Fallback>
                <p:oleObj name="Equation" r:id="rId3" imgW="524484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268413"/>
                        <a:ext cx="5245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6" descr="9_2_Example_2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700" y="1828800"/>
            <a:ext cx="3657600" cy="36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One-to-One Functions (cont.)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4754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72"/>
              </a:spcBef>
              <a:buFont typeface="Courier New" pitchFamily="49" charset="0"/>
              <a:buNone/>
              <a:tabLst>
                <a:tab pos="463550" algn="l"/>
                <a:tab pos="45720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=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– 1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15364" name="Picture 6" descr="9_2_Example_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828800"/>
            <a:ext cx="3657600" cy="36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4191000" y="1600200"/>
            <a:ext cx="4754880" cy="449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63550" algn="l"/>
                <a:tab pos="4572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63550" algn="l"/>
                <a:tab pos="4572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graph of the function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is a straight line.  Straight lines that are not vertical and not horizontal represent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one-to-one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functions. (Vertical lines are not functions in the first place and horizontal lines fail the horizontal line test.)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One-to-One Functions (cont.)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4023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45720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d.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= –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+ 1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16388" name="Picture 5" descr="9_2_Example_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657600" cy="36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4419600" y="1905000"/>
            <a:ext cx="4114800" cy="291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5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63550" algn="l"/>
                <a:tab pos="4572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5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63550" algn="l"/>
                <a:tab pos="4572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graph of the function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63550" algn="l"/>
                <a:tab pos="45720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–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 parabola and the horizontal line test shows that the function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one-to-one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Inverse Functions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Inverse Functions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 is a one-to-one function with ordered pairs of the form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), then its </a:t>
            </a:r>
            <a:r>
              <a:rPr lang="en-US" b="1" i="0" dirty="0">
                <a:solidFill>
                  <a:srgbClr val="C00000"/>
                </a:solidFill>
              </a:rPr>
              <a:t>inverse function</a:t>
            </a:r>
            <a:r>
              <a:rPr lang="en-US" i="0" dirty="0">
                <a:solidFill>
                  <a:srgbClr val="000000"/>
                </a:solidFill>
              </a:rPr>
              <a:t>, denoted as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baseline="300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0" baseline="30000" dirty="0">
                <a:solidFill>
                  <a:srgbClr val="0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 , is also a one-to-one function with ordered pairs of the form (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Inverse Functions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79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notation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baseline="300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0" baseline="30000" dirty="0">
                <a:solidFill>
                  <a:srgbClr val="0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 represents the inverse of a one-to-one function.  This inverse is a new function in which the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-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-values have been interchanged.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baseline="300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0" baseline="30000" dirty="0">
                <a:solidFill>
                  <a:srgbClr val="0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does NOT mean            because the 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00"/>
                </a:solidFill>
              </a:rPr>
              <a:t>1 is NOT an exponent.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984500" y="3099748"/>
          <a:ext cx="749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748975" imgH="952087" progId="Equation.DSMT4">
                  <p:embed/>
                </p:oleObj>
              </mc:Choice>
              <mc:Fallback>
                <p:oleObj name="Equation" r:id="rId3" imgW="748975" imgH="95208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099748"/>
                        <a:ext cx="7493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Inverse Functions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To Determine whether Two Functions are Inverses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0" dirty="0">
                <a:solidFill>
                  <a:srgbClr val="000000"/>
                </a:solidFill>
              </a:rPr>
              <a:t> are one-to-one functions and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			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			 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0" dirty="0">
                <a:solidFill>
                  <a:srgbClr val="000000"/>
                </a:solidFill>
              </a:rPr>
              <a:t> are </a:t>
            </a:r>
            <a:r>
              <a:rPr lang="en-US" b="1" i="0" dirty="0">
                <a:solidFill>
                  <a:srgbClr val="A50021"/>
                </a:solidFill>
              </a:rPr>
              <a:t>inverse functions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676400" y="2514600"/>
          <a:ext cx="5397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5397500" imgH="1181100" progId="Equation.DSMT4">
                  <p:embed/>
                </p:oleObj>
              </mc:Choice>
              <mc:Fallback>
                <p:oleObj name="Equation" r:id="rId3" imgW="5397500" imgH="1181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53975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432050" y="4572000"/>
          <a:ext cx="3873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5" imgW="3873500" imgH="444500" progId="Equation.DSMT4">
                  <p:embed/>
                </p:oleObj>
              </mc:Choice>
              <mc:Fallback>
                <p:oleObj name="Equation" r:id="rId5" imgW="38735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572000"/>
                        <a:ext cx="3873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2280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the definition of inverse functions to show that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i="0" dirty="0">
                <a:solidFill>
                  <a:schemeClr val="tx1"/>
                </a:solidFill>
              </a:rPr>
              <a:t> are inverse functions.</a:t>
            </a:r>
          </a:p>
          <a:p>
            <a:pPr marL="0" indent="0">
              <a:buFont typeface="Courier New" pitchFamily="49" charset="0"/>
              <a:buNone/>
              <a:tabLst>
                <a:tab pos="46228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2280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228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80000"/>
              </a:spcBef>
              <a:buFont typeface="Courier New" pitchFamily="49" charset="0"/>
              <a:buNone/>
              <a:tabLst>
                <a:tab pos="4622800" algn="l"/>
              </a:tabLst>
            </a:pPr>
            <a:r>
              <a:rPr lang="en-US" i="0" dirty="0">
                <a:solidFill>
                  <a:schemeClr val="tx1"/>
                </a:solidFill>
              </a:rPr>
              <a:t>	The domain of both </a:t>
            </a:r>
          </a:p>
          <a:p>
            <a:pPr marL="0" indent="0">
              <a:spcBef>
                <a:spcPct val="60000"/>
              </a:spcBef>
              <a:buFont typeface="Courier New" pitchFamily="49" charset="0"/>
              <a:buNone/>
              <a:tabLst>
                <a:tab pos="4622800" algn="l"/>
              </a:tabLst>
            </a:pPr>
            <a:r>
              <a:rPr lang="en-US" i="0" dirty="0">
                <a:solidFill>
                  <a:schemeClr val="tx1"/>
                </a:solidFill>
              </a:rPr>
              <a:t>functions is the set of all real numbers. 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71500" y="2245056"/>
          <a:ext cx="510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5105160" imgH="838080" progId="Equation.DSMT4">
                  <p:embed/>
                </p:oleObj>
              </mc:Choice>
              <mc:Fallback>
                <p:oleObj name="Equation" r:id="rId3" imgW="510516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245056"/>
                        <a:ext cx="5105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01650" y="3844925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5" imgW="4559040" imgH="838080" progId="Equation.DSMT4">
                  <p:embed/>
                </p:oleObj>
              </mc:Choice>
              <mc:Fallback>
                <p:oleObj name="Equation" r:id="rId5" imgW="455904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844925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4191000" y="1943100"/>
          <a:ext cx="3238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3238500" imgH="723900" progId="Equation.DSMT4">
                  <p:embed/>
                </p:oleObj>
              </mc:Choice>
              <mc:Fallback>
                <p:oleObj name="Equation" r:id="rId3" imgW="3238500" imgH="723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43100"/>
                        <a:ext cx="3238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530352" y="137160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1295280" imgH="304560" progId="Equation.DSMT4">
                  <p:embed/>
                </p:oleObj>
              </mc:Choice>
              <mc:Fallback>
                <p:oleObj name="Equation" r:id="rId5" imgW="129528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295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30352" y="1851025"/>
          <a:ext cx="1143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1143000" imgH="545760" progId="Equation.DSMT4">
                  <p:embed/>
                </p:oleObj>
              </mc:Choice>
              <mc:Fallback>
                <p:oleObj name="Equation" r:id="rId7" imgW="1143000" imgH="5457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851025"/>
                        <a:ext cx="1143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1752600" y="1897063"/>
          <a:ext cx="176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9" imgW="1765080" imgH="469800" progId="Equation.DSMT4">
                  <p:embed/>
                </p:oleObj>
              </mc:Choice>
              <mc:Fallback>
                <p:oleObj name="Equation" r:id="rId9" imgW="176508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97063"/>
                        <a:ext cx="176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752600" y="2514600"/>
          <a:ext cx="2082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11" imgW="2082600" imgH="927000" progId="Equation.DSMT4">
                  <p:embed/>
                </p:oleObj>
              </mc:Choice>
              <mc:Fallback>
                <p:oleObj name="Equation" r:id="rId11" imgW="2082600" imgH="927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2082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1752600" y="3532188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3" imgW="1714320" imgH="469800" progId="Equation.DSMT4">
                  <p:embed/>
                </p:oleObj>
              </mc:Choice>
              <mc:Fallback>
                <p:oleObj name="Equation" r:id="rId13" imgW="171432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32188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1752600" y="4231944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15" imgW="558720" imgH="228600" progId="Equation.DSMT4">
                  <p:embed/>
                </p:oleObj>
              </mc:Choice>
              <mc:Fallback>
                <p:oleObj name="Equation" r:id="rId15" imgW="55872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31944"/>
                        <a:ext cx="55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4038600" y="1905000"/>
          <a:ext cx="3238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3" imgW="3238500" imgH="723900" progId="Equation.DSMT4">
                  <p:embed/>
                </p:oleObj>
              </mc:Choice>
              <mc:Fallback>
                <p:oleObj name="Equation" r:id="rId3" imgW="32385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05000"/>
                        <a:ext cx="3238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30352" y="1447800"/>
          <a:ext cx="647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5" imgW="647640" imgH="304560" progId="Equation.DSMT4">
                  <p:embed/>
                </p:oleObj>
              </mc:Choice>
              <mc:Fallback>
                <p:oleObj name="Equation" r:id="rId5" imgW="64764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447800"/>
                        <a:ext cx="647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30352" y="1919288"/>
          <a:ext cx="1143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7" imgW="1143000" imgH="545760" progId="Equation.DSMT4">
                  <p:embed/>
                </p:oleObj>
              </mc:Choice>
              <mc:Fallback>
                <p:oleObj name="Equation" r:id="rId7" imgW="114300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19288"/>
                        <a:ext cx="1143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803400" y="1725613"/>
          <a:ext cx="1511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9" imgW="1511280" imgH="876240" progId="Equation.DSMT4">
                  <p:embed/>
                </p:oleObj>
              </mc:Choice>
              <mc:Fallback>
                <p:oleObj name="Equation" r:id="rId9" imgW="151128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725613"/>
                        <a:ext cx="1511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803400" y="2708275"/>
          <a:ext cx="1930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1" imgW="1930320" imgH="876240" progId="Equation.DSMT4">
                  <p:embed/>
                </p:oleObj>
              </mc:Choice>
              <mc:Fallback>
                <p:oleObj name="Equation" r:id="rId11" imgW="1930320" imgH="876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708275"/>
                        <a:ext cx="1930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803400" y="3684896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13" imgW="711000" imgH="838080" progId="Equation.DSMT4">
                  <p:embed/>
                </p:oleObj>
              </mc:Choice>
              <mc:Fallback>
                <p:oleObj name="Equation" r:id="rId13" imgW="7110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684896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803400" y="4710752"/>
          <a:ext cx="55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5" imgW="558720" imgH="228600" progId="Equation.DSMT4">
                  <p:embed/>
                </p:oleObj>
              </mc:Choice>
              <mc:Fallback>
                <p:oleObj name="Equation" r:id="rId15" imgW="55872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710752"/>
                        <a:ext cx="55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30352" y="5168900"/>
          <a:ext cx="434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17" imgW="4343400" imgH="469800" progId="Equation.DSMT4">
                  <p:embed/>
                </p:oleObj>
              </mc:Choice>
              <mc:Fallback>
                <p:oleObj name="Equation" r:id="rId17" imgW="434340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168900"/>
                        <a:ext cx="434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Form the </a:t>
            </a:r>
            <a:r>
              <a:rPr lang="en-US" b="1" i="0" dirty="0">
                <a:solidFill>
                  <a:schemeClr val="tx1"/>
                </a:solidFill>
              </a:rPr>
              <a:t>composition</a:t>
            </a:r>
            <a:r>
              <a:rPr lang="en-US" i="0" dirty="0">
                <a:solidFill>
                  <a:schemeClr val="tx1"/>
                </a:solidFill>
              </a:rPr>
              <a:t> of two functions.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Determine if a function is one-to-one using the horizontal line test.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Show that two functions are </a:t>
            </a:r>
            <a:r>
              <a:rPr lang="en-US" b="1" i="0" dirty="0">
                <a:solidFill>
                  <a:schemeClr val="tx1"/>
                </a:solidFill>
              </a:rPr>
              <a:t>inverses</a:t>
            </a:r>
            <a:r>
              <a:rPr lang="en-US" i="0" dirty="0">
                <a:solidFill>
                  <a:schemeClr val="tx1"/>
                </a:solidFill>
              </a:rPr>
              <a:t> by verifying that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Find the </a:t>
            </a:r>
            <a:r>
              <a:rPr lang="en-US" b="1" i="0" dirty="0">
                <a:solidFill>
                  <a:schemeClr val="tx1"/>
                </a:solidFill>
              </a:rPr>
              <a:t>inverse</a:t>
            </a:r>
            <a:r>
              <a:rPr lang="en-US" i="0" dirty="0">
                <a:solidFill>
                  <a:schemeClr val="tx1"/>
                </a:solidFill>
              </a:rPr>
              <a:t> of a one-to-one function.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Graph the inverses of functions by </a:t>
            </a:r>
            <a:r>
              <a:rPr lang="en-US" b="1" i="0" dirty="0">
                <a:solidFill>
                  <a:schemeClr val="tx1"/>
                </a:solidFill>
              </a:rPr>
              <a:t>reflecting</a:t>
            </a:r>
            <a:r>
              <a:rPr lang="en-US" i="0" dirty="0">
                <a:solidFill>
                  <a:schemeClr val="tx1"/>
                </a:solidFill>
              </a:rPr>
              <a:t> the graphs of the functions across the line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1603992" y="3173104"/>
          <a:ext cx="408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4089400" imgH="546100" progId="Equation.DSMT4">
                  <p:embed/>
                </p:oleObj>
              </mc:Choice>
              <mc:Fallback>
                <p:oleObj name="Equation" r:id="rId3" imgW="4089400" imgH="546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992" y="3173104"/>
                        <a:ext cx="40894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55613" y="1280160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The graph shows that the line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is a line of symmetry for the graphs of the inverse functions.</a:t>
            </a:r>
          </a:p>
        </p:txBody>
      </p:sp>
      <p:pic>
        <p:nvPicPr>
          <p:cNvPr id="23556" name="Picture 6" descr="9_2_Example_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2286000"/>
            <a:ext cx="4206240" cy="353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33400" y="22098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1257120" imgH="304560" progId="Equation.DSMT4">
                  <p:embed/>
                </p:oleObj>
              </mc:Choice>
              <mc:Fallback>
                <p:oleObj name="Equation" r:id="rId3" imgW="125712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3400" y="2819400"/>
          <a:ext cx="77851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7785000" imgH="1739880" progId="Equation.DSMT4">
                  <p:embed/>
                </p:oleObj>
              </mc:Choice>
              <mc:Fallback>
                <p:oleObj name="Equation" r:id="rId5" imgW="7785000" imgH="1739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77851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33400" y="1371600"/>
          <a:ext cx="6388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7" imgW="6387840" imgH="520560" progId="Equation.DSMT4">
                  <p:embed/>
                </p:oleObj>
              </mc:Choice>
              <mc:Fallback>
                <p:oleObj name="Equation" r:id="rId7" imgW="638784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6388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4343400" y="1943100"/>
          <a:ext cx="3238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" imgW="3238500" imgH="723900" progId="Equation.DSMT4">
                  <p:embed/>
                </p:oleObj>
              </mc:Choice>
              <mc:Fallback>
                <p:oleObj name="Equation" r:id="rId3" imgW="32385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43100"/>
                        <a:ext cx="3238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30352" y="129540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5" imgW="1295280" imgH="304560" progId="Equation.DSMT4">
                  <p:embed/>
                </p:oleObj>
              </mc:Choice>
              <mc:Fallback>
                <p:oleObj name="Equation" r:id="rId5" imgW="129528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95400"/>
                        <a:ext cx="1295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30352" y="1843088"/>
          <a:ext cx="1143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7" imgW="1143000" imgH="545760" progId="Equation.DSMT4">
                  <p:embed/>
                </p:oleObj>
              </mc:Choice>
              <mc:Fallback>
                <p:oleObj name="Equation" r:id="rId7" imgW="114300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843088"/>
                        <a:ext cx="1143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752600" y="1820863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9" imgW="1701720" imgH="571320" progId="Equation.DSMT4">
                  <p:embed/>
                </p:oleObj>
              </mc:Choice>
              <mc:Fallback>
                <p:oleObj name="Equation" r:id="rId9" imgW="170172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0863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752600" y="2487613"/>
          <a:ext cx="2095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1" imgW="2095200" imgH="672840" progId="Equation.DSMT4">
                  <p:embed/>
                </p:oleObj>
              </mc:Choice>
              <mc:Fallback>
                <p:oleObj name="Equation" r:id="rId11" imgW="2095200" imgH="6728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87613"/>
                        <a:ext cx="2095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752600" y="3276600"/>
          <a:ext cx="901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3" imgW="901440" imgH="495000" progId="Equation.DSMT4">
                  <p:embed/>
                </p:oleObj>
              </mc:Choice>
              <mc:Fallback>
                <p:oleObj name="Equation" r:id="rId13" imgW="90144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76600"/>
                        <a:ext cx="901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1752600" y="3935104"/>
          <a:ext cx="246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15" imgW="2463480" imgH="317160" progId="Equation.DSMT4">
                  <p:embed/>
                </p:oleObj>
              </mc:Choice>
              <mc:Fallback>
                <p:oleObj name="Equation" r:id="rId15" imgW="2463480" imgH="317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35104"/>
                        <a:ext cx="246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495800" y="2057400"/>
          <a:ext cx="3238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3" imgW="3238500" imgH="723900" progId="Equation.DSMT4">
                  <p:embed/>
                </p:oleObj>
              </mc:Choice>
              <mc:Fallback>
                <p:oleObj name="Equation" r:id="rId3" imgW="3238500" imgH="723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3238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30352" y="1385248"/>
          <a:ext cx="647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5" imgW="647640" imgH="304560" progId="Equation.DSMT4">
                  <p:embed/>
                </p:oleObj>
              </mc:Choice>
              <mc:Fallback>
                <p:oleObj name="Equation" r:id="rId5" imgW="64764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85248"/>
                        <a:ext cx="647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30352" y="1966913"/>
          <a:ext cx="1143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7" imgW="1143000" imgH="545760" progId="Equation.DSMT4">
                  <p:embed/>
                </p:oleObj>
              </mc:Choice>
              <mc:Fallback>
                <p:oleObj name="Equation" r:id="rId7" imgW="1143000" imgH="5457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66913"/>
                        <a:ext cx="1143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731963" y="1905000"/>
          <a:ext cx="181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9" imgW="1815840" imgH="609480" progId="Equation.DSMT4">
                  <p:embed/>
                </p:oleObj>
              </mc:Choice>
              <mc:Fallback>
                <p:oleObj name="Equation" r:id="rId9" imgW="1815840" imgH="609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1905000"/>
                        <a:ext cx="1816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31963" y="2597150"/>
          <a:ext cx="2095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11" imgW="2095200" imgH="698400" progId="Equation.DSMT4">
                  <p:embed/>
                </p:oleObj>
              </mc:Choice>
              <mc:Fallback>
                <p:oleObj name="Equation" r:id="rId11" imgW="2095200" imgH="698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597150"/>
                        <a:ext cx="2095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731963" y="3443288"/>
          <a:ext cx="144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13" imgW="1447560" imgH="291960" progId="Equation.DSMT4">
                  <p:embed/>
                </p:oleObj>
              </mc:Choice>
              <mc:Fallback>
                <p:oleObj name="Equation" r:id="rId13" imgW="144756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3443288"/>
                        <a:ext cx="1447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1731963" y="3948752"/>
          <a:ext cx="2768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15" imgW="2768400" imgH="317160" progId="Equation.DSMT4">
                  <p:embed/>
                </p:oleObj>
              </mc:Choice>
              <mc:Fallback>
                <p:oleObj name="Equation" r:id="rId15" imgW="276840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3948752"/>
                        <a:ext cx="2768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30352" y="4482152"/>
          <a:ext cx="4356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17" imgW="4356000" imgH="444240" progId="Equation.DSMT4">
                  <p:embed/>
                </p:oleObj>
              </mc:Choice>
              <mc:Fallback>
                <p:oleObj name="Equation" r:id="rId17" imgW="435600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482152"/>
                        <a:ext cx="4356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Inverse Functions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55613" y="1368425"/>
            <a:ext cx="42687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The graph shows that the line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is a line of symmetry for the graphs of the inverse functions.  Note that these graphs are only parts of parabolas and the domains have been restricted accordingly.</a:t>
            </a:r>
          </a:p>
        </p:txBody>
      </p:sp>
      <p:pic>
        <p:nvPicPr>
          <p:cNvPr id="27652" name="Picture 6" descr="9_2_Example_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4194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Evaluating Compositions of Inverses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30352" y="1268104"/>
          <a:ext cx="7658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3" imgW="7657920" imgH="1028520" progId="Equation.DSMT4">
                  <p:embed/>
                </p:oleObj>
              </mc:Choice>
              <mc:Fallback>
                <p:oleObj name="Equation" r:id="rId3" imgW="7657920" imgH="1028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68104"/>
                        <a:ext cx="7658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30352" y="2438400"/>
          <a:ext cx="1841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5" imgW="1841400" imgH="571320" progId="Equation.DSMT4">
                  <p:embed/>
                </p:oleObj>
              </mc:Choice>
              <mc:Fallback>
                <p:oleObj name="Equation" r:id="rId5" imgW="18414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438400"/>
                        <a:ext cx="1841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30352" y="3214048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7" imgW="1257120" imgH="304560" progId="Equation.DSMT4">
                  <p:embed/>
                </p:oleObj>
              </mc:Choice>
              <mc:Fallback>
                <p:oleObj name="Equation" r:id="rId7" imgW="1257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214048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30352" y="3886200"/>
          <a:ext cx="927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9" imgW="927000" imgH="482400" progId="Equation.DSMT4">
                  <p:embed/>
                </p:oleObj>
              </mc:Choice>
              <mc:Fallback>
                <p:oleObj name="Equation" r:id="rId9" imgW="9270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886200"/>
                        <a:ext cx="927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497076" y="3845256"/>
          <a:ext cx="1333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11" imgW="1333440" imgH="533160" progId="Equation.DSMT4">
                  <p:embed/>
                </p:oleObj>
              </mc:Choice>
              <mc:Fallback>
                <p:oleObj name="Equation" r:id="rId11" imgW="133344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76" y="3845256"/>
                        <a:ext cx="1333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870200" y="3989696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13" imgW="482400" imgH="291960" progId="Equation.DSMT4">
                  <p:embed/>
                </p:oleObj>
              </mc:Choice>
              <mc:Fallback>
                <p:oleObj name="Equation" r:id="rId13" imgW="482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989696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530352" y="4509448"/>
          <a:ext cx="1739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15" imgW="1739880" imgH="571320" progId="Equation.DSMT4">
                  <p:embed/>
                </p:oleObj>
              </mc:Choice>
              <mc:Fallback>
                <p:oleObj name="Equation" r:id="rId15" imgW="173988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509448"/>
                        <a:ext cx="1739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2328164" y="4558352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17" imgW="952200" imgH="469800" progId="Equation.DSMT4">
                  <p:embed/>
                </p:oleObj>
              </mc:Choice>
              <mc:Fallback>
                <p:oleObj name="Equation" r:id="rId17" imgW="95220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164" y="4558352"/>
                        <a:ext cx="95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338576" y="4495800"/>
          <a:ext cx="1485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19" imgW="1485720" imgH="571320" progId="Equation.DSMT4">
                  <p:embed/>
                </p:oleObj>
              </mc:Choice>
              <mc:Fallback>
                <p:oleObj name="Equation" r:id="rId19" imgW="1485720" imgH="571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76" y="4495800"/>
                        <a:ext cx="1485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4882388" y="4517408"/>
          <a:ext cx="762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21" imgW="761760" imgH="444240" progId="Equation.DSMT4">
                  <p:embed/>
                </p:oleObj>
              </mc:Choice>
              <mc:Fallback>
                <p:oleObj name="Equation" r:id="rId21" imgW="761760" imgH="444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2388" y="4517408"/>
                        <a:ext cx="762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702300" y="4634552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23" imgW="469800" imgH="279360" progId="Equation.DSMT4">
                  <p:embed/>
                </p:oleObj>
              </mc:Choice>
              <mc:Fallback>
                <p:oleObj name="Equation" r:id="rId23" imgW="46980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4634552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4: Evaluating Compositions of Inverses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30352" y="1284596"/>
          <a:ext cx="1841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1841400" imgH="571320" progId="Equation.DSMT4">
                  <p:embed/>
                </p:oleObj>
              </mc:Choice>
              <mc:Fallback>
                <p:oleObj name="Equation" r:id="rId3" imgW="18414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84596"/>
                        <a:ext cx="1841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30352" y="2119952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5" imgW="1257120" imgH="304560" progId="Equation.DSMT4">
                  <p:embed/>
                </p:oleObj>
              </mc:Choice>
              <mc:Fallback>
                <p:oleObj name="Equation" r:id="rId5" imgW="125712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119952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133600" y="2035792"/>
          <a:ext cx="927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7" imgW="927000" imgH="482400" progId="Equation.DSMT4">
                  <p:embed/>
                </p:oleObj>
              </mc:Choice>
              <mc:Fallback>
                <p:oleObj name="Equation" r:id="rId7" imgW="9270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35792"/>
                        <a:ext cx="927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143250" y="1981200"/>
          <a:ext cx="1346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9" imgW="1346040" imgH="533160" progId="Equation.DSMT4">
                  <p:embed/>
                </p:oleObj>
              </mc:Choice>
              <mc:Fallback>
                <p:oleObj name="Equation" r:id="rId9" imgW="134604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981200"/>
                        <a:ext cx="1346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572000" y="21336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1" imgW="647640" imgH="279360" progId="Equation.DSMT4">
                  <p:embed/>
                </p:oleObj>
              </mc:Choice>
              <mc:Fallback>
                <p:oleObj name="Equation" r:id="rId11" imgW="6476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30352" y="2653352"/>
          <a:ext cx="1752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3" imgW="1752480" imgH="571320" progId="Equation.DSMT4">
                  <p:embed/>
                </p:oleObj>
              </mc:Choice>
              <mc:Fallback>
                <p:oleObj name="Equation" r:id="rId13" imgW="1752480" imgH="571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653352"/>
                        <a:ext cx="1752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2328638" y="2694296"/>
          <a:ext cx="1104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15" imgW="1104840" imgH="469800" progId="Equation.DSMT4">
                  <p:embed/>
                </p:oleObj>
              </mc:Choice>
              <mc:Fallback>
                <p:oleObj name="Equation" r:id="rId15" imgW="110484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638" y="2694296"/>
                        <a:ext cx="1104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479224" y="2626056"/>
          <a:ext cx="163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7" imgW="1638000" imgH="571320" progId="Equation.DSMT4">
                  <p:embed/>
                </p:oleObj>
              </mc:Choice>
              <mc:Fallback>
                <p:oleObj name="Equation" r:id="rId17" imgW="1638000" imgH="571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224" y="2626056"/>
                        <a:ext cx="1638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5163210" y="2659040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19" imgW="914400" imgH="444240" progId="Equation.DSMT4">
                  <p:embed/>
                </p:oleObj>
              </mc:Choice>
              <mc:Fallback>
                <p:oleObj name="Equation" r:id="rId19" imgW="91440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210" y="2659040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6123296" y="2784144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21" imgW="469800" imgH="291960" progId="Equation.DSMT4">
                  <p:embed/>
                </p:oleObj>
              </mc:Choice>
              <mc:Fallback>
                <p:oleObj name="Equation" r:id="rId21" imgW="46980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296" y="2784144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530352" y="3317544"/>
          <a:ext cx="2057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23" imgW="2057400" imgH="545760" progId="Equation.DSMT4">
                  <p:embed/>
                </p:oleObj>
              </mc:Choice>
              <mc:Fallback>
                <p:oleObj name="Equation" r:id="rId23" imgW="2057400" imgH="5457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317544"/>
                        <a:ext cx="2057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530352" y="41148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25" imgW="1257120" imgH="304560" progId="Equation.DSMT4">
                  <p:embed/>
                </p:oleObj>
              </mc:Choice>
              <mc:Fallback>
                <p:oleObj name="Equation" r:id="rId25" imgW="125712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1148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2133600" y="4024952"/>
          <a:ext cx="87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27" imgW="876240" imgH="469800" progId="Equation.DSMT4">
                  <p:embed/>
                </p:oleObj>
              </mc:Choice>
              <mc:Fallback>
                <p:oleObj name="Equation" r:id="rId27" imgW="876240" imgH="469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24952"/>
                        <a:ext cx="87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3098800" y="3976048"/>
          <a:ext cx="1689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29" imgW="1688760" imgH="571320" progId="Equation.DSMT4">
                  <p:embed/>
                </p:oleObj>
              </mc:Choice>
              <mc:Fallback>
                <p:oleObj name="Equation" r:id="rId29" imgW="1688760" imgH="5713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976048"/>
                        <a:ext cx="1689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4876800" y="3997656"/>
          <a:ext cx="850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31" imgW="850680" imgH="444240" progId="Equation.DSMT4">
                  <p:embed/>
                </p:oleObj>
              </mc:Choice>
              <mc:Fallback>
                <p:oleObj name="Equation" r:id="rId31" imgW="850680" imgH="4442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97656"/>
                        <a:ext cx="850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530352" y="4751696"/>
          <a:ext cx="1968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33" imgW="1968480" imgH="545760" progId="Equation.DSMT4">
                  <p:embed/>
                </p:oleObj>
              </mc:Choice>
              <mc:Fallback>
                <p:oleObj name="Equation" r:id="rId33" imgW="1968480" imgH="5457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751696"/>
                        <a:ext cx="1968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2539704" y="4724400"/>
          <a:ext cx="1473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35" imgW="1473120" imgH="622080" progId="Equation.DSMT4">
                  <p:embed/>
                </p:oleObj>
              </mc:Choice>
              <mc:Fallback>
                <p:oleObj name="Equation" r:id="rId35" imgW="1473120" imgH="622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704" y="4724400"/>
                        <a:ext cx="1473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4053756" y="4648200"/>
          <a:ext cx="1612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37" imgW="1612800" imgH="698400" progId="Equation.DSMT4">
                  <p:embed/>
                </p:oleObj>
              </mc:Choice>
              <mc:Fallback>
                <p:oleObj name="Equation" r:id="rId37" imgW="1612800" imgH="6984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756" y="4648200"/>
                        <a:ext cx="1612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5707508" y="4876800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39" imgW="965160" imgH="279360" progId="Equation.DSMT4">
                  <p:embed/>
                </p:oleObj>
              </mc:Choice>
              <mc:Fallback>
                <p:oleObj name="Equation" r:id="rId39" imgW="965160" imgH="2793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508" y="4876800"/>
                        <a:ext cx="96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6713560" y="4890448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41" imgW="685800" imgH="279360" progId="Equation.DSMT4">
                  <p:embed/>
                </p:oleObj>
              </mc:Choice>
              <mc:Fallback>
                <p:oleObj name="Equation" r:id="rId41" imgW="685800" imgH="2793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60" y="4890448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4: Evaluating Compositions of Inverses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30352" y="2667000"/>
          <a:ext cx="7759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7759440" imgH="1104840" progId="Equation.DSMT4">
                  <p:embed/>
                </p:oleObj>
              </mc:Choice>
              <mc:Fallback>
                <p:oleObj name="Equation" r:id="rId3" imgW="7759440" imgH="1104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667000"/>
                        <a:ext cx="77597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30352" y="1295400"/>
          <a:ext cx="2057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2057400" imgH="545760" progId="Equation.DSMT4">
                  <p:embed/>
                </p:oleObj>
              </mc:Choice>
              <mc:Fallback>
                <p:oleObj name="Equation" r:id="rId5" imgW="2057400" imgH="545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95400"/>
                        <a:ext cx="2057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30352" y="210185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1257120" imgH="304560" progId="Equation.DSMT4">
                  <p:embed/>
                </p:oleObj>
              </mc:Choice>
              <mc:Fallback>
                <p:oleObj name="Equation" r:id="rId7" imgW="125712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10185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Finding the Inverse of a One-to-One Function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To Find the Inverse of a One-to-One Function</a:t>
            </a: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1.</a:t>
            </a:r>
            <a:r>
              <a:rPr lang="en-US" i="0" dirty="0">
                <a:solidFill>
                  <a:srgbClr val="000000"/>
                </a:solidFill>
              </a:rPr>
              <a:t>	Let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).  (In effect, substitute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).)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2.</a:t>
            </a:r>
            <a:r>
              <a:rPr lang="en-US" i="0" dirty="0">
                <a:solidFill>
                  <a:srgbClr val="000000"/>
                </a:solidFill>
              </a:rPr>
              <a:t>	Interchange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</a:t>
            </a:r>
            <a:r>
              <a:rPr lang="en-US" i="0" dirty="0">
                <a:solidFill>
                  <a:srgbClr val="000000"/>
                </a:solidFill>
              </a:rPr>
              <a:t>	In the new equation, solve for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in terms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4.</a:t>
            </a:r>
            <a:r>
              <a:rPr lang="en-US" i="0" dirty="0">
                <a:solidFill>
                  <a:srgbClr val="000000"/>
                </a:solidFill>
              </a:rPr>
              <a:t>	Substitute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baseline="30000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0" baseline="30000" dirty="0">
                <a:solidFill>
                  <a:srgbClr val="0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 for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.  (This new function is the 	inverse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Finding the Inverse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33400" y="1219200"/>
          <a:ext cx="430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3" imgW="4305240" imgH="482400" progId="Equation.DSMT4">
                  <p:embed/>
                </p:oleObj>
              </mc:Choice>
              <mc:Fallback>
                <p:oleObj name="Equation" r:id="rId3" imgW="430524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4305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33400" y="19050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5" imgW="1257120" imgH="304560" progId="Equation.DSMT4">
                  <p:embed/>
                </p:oleObj>
              </mc:Choice>
              <mc:Fallback>
                <p:oleObj name="Equation" r:id="rId5" imgW="125712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160896" y="1841500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7" imgW="1854000" imgH="469800" progId="Equation.DSMT4">
                  <p:embed/>
                </p:oleObj>
              </mc:Choice>
              <mc:Fallback>
                <p:oleObj name="Equation" r:id="rId7" imgW="18540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896" y="1841500"/>
                        <a:ext cx="185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628900" y="2463800"/>
          <a:ext cx="138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9" imgW="1384200" imgH="355320" progId="Equation.DSMT4">
                  <p:embed/>
                </p:oleObj>
              </mc:Choice>
              <mc:Fallback>
                <p:oleObj name="Equation" r:id="rId9" imgW="138420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463800"/>
                        <a:ext cx="1384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631744" y="2983552"/>
          <a:ext cx="138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11" imgW="1384200" imgH="355320" progId="Equation.DSMT4">
                  <p:embed/>
                </p:oleObj>
              </mc:Choice>
              <mc:Fallback>
                <p:oleObj name="Equation" r:id="rId11" imgW="138420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744" y="2983552"/>
                        <a:ext cx="1384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146300" y="3517900"/>
          <a:ext cx="138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13" imgW="1384200" imgH="355320" progId="Equation.DSMT4">
                  <p:embed/>
                </p:oleObj>
              </mc:Choice>
              <mc:Fallback>
                <p:oleObj name="Equation" r:id="rId13" imgW="138420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3517900"/>
                        <a:ext cx="1384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2082800" y="4025900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15" imgW="1269720" imgH="838080" progId="Equation.DSMT4">
                  <p:embed/>
                </p:oleObj>
              </mc:Choice>
              <mc:Fallback>
                <p:oleObj name="Equation" r:id="rId15" imgW="126972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025900"/>
                        <a:ext cx="127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905000" y="4965700"/>
          <a:ext cx="199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17" imgW="1993680" imgH="838080" progId="Equation.DSMT4">
                  <p:embed/>
                </p:oleObj>
              </mc:Choice>
              <mc:Fallback>
                <p:oleObj name="Equation" r:id="rId17" imgW="19936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65700"/>
                        <a:ext cx="199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4419600" y="2438400"/>
          <a:ext cx="218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19" imgW="2184120" imgH="380880" progId="Equation.DSMT4">
                  <p:embed/>
                </p:oleObj>
              </mc:Choice>
              <mc:Fallback>
                <p:oleObj name="Equation" r:id="rId19" imgW="218412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2184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4432300" y="30480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21" imgW="2133360" imgH="304560" progId="Equation.DSMT4">
                  <p:embed/>
                </p:oleObj>
              </mc:Choice>
              <mc:Fallback>
                <p:oleObj name="Equation" r:id="rId21" imgW="21333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30480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4432300" y="3581400"/>
          <a:ext cx="248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23" imgW="2489040" imgH="304560" progId="Equation.DSMT4">
                  <p:embed/>
                </p:oleObj>
              </mc:Choice>
              <mc:Fallback>
                <p:oleObj name="Equation" r:id="rId23" imgW="248904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3581400"/>
                        <a:ext cx="248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4432300" y="5156200"/>
          <a:ext cx="2476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25" imgW="2476440" imgH="431640" progId="Equation.DSMT4">
                  <p:embed/>
                </p:oleObj>
              </mc:Choice>
              <mc:Fallback>
                <p:oleObj name="Equation" r:id="rId25" imgW="247644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156200"/>
                        <a:ext cx="2476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Composition of Functions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4569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Composition of Functions</a:t>
            </a:r>
            <a:endParaRPr lang="en-US" b="1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two functions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0" dirty="0">
                <a:solidFill>
                  <a:srgbClr val="000000"/>
                </a:solidFill>
              </a:rPr>
              <a:t>, the </a:t>
            </a:r>
            <a:r>
              <a:rPr lang="en-US" b="1" i="0" dirty="0">
                <a:solidFill>
                  <a:srgbClr val="C00000"/>
                </a:solidFill>
              </a:rPr>
              <a:t>composite function</a:t>
            </a:r>
            <a:r>
              <a:rPr lang="en-US" i="0" dirty="0">
                <a:solidFill>
                  <a:srgbClr val="C00000"/>
                </a:solidFill>
              </a:rPr>
              <a:t>  </a:t>
            </a:r>
            <a:r>
              <a:rPr lang="en-US" i="0" dirty="0">
                <a:solidFill>
                  <a:srgbClr val="000000"/>
                </a:solidFill>
              </a:rPr>
              <a:t>      is defined as follows: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Domain</a:t>
            </a:r>
            <a:r>
              <a:rPr lang="en-US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</a:rPr>
              <a:t>of        </a:t>
            </a:r>
            <a:r>
              <a:rPr lang="en-US" i="0" dirty="0">
                <a:solidFill>
                  <a:srgbClr val="000000"/>
                </a:solidFill>
              </a:rPr>
              <a:t>     The domain of           consists of those values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in the domain of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0" dirty="0">
                <a:solidFill>
                  <a:srgbClr val="000000"/>
                </a:solidFill>
              </a:rPr>
              <a:t> for which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0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) is in the domain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807656" y="1878652"/>
          <a:ext cx="64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647700" imgH="381000" progId="Equation.DSMT4">
                  <p:embed/>
                </p:oleObj>
              </mc:Choice>
              <mc:Fallback>
                <p:oleObj name="Equation" r:id="rId3" imgW="647700" imgH="38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656" y="1878652"/>
                        <a:ext cx="647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857500" y="2959100"/>
          <a:ext cx="293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2933700" imgH="546100" progId="Equation.DSMT4">
                  <p:embed/>
                </p:oleObj>
              </mc:Choice>
              <mc:Fallback>
                <p:oleObj name="Equation" r:id="rId5" imgW="29337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959100"/>
                        <a:ext cx="29337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159000" y="3810000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799753" imgH="380835" progId="Equation.DSMT4">
                  <p:embed/>
                </p:oleObj>
              </mc:Choice>
              <mc:Fallback>
                <p:oleObj name="Equation" r:id="rId7" imgW="799753" imgH="38083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810000"/>
                        <a:ext cx="800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359400" y="3822700"/>
          <a:ext cx="64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647700" imgH="381000" progId="Equation.DSMT4">
                  <p:embed/>
                </p:oleObj>
              </mc:Choice>
              <mc:Fallback>
                <p:oleObj name="Equation" r:id="rId9" imgW="647700" imgH="38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822700"/>
                        <a:ext cx="647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Finding the Inverse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3795" name="Picture 4" descr="9_2_Example_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57981"/>
            <a:ext cx="3657600" cy="36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Finding the Inverse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33400" y="1295400"/>
          <a:ext cx="558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3" imgW="5587920" imgH="482400" progId="Equation.DSMT4">
                  <p:embed/>
                </p:oleObj>
              </mc:Choice>
              <mc:Fallback>
                <p:oleObj name="Equation" r:id="rId3" imgW="55879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5588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33400" y="19685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5" imgW="1257120" imgH="304560" progId="Equation.DSMT4">
                  <p:embed/>
                </p:oleObj>
              </mc:Choice>
              <mc:Fallback>
                <p:oleObj name="Equation" r:id="rId5" imgW="125712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685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082800" y="18923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7" imgW="1803240" imgH="482400" progId="Equation.DSMT4">
                  <p:embed/>
                </p:oleObj>
              </mc:Choice>
              <mc:Fallback>
                <p:oleObj name="Equation" r:id="rId7" imgW="18032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892300"/>
                        <a:ext cx="180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527300" y="2501900"/>
          <a:ext cx="134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9" imgW="1346040" imgH="444240" progId="Equation.DSMT4">
                  <p:embed/>
                </p:oleObj>
              </mc:Choice>
              <mc:Fallback>
                <p:oleObj name="Equation" r:id="rId9" imgW="134604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01900"/>
                        <a:ext cx="1346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540000" y="3060700"/>
          <a:ext cx="1346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11" imgW="1346040" imgH="444240" progId="Equation.DSMT4">
                  <p:embed/>
                </p:oleObj>
              </mc:Choice>
              <mc:Fallback>
                <p:oleObj name="Equation" r:id="rId11" imgW="134604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3060700"/>
                        <a:ext cx="1346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574800" y="3632200"/>
          <a:ext cx="1689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13" imgW="1688760" imgH="482400" progId="Equation.DSMT4">
                  <p:embed/>
                </p:oleObj>
              </mc:Choice>
              <mc:Fallback>
                <p:oleObj name="Equation" r:id="rId13" imgW="168876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632200"/>
                        <a:ext cx="1689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1828800" y="4254500"/>
          <a:ext cx="218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15" imgW="2184120" imgH="520560" progId="Equation.DSMT4">
                  <p:embed/>
                </p:oleObj>
              </mc:Choice>
              <mc:Fallback>
                <p:oleObj name="Equation" r:id="rId15" imgW="2184120" imgH="520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54500"/>
                        <a:ext cx="218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4178300" y="1930400"/>
          <a:ext cx="469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17" imgW="4698720" imgH="419040" progId="Equation.DSMT4">
                  <p:embed/>
                </p:oleObj>
              </mc:Choice>
              <mc:Fallback>
                <p:oleObj name="Equation" r:id="rId17" imgW="469872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930400"/>
                        <a:ext cx="469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4178300" y="2552700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19" imgW="2260440" imgH="380880" progId="Equation.DSMT4">
                  <p:embed/>
                </p:oleObj>
              </mc:Choice>
              <mc:Fallback>
                <p:oleObj name="Equation" r:id="rId19" imgW="226044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2552700"/>
                        <a:ext cx="226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4178300" y="3200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21" imgW="2133360" imgH="304560" progId="Equation.DSMT4">
                  <p:embed/>
                </p:oleObj>
              </mc:Choice>
              <mc:Fallback>
                <p:oleObj name="Equation" r:id="rId21" imgW="21333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2004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4178300" y="3822700"/>
          <a:ext cx="252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23" imgW="2527200" imgH="304560" progId="Equation.DSMT4">
                  <p:embed/>
                </p:oleObj>
              </mc:Choice>
              <mc:Fallback>
                <p:oleObj name="Equation" r:id="rId23" imgW="252720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822700"/>
                        <a:ext cx="252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69479"/>
              </p:ext>
            </p:extLst>
          </p:nvPr>
        </p:nvGraphicFramePr>
        <p:xfrm>
          <a:off x="4178300" y="4343400"/>
          <a:ext cx="452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25" imgW="4520880" imgH="1041120" progId="Equation.DSMT4">
                  <p:embed/>
                </p:oleObj>
              </mc:Choice>
              <mc:Fallback>
                <p:oleObj name="Equation" r:id="rId25" imgW="4520880" imgH="10411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4343400"/>
                        <a:ext cx="452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Finding the Inverse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5843" name="Picture 4" descr="9_2_Example_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1"/>
            <a:ext cx="3657600" cy="364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742130"/>
              </p:ext>
            </p:extLst>
          </p:nvPr>
        </p:nvGraphicFramePr>
        <p:xfrm>
          <a:off x="555625" y="1579563"/>
          <a:ext cx="76835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3" imgW="7683480" imgH="4076640" progId="Equation.DSMT4">
                  <p:embed/>
                </p:oleObj>
              </mc:Choice>
              <mc:Fallback>
                <p:oleObj name="Equation" r:id="rId3" imgW="7683480" imgH="4076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579563"/>
                        <a:ext cx="7683500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Practice Problems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488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530352" y="1600200"/>
          <a:ext cx="69469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6946560" imgH="1574640" progId="Equation.DSMT4">
                  <p:embed/>
                </p:oleObj>
              </mc:Choice>
              <mc:Fallback>
                <p:oleObj name="Equation" r:id="rId3" imgW="6946560" imgH="1574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600200"/>
                        <a:ext cx="694690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 Answers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530352" y="1295400"/>
          <a:ext cx="41910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3" imgW="4191000" imgH="4356100" progId="Equation.DSMT4">
                  <p:embed/>
                </p:oleObj>
              </mc:Choice>
              <mc:Fallback>
                <p:oleObj name="Equation" r:id="rId3" imgW="4191000" imgH="4356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95400"/>
                        <a:ext cx="4191000" cy="435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Compositions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Form the compositions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35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 Both                                             are defined for all real numbers.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483100" y="1344304"/>
          <a:ext cx="336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3365280" imgH="469800" progId="Equation.DSMT4">
                  <p:embed/>
                </p:oleObj>
              </mc:Choice>
              <mc:Fallback>
                <p:oleObj name="Equation" r:id="rId3" imgW="33652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344304"/>
                        <a:ext cx="3365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1028700" y="1877704"/>
          <a:ext cx="471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4711700" imgH="469900" progId="Equation.DSMT4">
                  <p:embed/>
                </p:oleObj>
              </mc:Choice>
              <mc:Fallback>
                <p:oleObj name="Equation" r:id="rId5" imgW="47117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877704"/>
                        <a:ext cx="47117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8"/>
          <p:cNvGraphicFramePr>
            <a:graphicFrameLocks noChangeAspect="1"/>
          </p:cNvGraphicFramePr>
          <p:nvPr/>
        </p:nvGraphicFramePr>
        <p:xfrm>
          <a:off x="2286000" y="4468504"/>
          <a:ext cx="345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3454400" imgH="469900" progId="Equation.DSMT4">
                  <p:embed/>
                </p:oleObj>
              </mc:Choice>
              <mc:Fallback>
                <p:oleObj name="Equation" r:id="rId7" imgW="34544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68504"/>
                        <a:ext cx="3454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30352" y="3097213"/>
          <a:ext cx="134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9" imgW="1346040" imgH="469800" progId="Equation.DSMT4">
                  <p:embed/>
                </p:oleObj>
              </mc:Choice>
              <mc:Fallback>
                <p:oleObj name="Equation" r:id="rId9" imgW="13460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97213"/>
                        <a:ext cx="134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905889" y="3048000"/>
          <a:ext cx="1422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1" imgW="1422360" imgH="533160" progId="Equation.DSMT4">
                  <p:embed/>
                </p:oleObj>
              </mc:Choice>
              <mc:Fallback>
                <p:oleObj name="Equation" r:id="rId11" imgW="142236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889" y="3048000"/>
                        <a:ext cx="1422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357626" y="3074988"/>
          <a:ext cx="175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3" imgW="1752480" imgH="469800" progId="Equation.DSMT4">
                  <p:embed/>
                </p:oleObj>
              </mc:Choice>
              <mc:Fallback>
                <p:oleObj name="Equation" r:id="rId13" imgW="17524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626" y="3074988"/>
                        <a:ext cx="175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139563" y="3076575"/>
          <a:ext cx="207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5" imgW="2070000" imgH="469800" progId="Equation.DSMT4">
                  <p:embed/>
                </p:oleObj>
              </mc:Choice>
              <mc:Fallback>
                <p:oleObj name="Equation" r:id="rId15" imgW="207000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563" y="3076575"/>
                        <a:ext cx="2070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7239000" y="3159456"/>
          <a:ext cx="147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7" imgW="1473120" imgH="291960" progId="Equation.DSMT4">
                  <p:embed/>
                </p:oleObj>
              </mc:Choice>
              <mc:Fallback>
                <p:oleObj name="Equation" r:id="rId17" imgW="147312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59456"/>
                        <a:ext cx="147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30352" y="3733800"/>
          <a:ext cx="134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9" imgW="1346040" imgH="469800" progId="Equation.DSMT4">
                  <p:embed/>
                </p:oleObj>
              </mc:Choice>
              <mc:Fallback>
                <p:oleObj name="Equation" r:id="rId19" imgW="134604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733800"/>
                        <a:ext cx="134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902951" y="3692525"/>
          <a:ext cx="1422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21" imgW="1422360" imgH="533160" progId="Equation.DSMT4">
                  <p:embed/>
                </p:oleObj>
              </mc:Choice>
              <mc:Fallback>
                <p:oleObj name="Equation" r:id="rId21" imgW="1422360" imgH="533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951" y="3692525"/>
                        <a:ext cx="1422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3351750" y="3725863"/>
          <a:ext cx="177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23" imgW="1777680" imgH="469800" progId="Equation.DSMT4">
                  <p:embed/>
                </p:oleObj>
              </mc:Choice>
              <mc:Fallback>
                <p:oleObj name="Equation" r:id="rId23" imgW="177768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750" y="3725863"/>
                        <a:ext cx="1778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5156149" y="3725863"/>
          <a:ext cx="207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25" imgW="2070000" imgH="469800" progId="Equation.DSMT4">
                  <p:embed/>
                </p:oleObj>
              </mc:Choice>
              <mc:Fallback>
                <p:oleObj name="Equation" r:id="rId25" imgW="207000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149" y="3725863"/>
                        <a:ext cx="2070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7252648" y="3796352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27" imgW="1282680" imgH="291960" progId="Equation.DSMT4">
                  <p:embed/>
                </p:oleObj>
              </mc:Choice>
              <mc:Fallback>
                <p:oleObj name="Equation" r:id="rId27" imgW="128268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648" y="3796352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Compositions (cont.)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</a:t>
            </a:r>
            <a:r>
              <a:rPr lang="en-US" i="0" dirty="0">
                <a:solidFill>
                  <a:schemeClr val="tx1"/>
                </a:solidFill>
              </a:rPr>
              <a:t>	Form the composite functions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For the expression under the radical to be defined, we must have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i="0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) ≥ 3.  Because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baseline="30000" dirty="0">
                <a:solidFill>
                  <a:schemeClr val="tx1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4 ≥ 3 for all real numbers, the domain of                    is all real numbers.</a:t>
            </a:r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5435600" y="1336344"/>
          <a:ext cx="347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3479760" imgH="469800" progId="Equation.DSMT4">
                  <p:embed/>
                </p:oleObj>
              </mc:Choice>
              <mc:Fallback>
                <p:oleObj name="Equation" r:id="rId3" imgW="347976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336344"/>
                        <a:ext cx="347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0"/>
          <p:cNvGraphicFramePr>
            <a:graphicFrameLocks noChangeAspect="1"/>
          </p:cNvGraphicFramePr>
          <p:nvPr/>
        </p:nvGraphicFramePr>
        <p:xfrm>
          <a:off x="1016000" y="1844344"/>
          <a:ext cx="4775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4775200" imgH="520700" progId="Equation.DSMT4">
                  <p:embed/>
                </p:oleObj>
              </mc:Choice>
              <mc:Fallback>
                <p:oleObj name="Equation" r:id="rId5" imgW="4775200" imgH="520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844344"/>
                        <a:ext cx="4775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2"/>
          <p:cNvGraphicFramePr>
            <a:graphicFrameLocks noChangeAspect="1"/>
          </p:cNvGraphicFramePr>
          <p:nvPr/>
        </p:nvGraphicFramePr>
        <p:xfrm>
          <a:off x="5257800" y="5070144"/>
          <a:ext cx="134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7" imgW="1346200" imgH="469900" progId="Equation.DSMT4">
                  <p:embed/>
                </p:oleObj>
              </mc:Choice>
              <mc:Fallback>
                <p:oleObj name="Equation" r:id="rId7" imgW="1346200" imgH="469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70144"/>
                        <a:ext cx="1346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141538" y="2757488"/>
          <a:ext cx="134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9" imgW="1346040" imgH="469800" progId="Equation.DSMT4">
                  <p:embed/>
                </p:oleObj>
              </mc:Choice>
              <mc:Fallback>
                <p:oleObj name="Equation" r:id="rId9" imgW="13460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2757488"/>
                        <a:ext cx="134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498850" y="2667000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1" imgW="1701720" imgH="571320" progId="Equation.DSMT4">
                  <p:embed/>
                </p:oleObj>
              </mc:Choice>
              <mc:Fallback>
                <p:oleObj name="Equation" r:id="rId11" imgW="170172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667000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506788" y="3352800"/>
          <a:ext cx="2120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3" imgW="2120760" imgH="672840" progId="Equation.DSMT4">
                  <p:embed/>
                </p:oleObj>
              </mc:Choice>
              <mc:Fallback>
                <p:oleObj name="Equation" r:id="rId13" imgW="2120760" imgH="6728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3352800"/>
                        <a:ext cx="2120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5638800" y="3388056"/>
          <a:ext cx="1358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5" imgW="1358640" imgH="495000" progId="Equation.DSMT4">
                  <p:embed/>
                </p:oleObj>
              </mc:Choice>
              <mc:Fallback>
                <p:oleObj name="Equation" r:id="rId15" imgW="1358640" imgH="495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88056"/>
                        <a:ext cx="1358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Compositions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                    </a:t>
            </a:r>
            <a:r>
              <a:rPr lang="en-US" i="0" dirty="0">
                <a:solidFill>
                  <a:schemeClr val="tx1"/>
                </a:solidFill>
              </a:rPr>
              <a:t>is defined only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≥ 3.   (Here the domain comes from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 before the simplification.)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3276600" y="1357004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57004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0"/>
          <p:cNvGraphicFramePr>
            <a:graphicFrameLocks noChangeAspect="1"/>
          </p:cNvGraphicFramePr>
          <p:nvPr/>
        </p:nvGraphicFramePr>
        <p:xfrm>
          <a:off x="1562100" y="2855604"/>
          <a:ext cx="134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346200" imgH="469900" progId="Equation.DSMT4">
                  <p:embed/>
                </p:oleObj>
              </mc:Choice>
              <mc:Fallback>
                <p:oleObj name="Equation" r:id="rId5" imgW="13462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855604"/>
                        <a:ext cx="13462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517650" y="1385888"/>
          <a:ext cx="134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7" imgW="1346040" imgH="469800" progId="Equation.DSMT4">
                  <p:embed/>
                </p:oleObj>
              </mc:Choice>
              <mc:Fallback>
                <p:oleObj name="Equation" r:id="rId7" imgW="13460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1385888"/>
                        <a:ext cx="134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889250" y="1295400"/>
          <a:ext cx="1841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9" imgW="1841400" imgH="609480" progId="Equation.DSMT4">
                  <p:embed/>
                </p:oleObj>
              </mc:Choice>
              <mc:Fallback>
                <p:oleObj name="Equation" r:id="rId9" imgW="1841400" imgH="60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1295400"/>
                        <a:ext cx="1841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882900" y="1997075"/>
          <a:ext cx="2120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1" imgW="2120760" imgH="583920" progId="Equation.DSMT4">
                  <p:embed/>
                </p:oleObj>
              </mc:Choice>
              <mc:Fallback>
                <p:oleObj name="Equation" r:id="rId11" imgW="2120760" imgH="583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1997075"/>
                        <a:ext cx="2120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017448" y="2236788"/>
          <a:ext cx="147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3" imgW="1473120" imgH="291960" progId="Equation.DSMT4">
                  <p:embed/>
                </p:oleObj>
              </mc:Choice>
              <mc:Fallback>
                <p:oleObj name="Equation" r:id="rId13" imgW="147312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448" y="2236788"/>
                        <a:ext cx="147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504296" y="2237096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5" imgW="952200" imgH="279360" progId="Equation.DSMT4">
                  <p:embed/>
                </p:oleObj>
              </mc:Choice>
              <mc:Fallback>
                <p:oleObj name="Equation" r:id="rId15" imgW="9522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296" y="2237096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Compositions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30352" y="1246188"/>
          <a:ext cx="71501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7149960" imgH="1130040" progId="Equation.DSMT4">
                  <p:embed/>
                </p:oleObj>
              </mc:Choice>
              <mc:Fallback>
                <p:oleObj name="Equation" r:id="rId3" imgW="7149960" imgH="1130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46188"/>
                        <a:ext cx="71501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30352" y="25146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1257120" imgH="304560" progId="Equation.DSMT4">
                  <p:embed/>
                </p:oleObj>
              </mc:Choice>
              <mc:Fallback>
                <p:oleObj name="Equation" r:id="rId5" imgW="12571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146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30352" y="3075296"/>
          <a:ext cx="114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7" imgW="1143000" imgH="533160" progId="Equation.DSMT4">
                  <p:embed/>
                </p:oleObj>
              </mc:Choice>
              <mc:Fallback>
                <p:oleObj name="Equation" r:id="rId7" imgW="114300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75296"/>
                        <a:ext cx="1143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778000" y="3021013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9" imgW="1701720" imgH="571320" progId="Equation.DSMT4">
                  <p:embed/>
                </p:oleObj>
              </mc:Choice>
              <mc:Fallback>
                <p:oleObj name="Equation" r:id="rId9" imgW="170172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021013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505200" y="3013075"/>
          <a:ext cx="2133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11" imgW="2133360" imgH="571320" progId="Equation.DSMT4">
                  <p:embed/>
                </p:oleObj>
              </mc:Choice>
              <mc:Fallback>
                <p:oleObj name="Equation" r:id="rId11" imgW="2133360" imgH="571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13075"/>
                        <a:ext cx="2133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0" y="3009900"/>
          <a:ext cx="1397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13" imgW="1396800" imgH="444240" progId="Equation.DSMT4">
                  <p:embed/>
                </p:oleObj>
              </mc:Choice>
              <mc:Fallback>
                <p:oleObj name="Equation" r:id="rId13" imgW="139680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09900"/>
                        <a:ext cx="1397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30352" y="3712192"/>
          <a:ext cx="7505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5" imgW="7505640" imgH="545760" progId="Equation.DSMT4">
                  <p:embed/>
                </p:oleObj>
              </mc:Choice>
              <mc:Fallback>
                <p:oleObj name="Equation" r:id="rId15" imgW="7505640" imgH="5457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712192"/>
                        <a:ext cx="7505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30352" y="4572000"/>
          <a:ext cx="1143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7" imgW="1143000" imgH="533160" progId="Equation.DSMT4">
                  <p:embed/>
                </p:oleObj>
              </mc:Choice>
              <mc:Fallback>
                <p:oleObj name="Equation" r:id="rId17" imgW="1143000" imgH="533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572000"/>
                        <a:ext cx="1143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778000" y="4572000"/>
          <a:ext cx="1879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9" imgW="1879560" imgH="545760" progId="Equation.DSMT4">
                  <p:embed/>
                </p:oleObj>
              </mc:Choice>
              <mc:Fallback>
                <p:oleObj name="Equation" r:id="rId19" imgW="1879560" imgH="5457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572000"/>
                        <a:ext cx="1879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3733800" y="4537075"/>
          <a:ext cx="215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21" imgW="2158920" imgH="622080" progId="Equation.DSMT4">
                  <p:embed/>
                </p:oleObj>
              </mc:Choice>
              <mc:Fallback>
                <p:oleObj name="Equation" r:id="rId21" imgW="2158920" imgH="622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37075"/>
                        <a:ext cx="2159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5969000" y="4546600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23" imgW="1879560" imgH="444240" progId="Equation.DSMT4">
                  <p:embed/>
                </p:oleObj>
              </mc:Choice>
              <mc:Fallback>
                <p:oleObj name="Equation" r:id="rId23" imgW="1879560" imgH="4442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4546600"/>
                        <a:ext cx="1879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530352" y="5258748"/>
          <a:ext cx="5867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25" imgW="5867280" imgH="545760" progId="Equation.DSMT4">
                  <p:embed/>
                </p:oleObj>
              </mc:Choice>
              <mc:Fallback>
                <p:oleObj name="Equation" r:id="rId25" imgW="5867280" imgH="5457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258748"/>
                        <a:ext cx="5867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One-to-One Functions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313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One-to-One Functions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 function is a </a:t>
            </a:r>
            <a:r>
              <a:rPr lang="en-US" b="1" i="0" dirty="0">
                <a:solidFill>
                  <a:srgbClr val="C00000"/>
                </a:solidFill>
              </a:rPr>
              <a:t>one-to-one function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C00000"/>
                </a:solidFill>
              </a:rPr>
              <a:t>-</a:t>
            </a:r>
            <a:r>
              <a:rPr lang="en-US" b="1" i="0" dirty="0">
                <a:solidFill>
                  <a:srgbClr val="C00000"/>
                </a:solidFill>
              </a:rPr>
              <a:t>1 function</a:t>
            </a:r>
            <a:r>
              <a:rPr lang="en-US" i="0" dirty="0">
                <a:solidFill>
                  <a:srgbClr val="000000"/>
                </a:solidFill>
              </a:rPr>
              <a:t>) if for each value of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in the range there is only one corresponding value of</a:t>
            </a:r>
            <a:r>
              <a:rPr lang="en-US" i="1" dirty="0">
                <a:solidFill>
                  <a:srgbClr val="000000"/>
                </a:solidFill>
              </a:rPr>
              <a:t> x </a:t>
            </a:r>
            <a:r>
              <a:rPr lang="en-US" i="0" dirty="0">
                <a:solidFill>
                  <a:srgbClr val="000000"/>
                </a:solidFill>
              </a:rPr>
              <a:t>in the domain.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One-to-One Functions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004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Horizontal Line Test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 function is one-to-one if no </a:t>
            </a:r>
            <a:r>
              <a:rPr lang="en-US" b="1" i="0" dirty="0">
                <a:solidFill>
                  <a:srgbClr val="C00000"/>
                </a:solidFill>
              </a:rPr>
              <a:t>horizontal line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intersects the graph of the function at more than one point.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674</Words>
  <Application>Microsoft Office PowerPoint</Application>
  <PresentationFormat>On-screen Show (4:3)</PresentationFormat>
  <Paragraphs>105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Symbol</vt:lpstr>
      <vt:lpstr>Courier New</vt:lpstr>
      <vt:lpstr>Arial</vt:lpstr>
      <vt:lpstr>Office Theme</vt:lpstr>
      <vt:lpstr>Equation</vt:lpstr>
      <vt:lpstr>Section 11.2</vt:lpstr>
      <vt:lpstr>Objectives</vt:lpstr>
      <vt:lpstr>Composition of Functions</vt:lpstr>
      <vt:lpstr>Example 1: Compositions</vt:lpstr>
      <vt:lpstr>Example 1: Compositions (cont.)</vt:lpstr>
      <vt:lpstr>Example 1: Compositions (cont.)</vt:lpstr>
      <vt:lpstr>Example 1: Compositions (cont.)</vt:lpstr>
      <vt:lpstr>One-to-One Functions</vt:lpstr>
      <vt:lpstr>One-to-One Functions</vt:lpstr>
      <vt:lpstr>Example 2: One-to-One Functions</vt:lpstr>
      <vt:lpstr>Example 2: One-to-One Functions (cont.)</vt:lpstr>
      <vt:lpstr>Example 2: One-to-One Functions (cont.)</vt:lpstr>
      <vt:lpstr>Example 2: One-to-One Functions (cont.)</vt:lpstr>
      <vt:lpstr>Inverse Functions</vt:lpstr>
      <vt:lpstr>Inverse Functions</vt:lpstr>
      <vt:lpstr>Inverse Functions</vt:lpstr>
      <vt:lpstr>Example 3: Inverse Functions</vt:lpstr>
      <vt:lpstr>Example 3: Inverse Functions (cont.)</vt:lpstr>
      <vt:lpstr>Example 3: Inverse Functions (cont.)</vt:lpstr>
      <vt:lpstr>Example 3: Inverse Functions (cont.)</vt:lpstr>
      <vt:lpstr>Example 3: Inverse Functions (cont.)</vt:lpstr>
      <vt:lpstr>Example 3: Inverse Functions (cont.)</vt:lpstr>
      <vt:lpstr>Example 3: Inverse Functions (cont.)</vt:lpstr>
      <vt:lpstr>Example 3: Inverse Functions (cont.)</vt:lpstr>
      <vt:lpstr>Example 4: Evaluating Compositions of Inverses</vt:lpstr>
      <vt:lpstr>Example 4: Evaluating Compositions of Inverses (cont.)</vt:lpstr>
      <vt:lpstr>Example 4: Evaluating Compositions of Inverses (cont.)</vt:lpstr>
      <vt:lpstr>Finding the Inverse of a One-to-One Function</vt:lpstr>
      <vt:lpstr>Example 5: Finding the Inverse</vt:lpstr>
      <vt:lpstr>Example 5: Finding the Inverse (cont.)</vt:lpstr>
      <vt:lpstr>Example 5: Finding the Inverse (cont.)</vt:lpstr>
      <vt:lpstr>Example 5: Finding the Inverse (cont.)</vt:lpstr>
      <vt:lpstr>Practice Problems</vt:lpstr>
      <vt:lpstr>Practice Problems (cont.)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2</cp:revision>
  <dcterms:created xsi:type="dcterms:W3CDTF">2013-04-26T14:43:13Z</dcterms:created>
  <dcterms:modified xsi:type="dcterms:W3CDTF">2016-10-04T20:09:33Z</dcterms:modified>
</cp:coreProperties>
</file>