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i86pc" panose="020B0609020003040203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CCFFCC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40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5E4A9-FD6A-45B0-9275-AED380D96374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B9DE-EFD8-4494-8CF4-4967ACB4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8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5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Exponential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Exponential Growth (cont.)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</a:t>
            </a:r>
            <a:r>
              <a:rPr lang="en-US" i="0" dirty="0">
                <a:solidFill>
                  <a:schemeClr val="tx1"/>
                </a:solidFill>
              </a:rPr>
              <a:t>	Use the formula for exponential growth,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baseline="-25000" dirty="0">
                <a:solidFill>
                  <a:srgbClr val="0000FF"/>
                </a:solidFill>
              </a:rPr>
              <a:t>0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1" baseline="30000" dirty="0">
                <a:solidFill>
                  <a:srgbClr val="0000FF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, to 	determine the exponential function that fits the 	following information: 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baseline="-25000" dirty="0">
                <a:solidFill>
                  <a:schemeClr val="tx1"/>
                </a:solidFill>
              </a:rPr>
              <a:t>0</a:t>
            </a:r>
            <a:r>
              <a:rPr lang="en-US" i="0" dirty="0">
                <a:solidFill>
                  <a:schemeClr val="tx1"/>
                </a:solidFill>
              </a:rPr>
              <a:t> = 5000 bacteria, and there 	are </a:t>
            </a:r>
            <a:r>
              <a:rPr lang="en-US" i="0" dirty="0">
                <a:solidFill>
                  <a:srgbClr val="0000FF"/>
                </a:solidFill>
              </a:rPr>
              <a:t>135,000</a:t>
            </a:r>
            <a:r>
              <a:rPr lang="en-US" i="0" dirty="0">
                <a:solidFill>
                  <a:schemeClr val="tx1"/>
                </a:solidFill>
              </a:rPr>
              <a:t> bacteria present after 3 days.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Use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baseline="-25000" dirty="0">
                <a:solidFill>
                  <a:srgbClr val="0000FF"/>
                </a:solidFill>
              </a:rPr>
              <a:t>0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1" baseline="30000" dirty="0">
                <a:solidFill>
                  <a:srgbClr val="0000FF"/>
                </a:solidFill>
              </a:rPr>
              <a:t>t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is measured in days.  Substitute </a:t>
            </a:r>
            <a:r>
              <a:rPr lang="en-US" i="0" dirty="0">
                <a:solidFill>
                  <a:srgbClr val="0000FF"/>
                </a:solidFill>
              </a:rPr>
              <a:t>135,000</a:t>
            </a:r>
            <a:r>
              <a:rPr lang="en-US" i="0" dirty="0">
                <a:solidFill>
                  <a:schemeClr val="tx1"/>
                </a:solidFill>
              </a:rPr>
              <a:t>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, 3 for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, and 5000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baseline="-25000" dirty="0">
                <a:solidFill>
                  <a:schemeClr val="tx1"/>
                </a:solidFill>
              </a:rPr>
              <a:t>0</a:t>
            </a:r>
            <a:r>
              <a:rPr lang="en-US" i="0" dirty="0">
                <a:solidFill>
                  <a:schemeClr val="tx1"/>
                </a:solidFill>
              </a:rPr>
              <a:t>, then solve for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Exponential Growth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4339" name="Picture 4" descr="9_2_Example_2_a"/>
          <p:cNvPicPr>
            <a:picLocks noChangeAspect="1" noChangeArrowheads="1"/>
          </p:cNvPicPr>
          <p:nvPr/>
        </p:nvPicPr>
        <p:blipFill>
          <a:blip r:embed="rId3" cstate="print"/>
          <a:srcRect l="1212" t="1524" r="1212" b="1524"/>
          <a:stretch>
            <a:fillRect/>
          </a:stretch>
        </p:blipFill>
        <p:spPr bwMode="auto">
          <a:xfrm>
            <a:off x="5141913" y="1408113"/>
            <a:ext cx="2933700" cy="23193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530352" y="4051300"/>
          <a:ext cx="3949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3949700" imgH="444500" progId="Equation.DSMT4">
                  <p:embed/>
                </p:oleObj>
              </mc:Choice>
              <mc:Fallback>
                <p:oleObj name="Equation" r:id="rId4" imgW="39497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051300"/>
                        <a:ext cx="39497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676400" y="1379560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2539800" imgH="419040" progId="Equation.DSMT4">
                  <p:embed/>
                </p:oleObj>
              </mc:Choice>
              <mc:Fallback>
                <p:oleObj name="Equation" r:id="rId6" imgW="25398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9560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514600" y="1981200"/>
          <a:ext cx="100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8" imgW="1002960" imgH="380880" progId="Equation.DSMT4">
                  <p:embed/>
                </p:oleObj>
              </mc:Choice>
              <mc:Fallback>
                <p:oleObj name="Equation" r:id="rId8" imgW="10029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81200"/>
                        <a:ext cx="1003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989160" y="2514600"/>
          <a:ext cx="2044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0" imgW="2044440" imgH="672840" progId="Equation.DSMT4">
                  <p:embed/>
                </p:oleObj>
              </mc:Choice>
              <mc:Fallback>
                <p:oleObj name="Equation" r:id="rId10" imgW="2044440" imgH="672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60" y="2514600"/>
                        <a:ext cx="20447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667000" y="3352800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2" imgW="711000" imgH="304560" progId="Equation.DSMT4">
                  <p:embed/>
                </p:oleObj>
              </mc:Choice>
              <mc:Fallback>
                <p:oleObj name="Equation" r:id="rId12" imgW="7110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52800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Compound Interest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1340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Compound Interest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Compound interest</a:t>
            </a:r>
            <a:r>
              <a:rPr lang="en-US" i="0" dirty="0">
                <a:solidFill>
                  <a:srgbClr val="000000"/>
                </a:solidFill>
              </a:rPr>
              <a:t> on a principal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invested at an annual interest rate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(in decimal form) for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i="0" dirty="0">
                <a:solidFill>
                  <a:srgbClr val="000000"/>
                </a:solidFill>
              </a:rPr>
              <a:t> years that is compounded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i="0" dirty="0">
                <a:solidFill>
                  <a:srgbClr val="000000"/>
                </a:solidFill>
              </a:rPr>
              <a:t> times per year can be calculated using the following formula: 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is the amount accumulated.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505200" y="35814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2133600" imgH="990600" progId="Equation.DSMT4">
                  <p:embed/>
                </p:oleObj>
              </mc:Choice>
              <mc:Fallback>
                <p:oleObj name="Equation" r:id="rId3" imgW="2133600" imgH="990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814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Compound Interest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3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i="0" dirty="0">
                <a:solidFill>
                  <a:schemeClr val="tx1"/>
                </a:solidFill>
              </a:rPr>
              <a:t> dollars are invested at a rate of interest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0" dirty="0">
                <a:solidFill>
                  <a:schemeClr val="tx1"/>
                </a:solidFill>
              </a:rPr>
              <a:t> (in 	decimal form) compounded annually (once a year,  	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i="0" dirty="0">
                <a:solidFill>
                  <a:schemeClr val="tx1"/>
                </a:solidFill>
              </a:rPr>
              <a:t> = 1) for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years, the formula for the amount </a:t>
            </a:r>
            <a:r>
              <a:rPr lang="en-US" i="1" dirty="0">
                <a:solidFill>
                  <a:schemeClr val="tx1"/>
                </a:solidFill>
              </a:rPr>
              <a:t>A </a:t>
            </a:r>
          </a:p>
          <a:p>
            <a:pPr marL="0" indent="0">
              <a:spcBef>
                <a:spcPct val="55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becomes                                                  Find the value 	</a:t>
            </a:r>
          </a:p>
          <a:p>
            <a:pPr marL="0" indent="0">
              <a:lnSpc>
                <a:spcPct val="50000"/>
              </a:lnSpc>
              <a:spcBef>
                <a:spcPct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of </a:t>
            </a:r>
            <a:r>
              <a:rPr lang="en-US" i="0" dirty="0">
                <a:solidFill>
                  <a:srgbClr val="0000FF"/>
                </a:solidFill>
              </a:rPr>
              <a:t>$1000 </a:t>
            </a:r>
            <a:r>
              <a:rPr lang="en-US" i="0" dirty="0">
                <a:solidFill>
                  <a:schemeClr val="tx1"/>
                </a:solidFill>
              </a:rPr>
              <a:t>invested at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0" dirty="0">
                <a:solidFill>
                  <a:schemeClr val="tx1"/>
                </a:solidFill>
              </a:rPr>
              <a:t> = 6% = 0.06 for 3 years.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have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i="0" dirty="0">
                <a:solidFill>
                  <a:schemeClr val="tx1"/>
                </a:solidFill>
              </a:rPr>
              <a:t> = 1000,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0" dirty="0">
                <a:solidFill>
                  <a:schemeClr val="tx1"/>
                </a:solidFill>
              </a:rPr>
              <a:t> = 0.06, and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= 3.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451100" y="2549856"/>
          <a:ext cx="3721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3721100" imgH="990600" progId="Equation.DSMT4">
                  <p:embed/>
                </p:oleObj>
              </mc:Choice>
              <mc:Fallback>
                <p:oleObj name="Equation" r:id="rId3" imgW="3721100" imgH="990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2549856"/>
                        <a:ext cx="37211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Compound Interest 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br>
              <a:rPr lang="en-US" b="1" i="0" dirty="0">
                <a:solidFill>
                  <a:schemeClr val="tx1"/>
                </a:solidFill>
              </a:rPr>
            </a:b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 To use your calculator to evaluate (1.06)</a:t>
            </a:r>
            <a:r>
              <a:rPr lang="en-US" i="0" baseline="30000" dirty="0">
                <a:solidFill>
                  <a:schemeClr val="tx1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, enter 1.06, press the             key, enter 3, then press the            key.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3" name="Picture 6" descr="9_2_Example_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22454"/>
            <a:ext cx="74814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9_2_Example_2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316" y="4322454"/>
            <a:ext cx="75311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041650" y="1219200"/>
          <a:ext cx="2755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2755800" imgH="533160" progId="Equation.DSMT4">
                  <p:embed/>
                </p:oleObj>
              </mc:Choice>
              <mc:Fallback>
                <p:oleObj name="Equation" r:id="rId5" imgW="275580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1219200"/>
                        <a:ext cx="2755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343275" y="1863725"/>
          <a:ext cx="1993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1993680" imgH="533160" progId="Equation.DSMT4">
                  <p:embed/>
                </p:oleObj>
              </mc:Choice>
              <mc:Fallback>
                <p:oleObj name="Equation" r:id="rId7" imgW="199368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1863725"/>
                        <a:ext cx="1993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43275" y="2514600"/>
          <a:ext cx="259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9" imgW="2590560" imgH="469800" progId="Equation.DSMT4">
                  <p:embed/>
                </p:oleObj>
              </mc:Choice>
              <mc:Fallback>
                <p:oleObj name="Equation" r:id="rId9" imgW="25905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2514600"/>
                        <a:ext cx="259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343275" y="3124200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11" imgW="1625400" imgH="368280" progId="Equation.DSMT4">
                  <p:embed/>
                </p:oleObj>
              </mc:Choice>
              <mc:Fallback>
                <p:oleObj name="Equation" r:id="rId11" imgW="16254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124200"/>
                        <a:ext cx="1625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Compound Interest (cont.)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2419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</a:t>
            </a:r>
            <a:r>
              <a:rPr lang="en-US" i="0" dirty="0">
                <a:solidFill>
                  <a:schemeClr val="tx1"/>
                </a:solidFill>
              </a:rPr>
              <a:t>	What will be the value of a principal investment of 	</a:t>
            </a:r>
            <a:r>
              <a:rPr lang="en-US" i="0" dirty="0">
                <a:solidFill>
                  <a:srgbClr val="0000FF"/>
                </a:solidFill>
              </a:rPr>
              <a:t>$1000 </a:t>
            </a:r>
            <a:r>
              <a:rPr lang="en-US" i="0" dirty="0">
                <a:solidFill>
                  <a:schemeClr val="tx1"/>
                </a:solidFill>
              </a:rPr>
              <a:t>invested at 6% for 3 years if interest is 	compounded monthly (12 times per year)?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i="0" dirty="0">
                <a:solidFill>
                  <a:schemeClr val="tx1"/>
                </a:solidFill>
              </a:rPr>
              <a:t>  Use the formula for compound interest.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have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i="0" dirty="0">
                <a:solidFill>
                  <a:schemeClr val="tx1"/>
                </a:solidFill>
              </a:rPr>
              <a:t> = 1000,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0" dirty="0">
                <a:solidFill>
                  <a:schemeClr val="tx1"/>
                </a:solidFill>
              </a:rPr>
              <a:t> = 0.06,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i="0" dirty="0">
                <a:solidFill>
                  <a:schemeClr val="tx1"/>
                </a:solidFill>
              </a:rPr>
              <a:t> = 12, and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= 3.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35188" y="3443288"/>
          <a:ext cx="3276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3276360" imgH="977760" progId="Equation.DSMT4">
                  <p:embed/>
                </p:oleObj>
              </mc:Choice>
              <mc:Fallback>
                <p:oleObj name="Equation" r:id="rId3" imgW="327636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443288"/>
                        <a:ext cx="32766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399352" y="4502944"/>
          <a:ext cx="2755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2755800" imgH="533160" progId="Equation.DSMT4">
                  <p:embed/>
                </p:oleObj>
              </mc:Choice>
              <mc:Fallback>
                <p:oleObj name="Equation" r:id="rId5" imgW="275580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352" y="4502944"/>
                        <a:ext cx="2755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399352" y="5119048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7" imgW="3377880" imgH="469800" progId="Equation.DSMT4">
                  <p:embed/>
                </p:oleObj>
              </mc:Choice>
              <mc:Fallback>
                <p:oleObj name="Equation" r:id="rId7" imgW="33778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352" y="5119048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399352" y="5679744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9" imgW="1625400" imgH="368280" progId="Equation.DSMT4">
                  <p:embed/>
                </p:oleObj>
              </mc:Choice>
              <mc:Fallback>
                <p:oleObj name="Equation" r:id="rId9" imgW="16254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352" y="5679744"/>
                        <a:ext cx="1625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6068704" y="5236192"/>
          <a:ext cx="185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1" imgW="1854000" imgH="304560" progId="Equation.DSMT4">
                  <p:embed/>
                </p:oleObj>
              </mc:Choice>
              <mc:Fallback>
                <p:oleObj name="Equation" r:id="rId11" imgW="18540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704" y="5236192"/>
                        <a:ext cx="185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5207000" y="4502944"/>
          <a:ext cx="2260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3" imgW="2260440" imgH="533160" progId="Equation.DSMT4">
                  <p:embed/>
                </p:oleObj>
              </mc:Choice>
              <mc:Fallback>
                <p:oleObj name="Equation" r:id="rId13" imgW="2260440" imgH="533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502944"/>
                        <a:ext cx="2260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Compound Interest 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</a:t>
            </a:r>
            <a:r>
              <a:rPr lang="en-US" i="0" dirty="0">
                <a:solidFill>
                  <a:schemeClr val="tx1"/>
                </a:solidFill>
              </a:rPr>
              <a:t>	Find the value of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0" dirty="0">
                <a:solidFill>
                  <a:schemeClr val="tx1"/>
                </a:solidFill>
              </a:rPr>
              <a:t> if </a:t>
            </a:r>
            <a:r>
              <a:rPr lang="en-US" i="0" dirty="0">
                <a:solidFill>
                  <a:srgbClr val="0000FF"/>
                </a:solidFill>
              </a:rPr>
              <a:t>$1000</a:t>
            </a:r>
            <a:r>
              <a:rPr lang="en-US" i="0" dirty="0">
                <a:solidFill>
                  <a:schemeClr val="tx1"/>
                </a:solidFill>
              </a:rPr>
              <a:t> is invested at 6% for 3 	years and interest is compounded daily.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	Banks and savings institutions often use 360 days 	per year.)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i="0" dirty="0">
                <a:solidFill>
                  <a:schemeClr val="tx1"/>
                </a:solidFill>
              </a:rPr>
              <a:t>  Use the formula for compound interest.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have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i="0" dirty="0">
                <a:solidFill>
                  <a:schemeClr val="tx1"/>
                </a:solidFill>
              </a:rPr>
              <a:t> = 1000,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0" dirty="0">
                <a:solidFill>
                  <a:schemeClr val="tx1"/>
                </a:solidFill>
              </a:rPr>
              <a:t> = 0.06,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i="0" dirty="0">
                <a:solidFill>
                  <a:schemeClr val="tx1"/>
                </a:solidFill>
              </a:rPr>
              <a:t> = 360, and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= 3.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901700" y="3997325"/>
          <a:ext cx="3390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3390840" imgH="977760" progId="Equation.DSMT4">
                  <p:embed/>
                </p:oleObj>
              </mc:Choice>
              <mc:Fallback>
                <p:oleObj name="Equation" r:id="rId3" imgW="339084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997325"/>
                        <a:ext cx="33909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356100" y="4259240"/>
          <a:ext cx="3797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3797280" imgH="533160" progId="Equation.DSMT4">
                  <p:embed/>
                </p:oleObj>
              </mc:Choice>
              <mc:Fallback>
                <p:oleObj name="Equation" r:id="rId5" imgW="379728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259240"/>
                        <a:ext cx="3797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191904" y="5083792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7" imgW="3377880" imgH="469800" progId="Equation.DSMT4">
                  <p:embed/>
                </p:oleObj>
              </mc:Choice>
              <mc:Fallback>
                <p:oleObj name="Equation" r:id="rId7" imgW="33778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904" y="5083792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191904" y="5649604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9" imgW="1625400" imgH="368280" progId="Equation.DSMT4">
                  <p:embed/>
                </p:oleObj>
              </mc:Choice>
              <mc:Fallback>
                <p:oleObj name="Equation" r:id="rId9" imgW="16254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904" y="5649604"/>
                        <a:ext cx="1625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827896" y="5208896"/>
          <a:ext cx="185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11" imgW="1854000" imgH="304560" progId="Equation.DSMT4">
                  <p:embed/>
                </p:oleObj>
              </mc:Choice>
              <mc:Fallback>
                <p:oleObj name="Equation" r:id="rId11" imgW="18540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896" y="5208896"/>
                        <a:ext cx="185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The Number </a:t>
            </a:r>
            <a:r>
              <a:rPr lang="en-US" sz="3200" i="1" dirty="0">
                <a:solidFill>
                  <a:schemeClr val="accent1"/>
                </a:solidFill>
              </a:rPr>
              <a:t>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The Number </a:t>
            </a:r>
            <a:r>
              <a:rPr lang="en-US" b="1" i="1" dirty="0">
                <a:solidFill>
                  <a:srgbClr val="000000"/>
                </a:solidFill>
              </a:rPr>
              <a:t>e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number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i="0" dirty="0">
                <a:solidFill>
                  <a:srgbClr val="000000"/>
                </a:solidFill>
              </a:rPr>
              <a:t> is defined to be 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Note:</a:t>
            </a:r>
            <a:r>
              <a:rPr lang="en-US" i="0" dirty="0">
                <a:solidFill>
                  <a:srgbClr val="000000"/>
                </a:solidFill>
              </a:rPr>
              <a:t> The number </a:t>
            </a:r>
            <a:r>
              <a:rPr lang="en-US" i="1" dirty="0">
                <a:solidFill>
                  <a:srgbClr val="000000"/>
                </a:solidFill>
              </a:rPr>
              <a:t>e</a:t>
            </a:r>
            <a:r>
              <a:rPr lang="en-US" i="0" dirty="0">
                <a:solidFill>
                  <a:srgbClr val="000000"/>
                </a:solidFill>
              </a:rPr>
              <a:t> is on the TI-84 Plus calculator above the divide key.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851150" y="2438400"/>
          <a:ext cx="344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3441700" imgH="381000" progId="Equation.DSMT4">
                  <p:embed/>
                </p:oleObj>
              </mc:Choice>
              <mc:Fallback>
                <p:oleObj name="Equation" r:id="rId3" imgW="3441700" imgH="38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2438400"/>
                        <a:ext cx="3441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The Number </a:t>
            </a:r>
            <a:r>
              <a:rPr lang="en-US" sz="3200" i="1" dirty="0">
                <a:solidFill>
                  <a:schemeClr val="accent1"/>
                </a:solidFill>
              </a:rPr>
              <a:t>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Continuously Compounded Interest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Continuously compounded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interest on a principal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invested at an annual interest rate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for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i="0" dirty="0">
                <a:solidFill>
                  <a:srgbClr val="000000"/>
                </a:solidFill>
              </a:rPr>
              <a:t> years can be calculated using the following formula: 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is the amount accumulated.</a:t>
            </a: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4000500" y="3200400"/>
          <a:ext cx="114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1143000" imgH="380880" progId="Equation.DSMT4">
                  <p:embed/>
                </p:oleObj>
              </mc:Choice>
              <mc:Fallback>
                <p:oleObj name="Equation" r:id="rId3" imgW="114300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200400"/>
                        <a:ext cx="1143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Example 3:	Calculating Continuously Compounded Interest Using a TI-84 Plus Calculator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825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value of </a:t>
            </a:r>
            <a:r>
              <a:rPr lang="en-US" i="0" dirty="0">
                <a:solidFill>
                  <a:srgbClr val="0000FF"/>
                </a:solidFill>
              </a:rPr>
              <a:t>$1000 </a:t>
            </a:r>
            <a:r>
              <a:rPr lang="en-US" i="0" dirty="0">
                <a:solidFill>
                  <a:schemeClr val="tx1"/>
                </a:solidFill>
              </a:rPr>
              <a:t>invested at 6% for 3 years if interest is compounded continuously.  (In this case,      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i="0" dirty="0">
                <a:solidFill>
                  <a:schemeClr val="tx1"/>
                </a:solidFill>
              </a:rPr>
              <a:t> = $1000,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0" dirty="0">
                <a:solidFill>
                  <a:schemeClr val="tx1"/>
                </a:solidFill>
              </a:rPr>
              <a:t> = 6% = 0.06, and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= 3.)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Press           and           and </a:t>
            </a:r>
            <a:r>
              <a:rPr lang="en-US" dirty="0">
                <a:solidFill>
                  <a:schemeClr val="tx1"/>
                </a:solidFill>
                <a:latin typeface="Ti86pc" pitchFamily="49" charset="0"/>
              </a:rPr>
              <a:t>e</a:t>
            </a:r>
            <a:r>
              <a:rPr lang="en-US" i="0" dirty="0">
                <a:solidFill>
                  <a:schemeClr val="tx1"/>
                </a:solidFill>
                <a:latin typeface="Ti86pc" pitchFamily="49" charset="0"/>
              </a:rPr>
              <a:t>^(</a:t>
            </a:r>
            <a:r>
              <a:rPr lang="en-US" i="0" dirty="0">
                <a:solidFill>
                  <a:schemeClr val="tx1"/>
                </a:solidFill>
              </a:rPr>
              <a:t> will appear on the display.</a:t>
            </a: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To find the value of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2" name="Picture 4" descr="9_2_Example_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75652"/>
            <a:ext cx="74814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9_2_Example_2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254" y="3262952"/>
            <a:ext cx="74814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143250" y="4800600"/>
          <a:ext cx="285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2857500" imgH="381000" progId="Equation.DSMT4">
                  <p:embed/>
                </p:oleObj>
              </mc:Choice>
              <mc:Fallback>
                <p:oleObj name="Equation" r:id="rId5" imgW="28575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4800600"/>
                        <a:ext cx="2857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Graph exponential functions.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Solve applied problems involving exponential functions:  exponential growth, exponential decay, and compound interest.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>
                <a:solidFill>
                  <a:schemeClr val="accent1"/>
                </a:solidFill>
              </a:rPr>
              <a:t>Example 3:	Calculating Continuously Compounded Interest Using a TI-84 Plus Calculator 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1121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521200" algn="l"/>
              </a:tabLst>
            </a:pPr>
            <a:r>
              <a:rPr lang="en-US" i="0" dirty="0">
                <a:solidFill>
                  <a:schemeClr val="tx1"/>
                </a:solidFill>
              </a:rPr>
              <a:t>enter the numbers as shown and press            to get the result.</a:t>
            </a:r>
          </a:p>
          <a:p>
            <a:pPr marL="0" indent="0">
              <a:buFont typeface="Courier New" pitchFamily="49" charset="0"/>
              <a:buNone/>
              <a:tabLst>
                <a:tab pos="4521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21200" algn="l"/>
              </a:tabLst>
            </a:pPr>
            <a:r>
              <a:rPr lang="en-US" i="0" dirty="0">
                <a:solidFill>
                  <a:schemeClr val="tx1"/>
                </a:solidFill>
              </a:rPr>
              <a:t>			</a:t>
            </a:r>
            <a:endParaRPr lang="en-US" sz="2000" i="0" dirty="0">
              <a:solidFill>
                <a:srgbClr val="00808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Courier New" pitchFamily="49" charset="0"/>
              <a:buNone/>
              <a:tabLst>
                <a:tab pos="4521200" algn="l"/>
              </a:tabLst>
            </a:pPr>
            <a:r>
              <a:rPr lang="en-US" i="0" dirty="0">
                <a:solidFill>
                  <a:schemeClr val="tx1"/>
                </a:solidFill>
              </a:rPr>
              <a:t>			</a:t>
            </a:r>
            <a:endParaRPr lang="en-US" sz="2000" i="0" dirty="0">
              <a:solidFill>
                <a:srgbClr val="008080"/>
              </a:solidFill>
            </a:endParaRPr>
          </a:p>
          <a:p>
            <a:pPr marL="0" indent="0">
              <a:spcBef>
                <a:spcPct val="55000"/>
              </a:spcBef>
              <a:buFont typeface="Courier New" pitchFamily="49" charset="0"/>
              <a:buNone/>
              <a:tabLst>
                <a:tab pos="4521200" algn="l"/>
              </a:tabLst>
            </a:pPr>
            <a:r>
              <a:rPr lang="en-US" i="0" dirty="0">
                <a:solidFill>
                  <a:schemeClr val="tx1"/>
                </a:solidFill>
              </a:rPr>
              <a:t>Thus the value of $1000 compounded continuously at 6% for 3 years will be </a:t>
            </a:r>
            <a:r>
              <a:rPr lang="en-US" i="0" dirty="0">
                <a:solidFill>
                  <a:srgbClr val="FF0000"/>
                </a:solidFill>
              </a:rPr>
              <a:t>$1197.22</a:t>
            </a:r>
            <a:r>
              <a:rPr lang="en-US" i="0" dirty="0">
                <a:solidFill>
                  <a:schemeClr val="tx1"/>
                </a:solidFill>
              </a:rPr>
              <a:t>.  (Note that from Example </a:t>
            </a:r>
            <a:r>
              <a:rPr lang="en-US" dirty="0">
                <a:solidFill>
                  <a:schemeClr val="tx1"/>
                </a:solidFill>
              </a:rPr>
              <a:t>2c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there is only a 2 cent gain in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0" dirty="0">
                <a:solidFill>
                  <a:schemeClr val="tx1"/>
                </a:solidFill>
              </a:rPr>
              <a:t> when $1000 is compounded continuously instead of daily at 6% for 3 years.)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477" y="1987062"/>
            <a:ext cx="2700645" cy="18478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7" descr="9_2_Example_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32848"/>
            <a:ext cx="75311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0201" y="2582688"/>
            <a:ext cx="2926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entire exponent must be in parentheses.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8788" indent="-458788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1.</a:t>
            </a:r>
            <a:r>
              <a:rPr lang="en-US" i="0" dirty="0">
                <a:solidFill>
                  <a:srgbClr val="000000"/>
                </a:solidFill>
              </a:rPr>
              <a:t>	Sketch the graph of the exponential function</a:t>
            </a:r>
          </a:p>
          <a:p>
            <a:pPr marL="458788" indent="-458788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) = 2 · 3</a:t>
            </a:r>
            <a:r>
              <a:rPr lang="en-US" i="1" baseline="30000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and label 3 points on the graph.</a:t>
            </a:r>
          </a:p>
          <a:p>
            <a:pPr marL="458788" indent="-458788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2.</a:t>
            </a:r>
            <a:r>
              <a:rPr lang="en-US" i="0" dirty="0">
                <a:solidFill>
                  <a:srgbClr val="000000"/>
                </a:solidFill>
              </a:rPr>
              <a:t>	Sketch the graph of the exponential decay function</a:t>
            </a:r>
          </a:p>
          <a:p>
            <a:pPr marL="458788" indent="-458788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0.5 · 2</a:t>
            </a:r>
            <a:r>
              <a:rPr lang="en-US" i="0" baseline="300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baseline="30000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and label 3 points on the graph.</a:t>
            </a:r>
          </a:p>
          <a:p>
            <a:pPr marL="458788" indent="-458788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3.</a:t>
            </a:r>
            <a:r>
              <a:rPr lang="en-US" i="0" dirty="0">
                <a:solidFill>
                  <a:srgbClr val="000000"/>
                </a:solidFill>
              </a:rPr>
              <a:t>	Find the value of $5000 invested at 8% for 10 years if interest is </a:t>
            </a:r>
            <a:r>
              <a:rPr lang="en-US" b="1" i="0" dirty="0">
                <a:solidFill>
                  <a:srgbClr val="000000"/>
                </a:solidFill>
              </a:rPr>
              <a:t>a.</a:t>
            </a:r>
            <a:r>
              <a:rPr lang="en-US" i="0" dirty="0">
                <a:solidFill>
                  <a:srgbClr val="000000"/>
                </a:solidFill>
              </a:rPr>
              <a:t> compounded monthly,                        </a:t>
            </a:r>
            <a:r>
              <a:rPr lang="en-US" b="1" i="0" dirty="0">
                <a:solidFill>
                  <a:srgbClr val="000000"/>
                </a:solidFill>
              </a:rPr>
              <a:t>b.</a:t>
            </a:r>
            <a:r>
              <a:rPr lang="en-US" i="0" dirty="0">
                <a:solidFill>
                  <a:srgbClr val="000000"/>
                </a:solidFill>
              </a:rPr>
              <a:t> compounded continuously.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 Answers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1.		2.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3. a.  </a:t>
            </a:r>
            <a:r>
              <a:rPr lang="en-US" i="0" dirty="0">
                <a:solidFill>
                  <a:srgbClr val="FF0000"/>
                </a:solidFill>
              </a:rPr>
              <a:t>$11,098.20</a:t>
            </a: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b="1" i="0" dirty="0">
                <a:solidFill>
                  <a:schemeClr val="tx1"/>
                </a:solidFill>
              </a:rPr>
              <a:t>b.  </a:t>
            </a:r>
            <a:r>
              <a:rPr lang="en-US" i="0" dirty="0">
                <a:solidFill>
                  <a:srgbClr val="FF0000"/>
                </a:solidFill>
              </a:rPr>
              <a:t>$11,127.70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21575"/>
            <a:ext cx="2651125" cy="27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054" y="1219200"/>
            <a:ext cx="255811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Exponential Functions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Exponential Functions</a:t>
            </a: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An </a:t>
            </a:r>
            <a:r>
              <a:rPr lang="en-US" b="1" i="0" dirty="0">
                <a:solidFill>
                  <a:srgbClr val="C00000"/>
                </a:solidFill>
              </a:rPr>
              <a:t>exponential function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 function of the form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&gt; 0,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≠ 1, and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is any real number.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3892550" y="2514600"/>
          <a:ext cx="1358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358310" imgH="482391" progId="Equation.DSMT4">
                  <p:embed/>
                </p:oleObj>
              </mc:Choice>
              <mc:Fallback>
                <p:oleObj name="Equation" r:id="rId3" imgW="1358310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514600"/>
                        <a:ext cx="1358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Exponential Functions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two conditions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&gt; 0 and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i="0" dirty="0">
                <a:solidFill>
                  <a:srgbClr val="000000"/>
                </a:solidFill>
              </a:rPr>
              <a:t>≠ 1 in the definition are important.  We must have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&gt; 0 so that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1" baseline="30000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is defined for all real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.  For example, we do not consider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(</a:t>
            </a:r>
            <a:r>
              <a:rPr lang="en-US" i="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00"/>
                </a:solidFill>
              </a:rPr>
              <a:t>2)</a:t>
            </a:r>
            <a:r>
              <a:rPr lang="en-US" i="1" baseline="30000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to </a:t>
            </a: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be an exponential function because             is not a real number.  Also,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≠ 1.  Because the function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1</a:t>
            </a:r>
            <a:r>
              <a:rPr lang="en-US" i="1" baseline="30000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= 1 for all real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000000"/>
                </a:solidFill>
              </a:rPr>
              <a:t> this function is not considered to be an exponential function.</a:t>
            </a: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5842000" y="3020704"/>
          <a:ext cx="787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787058" imgH="672808" progId="Equation.DSMT4">
                  <p:embed/>
                </p:oleObj>
              </mc:Choice>
              <mc:Fallback>
                <p:oleObj name="Equation" r:id="rId3" imgW="787058" imgH="67280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020704"/>
                        <a:ext cx="7874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Exponential Decay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Because                                                and so on, for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fractions between 0 and 1, we can write an exponential function with a fractional base between 0 and 1 (these are exponential decay functions) in the form of an exponential function with a base greater than 1 and a negative exponent.  Thus we write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1924050" y="1801504"/>
          <a:ext cx="361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3619500" imgH="838200" progId="Equation.DSMT4">
                  <p:embed/>
                </p:oleObj>
              </mc:Choice>
              <mc:Fallback>
                <p:oleObj name="Equation" r:id="rId3" imgW="3619500" imgH="83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801504"/>
                        <a:ext cx="361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685800" y="4773304"/>
          <a:ext cx="7607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7607300" imgH="990600" progId="Equation.DSMT4">
                  <p:embed/>
                </p:oleObj>
              </mc:Choice>
              <mc:Fallback>
                <p:oleObj name="Equation" r:id="rId5" imgW="7607300" imgH="990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73304"/>
                        <a:ext cx="76073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457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rgbClr val="000000"/>
                </a:solidFill>
              </a:rPr>
              <a:t>General Concepts of Exponential Functions</a:t>
            </a:r>
          </a:p>
          <a:p>
            <a:pPr>
              <a:buFont typeface="Courier New" pitchFamily="49" charset="0"/>
              <a:buNone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Exponential Decay</a:t>
            </a:r>
          </a:p>
        </p:txBody>
      </p:sp>
      <p:graphicFrame>
        <p:nvGraphicFramePr>
          <p:cNvPr id="1040409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475317"/>
              </p:ext>
            </p:extLst>
          </p:nvPr>
        </p:nvGraphicFramePr>
        <p:xfrm>
          <a:off x="609600" y="1877588"/>
          <a:ext cx="8229600" cy="376121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For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&gt;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1: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	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US" sz="2800" b="0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&gt;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	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US" sz="2800" b="0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increases to the right and is called an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exponential growth function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	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1,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 (0, 1) is the  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-intercept.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For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1: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 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US" sz="2800" b="0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&gt;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 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US" sz="2800" b="0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decreases to the right and is called an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exponential decay function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 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1,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 (0, 1) is the    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-intercept.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46482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rgbClr val="000000"/>
                </a:solidFill>
              </a:rPr>
              <a:t>General Concepts of Exponential Functions (cont.)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Exponential Decay</a:t>
            </a:r>
          </a:p>
        </p:txBody>
      </p:sp>
      <p:graphicFrame>
        <p:nvGraphicFramePr>
          <p:cNvPr id="1042447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763780"/>
              </p:ext>
            </p:extLst>
          </p:nvPr>
        </p:nvGraphicFramePr>
        <p:xfrm>
          <a:off x="511792" y="1874837"/>
          <a:ext cx="8229600" cy="32305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US" sz="2800" b="0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approaches the 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-axis for negative values of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 (The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-axis is a horizontal asymptote.)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US" sz="2800" b="0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approaches the 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-axis for positive values of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 (The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-axis is a horizontal asymptote.)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7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761096"/>
            <a:ext cx="1928813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6538" y="3772209"/>
            <a:ext cx="19796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Exponential Growth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37117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8788" indent="-458788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A scientist has 10,000 bacteria present when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= 0.  She knows the bacteria grow according to the function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baseline="-2500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FF"/>
                </a:solidFill>
              </a:rPr>
              <a:t> · 2</a:t>
            </a:r>
            <a:r>
              <a:rPr lang="en-US" i="0" baseline="30000" dirty="0">
                <a:solidFill>
                  <a:srgbClr val="0000FF"/>
                </a:solidFill>
              </a:rPr>
              <a:t>0.5</a:t>
            </a:r>
            <a:r>
              <a:rPr lang="en-US" i="1" baseline="30000" dirty="0">
                <a:solidFill>
                  <a:srgbClr val="0000FF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where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is measured in hours.  How many bacteria will be present at the end of one day?</a:t>
            </a:r>
          </a:p>
          <a:p>
            <a:pPr marL="458788" indent="-458788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indent="4763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0" dirty="0">
                <a:solidFill>
                  <a:schemeClr val="tx1"/>
                </a:solidFill>
              </a:rPr>
              <a:t> = 24 hours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baseline="-25000" dirty="0">
                <a:solidFill>
                  <a:schemeClr val="tx1"/>
                </a:solidFill>
              </a:rPr>
              <a:t>0</a:t>
            </a:r>
            <a:r>
              <a:rPr lang="en-US" i="0" dirty="0">
                <a:solidFill>
                  <a:schemeClr val="tx1"/>
                </a:solidFill>
              </a:rPr>
              <a:t> = 10,000 into the function.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30352" y="4835194"/>
          <a:ext cx="246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2463480" imgH="482400" progId="Equation.DSMT4">
                  <p:embed/>
                </p:oleObj>
              </mc:Choice>
              <mc:Fallback>
                <p:oleObj name="Equation" r:id="rId3" imgW="24634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835194"/>
                        <a:ext cx="246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048000" y="4866944"/>
          <a:ext cx="1828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1828800" imgH="419040" progId="Equation.DSMT4">
                  <p:embed/>
                </p:oleObj>
              </mc:Choice>
              <mc:Fallback>
                <p:oleObj name="Equation" r:id="rId5" imgW="18288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66944"/>
                        <a:ext cx="1828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008728" y="4841544"/>
          <a:ext cx="228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7" imgW="2286000" imgH="469800" progId="Equation.DSMT4">
                  <p:embed/>
                </p:oleObj>
              </mc:Choice>
              <mc:Fallback>
                <p:oleObj name="Equation" r:id="rId7" imgW="22860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728" y="4841544"/>
                        <a:ext cx="228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048000" y="5480050"/>
          <a:ext cx="1968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9" imgW="1968480" imgH="330120" progId="Equation.DSMT4">
                  <p:embed/>
                </p:oleObj>
              </mc:Choice>
              <mc:Fallback>
                <p:oleObj name="Equation" r:id="rId9" imgW="196848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80050"/>
                        <a:ext cx="1968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87772" y="5384800"/>
          <a:ext cx="307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11" imgW="3073320" imgH="469800" progId="Equation.DSMT4">
                  <p:embed/>
                </p:oleObj>
              </mc:Choice>
              <mc:Fallback>
                <p:oleObj name="Equation" r:id="rId11" imgW="307332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772" y="5384800"/>
                        <a:ext cx="307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Exponential Growth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You could also use your TI-84 Plus graphing calculator by entering the numbers as shown in the following display.  Press              to get the result.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3124200"/>
            <a:ext cx="2743200" cy="18769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3" name="Picture 7" descr="9_2_Example_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408" y="2269508"/>
            <a:ext cx="94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578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Ti86pc</vt:lpstr>
      <vt:lpstr>Symbol</vt:lpstr>
      <vt:lpstr>Courier New</vt:lpstr>
      <vt:lpstr>Arial</vt:lpstr>
      <vt:lpstr>Office Theme</vt:lpstr>
      <vt:lpstr>Equation</vt:lpstr>
      <vt:lpstr>Section 11.3</vt:lpstr>
      <vt:lpstr>Objectives</vt:lpstr>
      <vt:lpstr>Exponential Functions</vt:lpstr>
      <vt:lpstr>Exponential Functions</vt:lpstr>
      <vt:lpstr>Exponential Decay</vt:lpstr>
      <vt:lpstr>Exponential Decay</vt:lpstr>
      <vt:lpstr>Exponential Decay</vt:lpstr>
      <vt:lpstr>Example 1: Exponential Growth</vt:lpstr>
      <vt:lpstr>Example 1: Exponential Growth (cont.)</vt:lpstr>
      <vt:lpstr>Example 1: Exponential Growth (cont.)</vt:lpstr>
      <vt:lpstr>Example 1: Exponential Growth (cont.)</vt:lpstr>
      <vt:lpstr>Compound Interest</vt:lpstr>
      <vt:lpstr>Example 2: Compound Interest</vt:lpstr>
      <vt:lpstr>Example 2: Compound Interest (cont.)</vt:lpstr>
      <vt:lpstr>Example 2: Compound Interest (cont.)</vt:lpstr>
      <vt:lpstr>Example 2: Compound Interest (cont.)</vt:lpstr>
      <vt:lpstr>The Number e</vt:lpstr>
      <vt:lpstr>The Number e</vt:lpstr>
      <vt:lpstr>Example 3: Calculating Continuously Compounded Interest Using a TI-84 Plus Calculator</vt:lpstr>
      <vt:lpstr>Example 3: Calculating Continuously Compounded Interest Using a TI-84 Plus Calculator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3</cp:revision>
  <dcterms:created xsi:type="dcterms:W3CDTF">2013-04-26T14:43:13Z</dcterms:created>
  <dcterms:modified xsi:type="dcterms:W3CDTF">2016-10-04T20:10:47Z</dcterms:modified>
</cp:coreProperties>
</file>