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6"/>
      <p:bold r:id="rId17"/>
      <p:italic r:id="rId18"/>
      <p:boldItalic r:id="rId1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00808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font" Target="fonts/font1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10" Type="http://schemas.openxmlformats.org/officeDocument/2006/relationships/image" Target="../media/image11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3" Type="http://schemas.openxmlformats.org/officeDocument/2006/relationships/image" Target="../media/image15.wmf"/><Relationship Id="rId7" Type="http://schemas.openxmlformats.org/officeDocument/2006/relationships/image" Target="../media/image19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Relationship Id="rId9" Type="http://schemas.openxmlformats.org/officeDocument/2006/relationships/image" Target="../media/image2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11" Type="http://schemas.openxmlformats.org/officeDocument/2006/relationships/image" Target="../media/image32.wmf"/><Relationship Id="rId5" Type="http://schemas.openxmlformats.org/officeDocument/2006/relationships/image" Target="../media/image26.wmf"/><Relationship Id="rId10" Type="http://schemas.openxmlformats.org/officeDocument/2006/relationships/image" Target="../media/image31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3" Type="http://schemas.openxmlformats.org/officeDocument/2006/relationships/image" Target="../media/image42.wmf"/><Relationship Id="rId7" Type="http://schemas.openxmlformats.org/officeDocument/2006/relationships/image" Target="../media/image46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Relationship Id="rId6" Type="http://schemas.openxmlformats.org/officeDocument/2006/relationships/image" Target="../media/image45.wmf"/><Relationship Id="rId5" Type="http://schemas.openxmlformats.org/officeDocument/2006/relationships/image" Target="../media/image44.wmf"/><Relationship Id="rId4" Type="http://schemas.openxmlformats.org/officeDocument/2006/relationships/image" Target="../media/image4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318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0306C3-F825-4995-853C-069DD12878B7}" type="datetimeFigureOut">
              <a:rPr lang="en-US" smtClean="0"/>
              <a:pPr/>
              <a:t>10/4/2016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C00552-2F96-4453-9C7B-3B283F7EE87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535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7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4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6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41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3.wmf"/><Relationship Id="rId4" Type="http://schemas.openxmlformats.org/officeDocument/2006/relationships/image" Target="../media/image40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5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9.wmf"/><Relationship Id="rId5" Type="http://schemas.openxmlformats.org/officeDocument/2006/relationships/oleObject" Target="../embeddings/oleObject48.bin"/><Relationship Id="rId4" Type="http://schemas.openxmlformats.org/officeDocument/2006/relationships/image" Target="../media/image4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51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.wmf"/><Relationship Id="rId20" Type="http://schemas.openxmlformats.org/officeDocument/2006/relationships/image" Target="../media/image10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0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7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9.wmf"/><Relationship Id="rId20" Type="http://schemas.openxmlformats.org/officeDocument/2006/relationships/image" Target="../media/image21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4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6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3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8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13" Type="http://schemas.openxmlformats.org/officeDocument/2006/relationships/oleObject" Target="../embeddings/oleObject26.bin"/><Relationship Id="rId18" Type="http://schemas.openxmlformats.org/officeDocument/2006/relationships/image" Target="../media/image29.wmf"/><Relationship Id="rId3" Type="http://schemas.openxmlformats.org/officeDocument/2006/relationships/oleObject" Target="../embeddings/oleObject21.bin"/><Relationship Id="rId21" Type="http://schemas.openxmlformats.org/officeDocument/2006/relationships/oleObject" Target="../embeddings/oleObject30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6.wmf"/><Relationship Id="rId1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8.wmf"/><Relationship Id="rId20" Type="http://schemas.openxmlformats.org/officeDocument/2006/relationships/image" Target="../media/image3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3.wmf"/><Relationship Id="rId11" Type="http://schemas.openxmlformats.org/officeDocument/2006/relationships/oleObject" Target="../embeddings/oleObject25.bin"/><Relationship Id="rId24" Type="http://schemas.openxmlformats.org/officeDocument/2006/relationships/image" Target="../media/image32.wmf"/><Relationship Id="rId5" Type="http://schemas.openxmlformats.org/officeDocument/2006/relationships/oleObject" Target="../embeddings/oleObject22.bin"/><Relationship Id="rId15" Type="http://schemas.openxmlformats.org/officeDocument/2006/relationships/oleObject" Target="../embeddings/oleObject27.bin"/><Relationship Id="rId23" Type="http://schemas.openxmlformats.org/officeDocument/2006/relationships/oleObject" Target="../embeddings/oleObject31.bin"/><Relationship Id="rId10" Type="http://schemas.openxmlformats.org/officeDocument/2006/relationships/image" Target="../media/image25.wmf"/><Relationship Id="rId19" Type="http://schemas.openxmlformats.org/officeDocument/2006/relationships/oleObject" Target="../embeddings/oleObject29.bin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7.wmf"/><Relationship Id="rId22" Type="http://schemas.openxmlformats.org/officeDocument/2006/relationships/image" Target="../media/image3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11.4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Logarithmic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Exponential Form to Solve Logarithmic Equations (cont.)</a:t>
            </a:r>
          </a:p>
        </p:txBody>
      </p:sp>
      <p:sp>
        <p:nvSpPr>
          <p:cNvPr id="1331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b.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66800" y="1338594"/>
          <a:ext cx="1333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name="Equation" r:id="rId3" imgW="1333500" imgH="431800" progId="Equation.DSMT4">
                  <p:embed/>
                </p:oleObj>
              </mc:Choice>
              <mc:Fallback>
                <p:oleObj name="Equation" r:id="rId3" imgW="1333500" imgH="4318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338594"/>
                        <a:ext cx="1333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3886200" y="2321256"/>
            <a:ext cx="48006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530352" y="5183188"/>
          <a:ext cx="2286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name="Equation" r:id="rId5" imgW="2286000" imgH="838080" progId="Equation.DSMT4">
                  <p:embed/>
                </p:oleObj>
              </mc:Choice>
              <mc:Fallback>
                <p:oleObj name="Equation" r:id="rId5" imgW="2286000" imgH="8380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83188"/>
                        <a:ext cx="2286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057400" y="1828800"/>
          <a:ext cx="1333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name="Equation" r:id="rId7" imgW="1333440" imgH="431640" progId="Equation.DSMT4">
                  <p:embed/>
                </p:oleObj>
              </mc:Choice>
              <mc:Fallback>
                <p:oleObj name="Equation" r:id="rId7" imgW="1333440" imgH="431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828800"/>
                        <a:ext cx="13335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514600" y="2362200"/>
          <a:ext cx="876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6" name="Equation" r:id="rId9" imgW="876240" imgH="380880" progId="Equation.DSMT4">
                  <p:embed/>
                </p:oleObj>
              </mc:Choice>
              <mc:Fallback>
                <p:oleObj name="Equation" r:id="rId9" imgW="87624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362200"/>
                        <a:ext cx="876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160896" y="2792104"/>
          <a:ext cx="13335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7" name="Equation" r:id="rId11" imgW="1333440" imgH="634680" progId="Equation.DSMT4">
                  <p:embed/>
                </p:oleObj>
              </mc:Choice>
              <mc:Fallback>
                <p:oleObj name="Equation" r:id="rId11" imgW="1333440" imgH="6346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60896" y="2792104"/>
                        <a:ext cx="13335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2424752" y="3505200"/>
          <a:ext cx="1066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13" imgW="1066680" imgH="368280" progId="Equation.DSMT4">
                  <p:embed/>
                </p:oleObj>
              </mc:Choice>
              <mc:Fallback>
                <p:oleObj name="Equation" r:id="rId13" imgW="106668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4752" y="3505200"/>
                        <a:ext cx="1066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500952" y="4093192"/>
          <a:ext cx="889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15" imgW="888840" imgH="291960" progId="Equation.DSMT4">
                  <p:embed/>
                </p:oleObj>
              </mc:Choice>
              <mc:Fallback>
                <p:oleObj name="Equation" r:id="rId15" imgW="88884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0952" y="4093192"/>
                        <a:ext cx="889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4" name="Object 10"/>
          <p:cNvGraphicFramePr>
            <a:graphicFrameLocks noChangeAspect="1"/>
          </p:cNvGraphicFramePr>
          <p:nvPr/>
        </p:nvGraphicFramePr>
        <p:xfrm>
          <a:off x="2667000" y="4482152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17" imgW="774360" imgH="838080" progId="Equation.DSMT4">
                  <p:embed/>
                </p:oleObj>
              </mc:Choice>
              <mc:Fallback>
                <p:oleObj name="Equation" r:id="rId17" imgW="774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482152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3886200" y="3559314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exponents are equal because the bases are the same.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886200" y="2971800"/>
            <a:ext cx="282590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common base, 2.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" grpId="0"/>
      <p:bldP spid="1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Express the given equation in logarithmic form. </a:t>
            </a:r>
          </a:p>
          <a:p>
            <a:pPr marL="3175" indent="-3175">
              <a:buFont typeface="Courier New" pitchFamily="49" charset="0"/>
              <a:buNone/>
            </a:pPr>
            <a:endParaRPr lang="en-US" sz="3000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sz="3000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Express the given equation in exponential form. </a:t>
            </a: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Find the value of each expression. </a:t>
            </a:r>
          </a:p>
          <a:p>
            <a:pPr marL="3175" indent="-3175">
              <a:buFont typeface="Courier New" pitchFamily="49" charset="0"/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596900" y="1828800"/>
          <a:ext cx="671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6718300" imgH="838200" progId="Equation.DSMT4">
                  <p:embed/>
                </p:oleObj>
              </mc:Choice>
              <mc:Fallback>
                <p:oleObj name="Equation" r:id="rId3" imgW="67183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828800"/>
                        <a:ext cx="6718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598488" y="3530600"/>
          <a:ext cx="6692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5" imgW="6692900" imgH="431800" progId="Equation.DSMT4">
                  <p:embed/>
                </p:oleObj>
              </mc:Choice>
              <mc:Fallback>
                <p:oleObj name="Equation" r:id="rId5" imgW="6692900" imgH="4318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3530600"/>
                        <a:ext cx="6692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609600" y="5056188"/>
          <a:ext cx="6159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" name="Equation" r:id="rId7" imgW="6159500" imgH="431800" progId="Equation.DSMT4">
                  <p:embed/>
                </p:oleObj>
              </mc:Choice>
              <mc:Fallback>
                <p:oleObj name="Equation" r:id="rId7" imgW="6159500" imgH="4318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056188"/>
                        <a:ext cx="6159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15363" name="Object 4"/>
          <p:cNvGraphicFramePr>
            <a:graphicFrameLocks noChangeAspect="1"/>
          </p:cNvGraphicFramePr>
          <p:nvPr/>
        </p:nvGraphicFramePr>
        <p:xfrm>
          <a:off x="685800" y="1295400"/>
          <a:ext cx="5842000" cy="302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5842000" imgH="3022600" progId="Equation.DSMT4">
                  <p:embed/>
                </p:oleObj>
              </mc:Choice>
              <mc:Fallback>
                <p:oleObj name="Equation" r:id="rId3" imgW="5842000" imgH="30226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842000" cy="302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</p:spPr>
        <p:txBody>
          <a:bodyPr>
            <a:spAutoFit/>
          </a:bodyPr>
          <a:lstStyle/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exponential expressions in logarithmic form.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Write logarithmic expressions in exponential form.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the basic properties of logarithms to evaluate logarithms.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Solve equations using the definitions of exponential and logarithmic functions.</a:t>
            </a:r>
          </a:p>
          <a:p>
            <a:pPr marL="463550" indent="-46355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Graph exponential functions and logarithmic functions on the same set of axes.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Logarithms</a:t>
            </a:r>
          </a:p>
        </p:txBody>
      </p:sp>
      <p:sp>
        <p:nvSpPr>
          <p:cNvPr id="614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3175" indent="-3175" algn="ctr">
              <a:lnSpc>
                <a:spcPct val="90000"/>
              </a:lnSpc>
              <a:spcBef>
                <a:spcPct val="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Definition of Logarithm (base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i="0" dirty="0">
                <a:solidFill>
                  <a:srgbClr val="000000"/>
                </a:solidFill>
              </a:rPr>
              <a:t>)</a:t>
            </a:r>
            <a:endParaRPr lang="en-US" i="0" dirty="0">
              <a:solidFill>
                <a:srgbClr val="000000"/>
              </a:solidFill>
            </a:endParaRP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sym typeface="Symbol" pitchFamily="18" charset="2"/>
              </a:rPr>
              <a:t> 1,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b="1" i="1" dirty="0">
                <a:solidFill>
                  <a:srgbClr val="0000FF"/>
                </a:solidFill>
              </a:rPr>
              <a:t>b</a:t>
            </a:r>
            <a:r>
              <a:rPr lang="en-US" b="1" i="1" baseline="30000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equivalent to </a:t>
            </a: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log</a:t>
            </a:r>
            <a:r>
              <a:rPr lang="en-US" b="1" i="1" baseline="-25000" dirty="0">
                <a:solidFill>
                  <a:srgbClr val="0000FF"/>
                </a:solidFill>
              </a:rPr>
              <a:t>b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</a:t>
            </a:r>
          </a:p>
          <a:p>
            <a:pPr marL="3175" indent="-3175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1" dirty="0">
                <a:solidFill>
                  <a:srgbClr val="0000FF"/>
                </a:solidFill>
              </a:rPr>
              <a:t>y</a:t>
            </a:r>
            <a:r>
              <a:rPr lang="en-US" b="1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=</a:t>
            </a:r>
            <a:r>
              <a:rPr lang="en-US" b="1" i="0" dirty="0">
                <a:solidFill>
                  <a:srgbClr val="0000FF"/>
                </a:solidFill>
              </a:rPr>
              <a:t> log</a:t>
            </a:r>
            <a:r>
              <a:rPr lang="en-US" b="1" i="1" baseline="-25000" dirty="0">
                <a:solidFill>
                  <a:srgbClr val="0000FF"/>
                </a:solidFill>
              </a:rPr>
              <a:t>b</a:t>
            </a:r>
            <a:r>
              <a:rPr lang="en-US" b="1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 is read “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i="0" dirty="0">
                <a:solidFill>
                  <a:srgbClr val="000000"/>
                </a:solidFill>
              </a:rPr>
              <a:t> is the logarithm (base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)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dirty="0">
                <a:solidFill>
                  <a:srgbClr val="000000"/>
                </a:solidFill>
              </a:rPr>
              <a:t>.”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Translations Between Exponential Form and Logarithmic Form</a:t>
            </a:r>
          </a:p>
        </p:txBody>
      </p:sp>
      <p:graphicFrame>
        <p:nvGraphicFramePr>
          <p:cNvPr id="977009" name="Group 113"/>
          <p:cNvGraphicFramePr>
            <a:graphicFrameLocks noGrp="1"/>
          </p:cNvGraphicFramePr>
          <p:nvPr>
            <p:ph idx="1"/>
          </p:nvPr>
        </p:nvGraphicFramePr>
        <p:xfrm>
          <a:off x="457200" y="1279525"/>
          <a:ext cx="8229599" cy="46450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41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52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059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4702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0063">
                <a:tc gridSpan="5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>
                          <a:tab pos="457200" algn="l"/>
                          <a:tab pos="3259138" algn="l"/>
                        </a:tabLst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	Exponential Form	Logarithmic Form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a.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</a:t>
                      </a:r>
                      <a:endParaRPr kumimoji="0" 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sym typeface="Symbol" pitchFamily="18" charset="2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The base is 2. The logarithm is 3.	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302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b.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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The base is 2. The logarithm is 4.	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c.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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The base is 10. The logarithm is 3.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d.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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The base is 3. The logarithm is 0.	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867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b="1" u="none" strike="noStrike" cap="none" normalizeH="0" baseline="0" dirty="0">
                          <a:ln>
                            <a:noFill/>
                          </a:ln>
                          <a:effectLst/>
                        </a:rPr>
                        <a:t>e.</a:t>
                      </a:r>
                      <a:endParaRPr kumimoji="0" 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effectLst/>
                          <a:sym typeface="Symbol" pitchFamily="18" charset="2"/>
                        </a:rPr>
                        <a:t>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Courier New" pitchFamily="49" charset="0"/>
                        <a:buNone/>
                        <a:tabLst/>
                      </a:pP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The base is 5. The logarithm is 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  <a:latin typeface="Symbol" pitchFamily="18" charset="2"/>
                        </a:rPr>
                        <a:t>-</a:t>
                      </a:r>
                      <a:r>
                        <a:rPr kumimoji="0" lang="en-US" sz="2400" u="none" strike="noStrike" cap="none" normalizeH="0" baseline="0" dirty="0">
                          <a:ln>
                            <a:noFill/>
                          </a:ln>
                          <a:solidFill>
                            <a:srgbClr val="008080"/>
                          </a:solidFill>
                          <a:effectLst/>
                        </a:rPr>
                        <a:t>1.</a:t>
                      </a:r>
                      <a:endParaRPr kumimoji="0" lang="en-US" sz="2400" b="0" i="1" u="none" strike="noStrike" cap="none" normalizeH="0" baseline="0" dirty="0">
                        <a:ln>
                          <a:noFill/>
                        </a:ln>
                        <a:solidFill>
                          <a:srgbClr val="00808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marL="92619" marR="92619" anchor="ctr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211" name="Object 90"/>
          <p:cNvGraphicFramePr>
            <a:graphicFrameLocks noChangeAspect="1"/>
          </p:cNvGraphicFramePr>
          <p:nvPr/>
        </p:nvGraphicFramePr>
        <p:xfrm>
          <a:off x="1676400" y="2009444"/>
          <a:ext cx="762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3" imgW="761669" imgH="342751" progId="Equation.DSMT4">
                  <p:embed/>
                </p:oleObj>
              </mc:Choice>
              <mc:Fallback>
                <p:oleObj name="Equation" r:id="rId3" imgW="761669" imgH="342751" progId="Equation.DSMT4">
                  <p:embed/>
                  <p:pic>
                    <p:nvPicPr>
                      <p:cNvPr id="0" name="Object 9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009444"/>
                        <a:ext cx="762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2" name="Object 92"/>
          <p:cNvGraphicFramePr>
            <a:graphicFrameLocks noChangeAspect="1"/>
          </p:cNvGraphicFramePr>
          <p:nvPr/>
        </p:nvGraphicFramePr>
        <p:xfrm>
          <a:off x="1612900" y="2836460"/>
          <a:ext cx="8890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5" imgW="888614" imgH="342751" progId="Equation.DSMT4">
                  <p:embed/>
                </p:oleObj>
              </mc:Choice>
              <mc:Fallback>
                <p:oleObj name="Equation" r:id="rId5" imgW="888614" imgH="342751" progId="Equation.DSMT4">
                  <p:embed/>
                  <p:pic>
                    <p:nvPicPr>
                      <p:cNvPr id="0" name="Object 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2836460"/>
                        <a:ext cx="8890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3" name="Object 93"/>
          <p:cNvGraphicFramePr>
            <a:graphicFrameLocks noChangeAspect="1"/>
          </p:cNvGraphicFramePr>
          <p:nvPr/>
        </p:nvGraphicFramePr>
        <p:xfrm>
          <a:off x="1384300" y="3650776"/>
          <a:ext cx="13462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name="Equation" r:id="rId7" imgW="1346200" imgH="342900" progId="Equation.DSMT4">
                  <p:embed/>
                </p:oleObj>
              </mc:Choice>
              <mc:Fallback>
                <p:oleObj name="Equation" r:id="rId7" imgW="1346200" imgH="342900" progId="Equation.DSMT4">
                  <p:embed/>
                  <p:pic>
                    <p:nvPicPr>
                      <p:cNvPr id="0" name="Object 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4300" y="3650776"/>
                        <a:ext cx="13462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4" name="Object 94"/>
          <p:cNvGraphicFramePr>
            <a:graphicFrameLocks noChangeAspect="1"/>
          </p:cNvGraphicFramePr>
          <p:nvPr/>
        </p:nvGraphicFramePr>
        <p:xfrm>
          <a:off x="1695450" y="4461917"/>
          <a:ext cx="7239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Equation" r:id="rId9" imgW="723600" imgH="342720" progId="Equation.DSMT4">
                  <p:embed/>
                </p:oleObj>
              </mc:Choice>
              <mc:Fallback>
                <p:oleObj name="Equation" r:id="rId9" imgW="723600" imgH="342720" progId="Equation.DSMT4">
                  <p:embed/>
                  <p:pic>
                    <p:nvPicPr>
                      <p:cNvPr id="0" name="Object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5450" y="4461917"/>
                        <a:ext cx="723900" cy="342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5" name="Object 95"/>
          <p:cNvGraphicFramePr>
            <a:graphicFrameLocks noChangeAspect="1"/>
          </p:cNvGraphicFramePr>
          <p:nvPr/>
        </p:nvGraphicFramePr>
        <p:xfrm>
          <a:off x="1612900" y="5139708"/>
          <a:ext cx="8890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0" name="Equation" r:id="rId11" imgW="888614" imgH="723586" progId="Equation.DSMT4">
                  <p:embed/>
                </p:oleObj>
              </mc:Choice>
              <mc:Fallback>
                <p:oleObj name="Equation" r:id="rId11" imgW="888614" imgH="723586" progId="Equation.DSMT4">
                  <p:embed/>
                  <p:pic>
                    <p:nvPicPr>
                      <p:cNvPr id="0" name="Object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900" y="5139708"/>
                        <a:ext cx="8890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6" name="Object 98"/>
          <p:cNvGraphicFramePr>
            <a:graphicFrameLocks noChangeAspect="1"/>
          </p:cNvGraphicFramePr>
          <p:nvPr/>
        </p:nvGraphicFramePr>
        <p:xfrm>
          <a:off x="4387850" y="1990394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13" imgW="1129810" imgH="380835" progId="Equation.DSMT4">
                  <p:embed/>
                </p:oleObj>
              </mc:Choice>
              <mc:Fallback>
                <p:oleObj name="Equation" r:id="rId13" imgW="1129810" imgH="380835" progId="Equation.DSMT4">
                  <p:embed/>
                  <p:pic>
                    <p:nvPicPr>
                      <p:cNvPr id="0" name="Object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1990394"/>
                        <a:ext cx="1130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7" name="Object 99"/>
          <p:cNvGraphicFramePr>
            <a:graphicFrameLocks noChangeAspect="1"/>
          </p:cNvGraphicFramePr>
          <p:nvPr/>
        </p:nvGraphicFramePr>
        <p:xfrm>
          <a:off x="4305300" y="2817410"/>
          <a:ext cx="1295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15" imgW="1295400" imgH="381000" progId="Equation.DSMT4">
                  <p:embed/>
                </p:oleObj>
              </mc:Choice>
              <mc:Fallback>
                <p:oleObj name="Equation" r:id="rId15" imgW="1295400" imgH="381000" progId="Equation.DSMT4">
                  <p:embed/>
                  <p:pic>
                    <p:nvPicPr>
                      <p:cNvPr id="0" name="Object 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05300" y="2817410"/>
                        <a:ext cx="1295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8" name="Object 100"/>
          <p:cNvGraphicFramePr>
            <a:graphicFrameLocks noChangeAspect="1"/>
          </p:cNvGraphicFramePr>
          <p:nvPr/>
        </p:nvGraphicFramePr>
        <p:xfrm>
          <a:off x="4114800" y="3631726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17" imgW="1676400" imgH="381000" progId="Equation.DSMT4">
                  <p:embed/>
                </p:oleObj>
              </mc:Choice>
              <mc:Fallback>
                <p:oleObj name="Equation" r:id="rId17" imgW="1676400" imgH="381000" progId="Equation.DSMT4">
                  <p:embed/>
                  <p:pic>
                    <p:nvPicPr>
                      <p:cNvPr id="0" name="Object 10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631726"/>
                        <a:ext cx="16764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" name="Object 104"/>
          <p:cNvGraphicFramePr>
            <a:graphicFrameLocks noChangeAspect="1"/>
          </p:cNvGraphicFramePr>
          <p:nvPr/>
        </p:nvGraphicFramePr>
        <p:xfrm>
          <a:off x="4387850" y="4442867"/>
          <a:ext cx="1130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19" imgW="1129810" imgH="380835" progId="Equation.DSMT4">
                  <p:embed/>
                </p:oleObj>
              </mc:Choice>
              <mc:Fallback>
                <p:oleObj name="Equation" r:id="rId19" imgW="1129810" imgH="380835" progId="Equation.DSMT4">
                  <p:embed/>
                  <p:pic>
                    <p:nvPicPr>
                      <p:cNvPr id="0" name="Object 1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442867"/>
                        <a:ext cx="11303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0" name="Object 105"/>
          <p:cNvGraphicFramePr>
            <a:graphicFrameLocks noChangeAspect="1"/>
          </p:cNvGraphicFramePr>
          <p:nvPr/>
        </p:nvGraphicFramePr>
        <p:xfrm>
          <a:off x="4273550" y="5139708"/>
          <a:ext cx="1358900" cy="723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21" imgW="1358310" imgH="723586" progId="Equation.DSMT4">
                  <p:embed/>
                </p:oleObj>
              </mc:Choice>
              <mc:Fallback>
                <p:oleObj name="Equation" r:id="rId21" imgW="1358310" imgH="723586" progId="Equation.DSMT4">
                  <p:embed/>
                  <p:pic>
                    <p:nvPicPr>
                      <p:cNvPr id="0" name="Object 1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73550" y="5139708"/>
                        <a:ext cx="1358900" cy="723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1: Translations Between Exponential Form and Logarithmic Form (cont.)</a:t>
            </a:r>
          </a:p>
        </p:txBody>
      </p:sp>
      <p:sp>
        <p:nvSpPr>
          <p:cNvPr id="8195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Note that in each case the base of the exponent is the base of the logarithm.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Basic Properties of Logarithms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72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3175" indent="-3175" algn="ctr">
              <a:buFont typeface="Courier New" pitchFamily="49" charset="0"/>
              <a:buNone/>
            </a:pPr>
            <a:r>
              <a:rPr lang="en-US" b="1" i="0" dirty="0">
                <a:solidFill>
                  <a:srgbClr val="000000"/>
                </a:solidFill>
              </a:rPr>
              <a:t>Basic Properties of Logarithms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rgbClr val="000000"/>
                </a:solidFill>
              </a:rPr>
              <a:t>For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&gt; 0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  <a:sym typeface="Symbol" pitchFamily="18" charset="2"/>
              </a:rPr>
              <a:t> </a:t>
            </a:r>
            <a:r>
              <a:rPr lang="en-US" i="0" dirty="0">
                <a:solidFill>
                  <a:srgbClr val="000000"/>
                </a:solidFill>
              </a:rPr>
              <a:t>1,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rgbClr val="000000"/>
              </a:solidFill>
            </a:endParaRPr>
          </a:p>
        </p:txBody>
      </p:sp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548640" y="2514600"/>
          <a:ext cx="3238500" cy="212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3238200" imgH="2120760" progId="Equation.DSMT4">
                  <p:embed/>
                </p:oleObj>
              </mc:Choice>
              <mc:Fallback>
                <p:oleObj name="Equation" r:id="rId3" imgW="3238200" imgH="2120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14600"/>
                        <a:ext cx="3238500" cy="2120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657600" y="2514600"/>
            <a:ext cx="50292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Regardless of the base, the logarithm of 1 is 0.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3679825" y="3054350"/>
            <a:ext cx="40608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The logarithm of the base is always 1.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Logarithms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Use the four basic properties of logarithms to evaluate the following logarithms.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			 	</a:t>
            </a:r>
            <a:endParaRPr lang="en-US" sz="2000" b="1" i="0" dirty="0">
              <a:solidFill>
                <a:srgbClr val="008080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				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			 	</a:t>
            </a:r>
            <a:endParaRPr lang="en-US" sz="2000" i="0" dirty="0">
              <a:solidFill>
                <a:srgbClr val="008080"/>
              </a:solidFill>
            </a:endParaRPr>
          </a:p>
        </p:txBody>
      </p:sp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530352" y="2308225"/>
          <a:ext cx="12700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3" imgW="1269720" imgH="431640" progId="Equation.DSMT4">
                  <p:embed/>
                </p:oleObj>
              </mc:Choice>
              <mc:Fallback>
                <p:oleObj name="Equation" r:id="rId3" imgW="126972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308225"/>
                        <a:ext cx="12700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530352" y="3322638"/>
          <a:ext cx="1295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6" name="Equation" r:id="rId5" imgW="1295280" imgH="431640" progId="Equation.DSMT4">
                  <p:embed/>
                </p:oleObj>
              </mc:Choice>
              <mc:Fallback>
                <p:oleObj name="Equation" r:id="rId5" imgW="1295280" imgH="4316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322638"/>
                        <a:ext cx="1295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/>
        </p:nvGraphicFramePr>
        <p:xfrm>
          <a:off x="530352" y="4311650"/>
          <a:ext cx="15113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7" imgW="1511280" imgH="393480" progId="Equation.DSMT4">
                  <p:embed/>
                </p:oleObj>
              </mc:Choice>
              <mc:Fallback>
                <p:oleObj name="Equation" r:id="rId7" imgW="1511280" imgH="393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311650"/>
                        <a:ext cx="15113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2022144" y="2819400"/>
          <a:ext cx="774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9" imgW="774360" imgH="431640" progId="Equation.DSMT4">
                  <p:embed/>
                </p:oleObj>
              </mc:Choice>
              <mc:Fallback>
                <p:oleObj name="Equation" r:id="rId9" imgW="77436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22144" y="2819400"/>
                        <a:ext cx="7747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2833048" y="2873405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048" y="2873405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1994848" y="3837296"/>
          <a:ext cx="812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Equation" r:id="rId13" imgW="812520" imgH="431640" progId="Equation.DSMT4">
                  <p:embed/>
                </p:oleObj>
              </mc:Choice>
              <mc:Fallback>
                <p:oleObj name="Equation" r:id="rId13" imgW="81252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3837296"/>
                        <a:ext cx="812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833048" y="3870355"/>
          <a:ext cx="457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Equation" r:id="rId15" imgW="457200" imgH="279360" progId="Equation.DSMT4">
                  <p:embed/>
                </p:oleObj>
              </mc:Choice>
              <mc:Fallback>
                <p:oleObj name="Equation" r:id="rId15" imgW="4572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33048" y="3870355"/>
                        <a:ext cx="457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1981200" y="4800600"/>
          <a:ext cx="1016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Equation" r:id="rId17" imgW="1015920" imgH="393480" progId="Equation.DSMT4">
                  <p:embed/>
                </p:oleObj>
              </mc:Choice>
              <mc:Fallback>
                <p:oleObj name="Equation" r:id="rId17" imgW="1015920" imgH="3934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4800600"/>
                        <a:ext cx="1016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3061648" y="4880005"/>
          <a:ext cx="647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Equation" r:id="rId19" imgW="647640" imgH="291960" progId="Equation.DSMT4">
                  <p:embed/>
                </p:oleObj>
              </mc:Choice>
              <mc:Fallback>
                <p:oleObj name="Equation" r:id="rId19" imgW="647640" imgH="2919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1648" y="4880005"/>
                        <a:ext cx="647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4191000" y="2819400"/>
            <a:ext cx="15903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1</a:t>
            </a:r>
            <a:endParaRPr lang="en-US" sz="2000" dirty="0"/>
          </a:p>
        </p:txBody>
      </p:sp>
      <p:sp>
        <p:nvSpPr>
          <p:cNvPr id="14" name="Rectangle 13"/>
          <p:cNvSpPr/>
          <p:nvPr/>
        </p:nvSpPr>
        <p:spPr>
          <a:xfrm>
            <a:off x="4191000" y="3810000"/>
            <a:ext cx="15903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2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191000" y="4826000"/>
            <a:ext cx="15903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3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Evaluating Logarithms (cont.)</a:t>
            </a: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3175" indent="-3175"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530352" y="1357313"/>
          <a:ext cx="14605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3" imgW="1460160" imgH="431640" progId="Equation.DSMT4">
                  <p:embed/>
                </p:oleObj>
              </mc:Choice>
              <mc:Fallback>
                <p:oleObj name="Equation" r:id="rId3" imgW="1460160" imgH="4316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57313"/>
                        <a:ext cx="14605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4724400" y="1917787"/>
            <a:ext cx="3581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32 as 2</a:t>
            </a:r>
            <a:r>
              <a:rPr lang="en-US" sz="2000" baseline="30000" dirty="0">
                <a:solidFill>
                  <a:srgbClr val="008080"/>
                </a:solidFill>
              </a:rPr>
              <a:t>5</a:t>
            </a:r>
            <a:r>
              <a:rPr lang="en-US" sz="2000" dirty="0">
                <a:solidFill>
                  <a:srgbClr val="008080"/>
                </a:solidFill>
              </a:rPr>
              <a:t> so the base is 2.</a:t>
            </a:r>
          </a:p>
        </p:txBody>
      </p:sp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530352" y="2900363"/>
          <a:ext cx="1828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5" imgW="1828800" imgH="431640" progId="Equation.DSMT4">
                  <p:embed/>
                </p:oleObj>
              </mc:Choice>
              <mc:Fallback>
                <p:oleObj name="Equation" r:id="rId5" imgW="1828800" imgH="4316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00363"/>
                        <a:ext cx="1828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5181600" y="5651035"/>
            <a:ext cx="15843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</a:t>
            </a: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5181600" y="5153664"/>
            <a:ext cx="39179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         as 10</a:t>
            </a:r>
            <a:r>
              <a:rPr lang="en-US" sz="2000" baseline="30000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sz="2000" baseline="30000" dirty="0">
                <a:solidFill>
                  <a:srgbClr val="008080"/>
                </a:solidFill>
              </a:rPr>
              <a:t>2 </a:t>
            </a:r>
            <a:r>
              <a:rPr lang="en-US" sz="2000" dirty="0">
                <a:solidFill>
                  <a:srgbClr val="008080"/>
                </a:solidFill>
              </a:rPr>
              <a:t>so the base is 10. </a:t>
            </a:r>
          </a:p>
        </p:txBody>
      </p:sp>
      <p:graphicFrame>
        <p:nvGraphicFramePr>
          <p:cNvPr id="11275" name="Object 12"/>
          <p:cNvGraphicFramePr>
            <a:graphicFrameLocks noChangeAspect="1"/>
          </p:cNvGraphicFramePr>
          <p:nvPr/>
        </p:nvGraphicFramePr>
        <p:xfrm>
          <a:off x="5867400" y="5030323"/>
          <a:ext cx="419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7" imgW="418918" imgH="622030" progId="Equation.DSMT4">
                  <p:embed/>
                </p:oleObj>
              </mc:Choice>
              <mc:Fallback>
                <p:oleObj name="Equation" r:id="rId7" imgW="418918" imgH="62203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030323"/>
                        <a:ext cx="419100" cy="622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2147248" y="1878100"/>
          <a:ext cx="97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9" imgW="977760" imgH="431640" progId="Equation.DSMT4">
                  <p:embed/>
                </p:oleObj>
              </mc:Choice>
              <mc:Fallback>
                <p:oleObj name="Equation" r:id="rId9" imgW="977760" imgH="4316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1878100"/>
                        <a:ext cx="97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3145808" y="1842844"/>
          <a:ext cx="1181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1" imgW="1180800" imgH="469800" progId="Equation.DSMT4">
                  <p:embed/>
                </p:oleObj>
              </mc:Choice>
              <mc:Fallback>
                <p:oleObj name="Equation" r:id="rId11" imgW="1180800" imgH="4698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808" y="1842844"/>
                        <a:ext cx="1181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/>
        </p:nvGraphicFramePr>
        <p:xfrm>
          <a:off x="3145808" y="2473656"/>
          <a:ext cx="46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3" imgW="469800" imgH="291960" progId="Equation.DSMT4">
                  <p:embed/>
                </p:oleObj>
              </mc:Choice>
              <mc:Fallback>
                <p:oleObj name="Equation" r:id="rId13" imgW="4698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5808" y="2473656"/>
                        <a:ext cx="46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/>
        </p:nvGraphicFramePr>
        <p:xfrm>
          <a:off x="2147248" y="3415352"/>
          <a:ext cx="1346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15" imgW="1346040" imgH="431640" progId="Equation.DSMT4">
                  <p:embed/>
                </p:oleObj>
              </mc:Choice>
              <mc:Fallback>
                <p:oleObj name="Equation" r:id="rId15" imgW="1346040" imgH="4316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248" y="3415352"/>
                        <a:ext cx="1346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/>
        </p:nvGraphicFramePr>
        <p:xfrm>
          <a:off x="3540456" y="3186752"/>
          <a:ext cx="1574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17" imgW="1574640" imgH="838080" progId="Equation.DSMT4">
                  <p:embed/>
                </p:oleObj>
              </mc:Choice>
              <mc:Fallback>
                <p:oleObj name="Equation" r:id="rId17" imgW="157464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3186752"/>
                        <a:ext cx="1574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Object 12"/>
          <p:cNvGraphicFramePr>
            <a:graphicFrameLocks noChangeAspect="1"/>
          </p:cNvGraphicFramePr>
          <p:nvPr/>
        </p:nvGraphicFramePr>
        <p:xfrm>
          <a:off x="3540456" y="4140516"/>
          <a:ext cx="153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0" name="Equation" r:id="rId19" imgW="1536480" imgH="838080" progId="Equation.DSMT4">
                  <p:embed/>
                </p:oleObj>
              </mc:Choice>
              <mc:Fallback>
                <p:oleObj name="Equation" r:id="rId19" imgW="153648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4140516"/>
                        <a:ext cx="153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/>
        </p:nvGraphicFramePr>
        <p:xfrm>
          <a:off x="3540456" y="5094280"/>
          <a:ext cx="1574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1" name="Equation" r:id="rId21" imgW="1574640" imgH="469800" progId="Equation.DSMT4">
                  <p:embed/>
                </p:oleObj>
              </mc:Choice>
              <mc:Fallback>
                <p:oleObj name="Equation" r:id="rId21" imgW="15746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5094280"/>
                        <a:ext cx="1574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/>
        </p:nvGraphicFramePr>
        <p:xfrm>
          <a:off x="3540456" y="5679744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32" name="Equation" r:id="rId23" imgW="685800" imgH="279360" progId="Equation.DSMT4">
                  <p:embed/>
                </p:oleObj>
              </mc:Choice>
              <mc:Fallback>
                <p:oleObj name="Equation" r:id="rId23" imgW="685800" imgH="2793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0456" y="5679744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4724400" y="2438400"/>
            <a:ext cx="159191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By property 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3" grpId="0"/>
      <p:bldP spid="11274" grpId="0"/>
      <p:bldP spid="1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200" dirty="0">
                <a:solidFill>
                  <a:schemeClr val="accent1"/>
                </a:solidFill>
              </a:rPr>
              <a:t>Example 3: Using the Exponential Form to Solve Logarithmic Equations</a:t>
            </a:r>
          </a:p>
        </p:txBody>
      </p:sp>
      <p:sp>
        <p:nvSpPr>
          <p:cNvPr id="12291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572000"/>
          </a:xfrm>
          <a:prstGeom prst="rect">
            <a:avLst/>
          </a:prstGeom>
        </p:spPr>
        <p:txBody>
          <a:bodyPr/>
          <a:lstStyle/>
          <a:p>
            <a:pPr marL="3175" indent="-3175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by first changing each equation to exponential form.</a:t>
            </a: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a.</a:t>
            </a:r>
          </a:p>
          <a:p>
            <a:pPr marL="3175" indent="-3175">
              <a:buFont typeface="Courier New" pitchFamily="49" charset="0"/>
              <a:buNone/>
            </a:pPr>
            <a:endParaRPr lang="en-US" sz="1000" b="1" i="0" dirty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003300" y="1877704"/>
          <a:ext cx="158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3" imgW="1587500" imgH="838200" progId="Equation.DSMT4">
                  <p:embed/>
                </p:oleObj>
              </mc:Choice>
              <mc:Fallback>
                <p:oleObj name="Equation" r:id="rId3" imgW="1587500" imgH="838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1877704"/>
                        <a:ext cx="1587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523875" y="5151438"/>
          <a:ext cx="240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5" imgW="2400120" imgH="838080" progId="Equation.DSMT4">
                  <p:embed/>
                </p:oleObj>
              </mc:Choice>
              <mc:Fallback>
                <p:oleObj name="Equation" r:id="rId5" imgW="240012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875" y="5151438"/>
                        <a:ext cx="2400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4343400" y="3702998"/>
            <a:ext cx="4495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Write the equation in exponential form and solve for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 </a:t>
            </a:r>
          </a:p>
        </p:txBody>
      </p:sp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1945944" y="2604448"/>
          <a:ext cx="1498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7" imgW="1498320" imgH="838080" progId="Equation.DSMT4">
                  <p:embed/>
                </p:oleObj>
              </mc:Choice>
              <mc:Fallback>
                <p:oleObj name="Equation" r:id="rId7" imgW="14983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944" y="2604448"/>
                        <a:ext cx="1498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2645392" y="3518848"/>
          <a:ext cx="1054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9" imgW="1054080" imgH="622080" progId="Equation.DSMT4">
                  <p:embed/>
                </p:oleObj>
              </mc:Choice>
              <mc:Fallback>
                <p:oleObj name="Equation" r:id="rId9" imgW="10540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5392" y="3518848"/>
                        <a:ext cx="1054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2659040" y="4280848"/>
          <a:ext cx="1422400" cy="749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1" imgW="1422360" imgH="749160" progId="Equation.DSMT4">
                  <p:embed/>
                </p:oleObj>
              </mc:Choice>
              <mc:Fallback>
                <p:oleObj name="Equation" r:id="rId11" imgW="1422360" imgH="749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9040" y="4280848"/>
                        <a:ext cx="1422400" cy="749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4128448" y="4620904"/>
          <a:ext cx="584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3" imgW="583920" imgH="368280" progId="Equation.DSMT4">
                  <p:embed/>
                </p:oleObj>
              </mc:Choice>
              <mc:Fallback>
                <p:oleObj name="Equation" r:id="rId13" imgW="583920" imgH="3682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28448" y="4620904"/>
                        <a:ext cx="584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4759656" y="471644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15" imgW="482400" imgH="291960" progId="Equation.DSMT4">
                  <p:embed/>
                </p:oleObj>
              </mc:Choice>
              <mc:Fallback>
                <p:oleObj name="Equation" r:id="rId15" imgW="482400" imgH="2919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9656" y="471644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</TotalTime>
  <Words>413</Words>
  <Application>Microsoft Office PowerPoint</Application>
  <PresentationFormat>On-screen Show (4:3)</PresentationFormat>
  <Paragraphs>79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Calibri</vt:lpstr>
      <vt:lpstr>Symbol</vt:lpstr>
      <vt:lpstr>Courier New</vt:lpstr>
      <vt:lpstr>Arial</vt:lpstr>
      <vt:lpstr>Office Theme</vt:lpstr>
      <vt:lpstr>Equation</vt:lpstr>
      <vt:lpstr>Section 11.4</vt:lpstr>
      <vt:lpstr>Objectives</vt:lpstr>
      <vt:lpstr>Logarithms</vt:lpstr>
      <vt:lpstr>Example 1: Translations Between Exponential Form and Logarithmic Form</vt:lpstr>
      <vt:lpstr>Example 1: Translations Between Exponential Form and Logarithmic Form (cont.)</vt:lpstr>
      <vt:lpstr>Basic Properties of Logarithms</vt:lpstr>
      <vt:lpstr>Example 2: Evaluating Logarithms</vt:lpstr>
      <vt:lpstr>Example 2: Evaluating Logarithms (cont.)</vt:lpstr>
      <vt:lpstr>Example 3: Using the Exponential Form to Solve Logarithmic Equations</vt:lpstr>
      <vt:lpstr>Example 3: Using the Exponential Form to Solve Logarithmic Equations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and Intermediate Algebra</dc:title>
  <dc:creator>Hawkes Learning Systems</dc:creator>
  <cp:lastModifiedBy>Nakita Jean-Charles</cp:lastModifiedBy>
  <cp:revision>2</cp:revision>
  <dcterms:created xsi:type="dcterms:W3CDTF">2013-04-26T14:43:13Z</dcterms:created>
  <dcterms:modified xsi:type="dcterms:W3CDTF">2016-10-04T20:11:58Z</dcterms:modified>
</cp:coreProperties>
</file>