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2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Relationship Id="rId1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963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E8F71-9B23-44C2-A83F-78B9469F842A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A2EA6-998B-4B80-A71B-77CFA64C1B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570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2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8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8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9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9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2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0" Type="http://schemas.openxmlformats.org/officeDocument/2006/relationships/image" Target="../media/image101.wmf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0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10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u="sng" dirty="0">
                <a:solidFill>
                  <a:schemeClr val="tx1"/>
                </a:solidFill>
              </a:rPr>
              <a:t>Taking the log of both sides: </a:t>
            </a: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>
              <a:buFont typeface="Courier New" pitchFamily="49" charset="0"/>
              <a:buNone/>
            </a:pPr>
            <a:endParaRPr lang="en-US" sz="2500" i="0" dirty="0">
              <a:solidFill>
                <a:schemeClr val="tx1"/>
              </a:solidFill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53904" y="1905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3904" y="1905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488744" y="24511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5" imgW="1955520" imgH="444240" progId="Equation.DSMT4">
                  <p:embed/>
                </p:oleObj>
              </mc:Choice>
              <mc:Fallback>
                <p:oleObj name="Equation" r:id="rId5" imgW="195552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44" y="2451100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295400" y="3060700"/>
          <a:ext cx="2133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7" imgW="2133360" imgH="368280" progId="Equation.DSMT4">
                  <p:embed/>
                </p:oleObj>
              </mc:Choice>
              <mc:Fallback>
                <p:oleObj name="Equation" r:id="rId7" imgW="2133360" imgH="368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60700"/>
                        <a:ext cx="2133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382677" y="1905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9" imgW="1028520" imgH="380880" progId="Equation.DSMT4">
                  <p:embed/>
                </p:oleObj>
              </mc:Choice>
              <mc:Fallback>
                <p:oleObj name="Equation" r:id="rId9" imgW="102852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2677" y="1905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020727" y="2451100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11" imgW="1752480" imgH="380880" progId="Equation.DSMT4">
                  <p:embed/>
                </p:oleObj>
              </mc:Choice>
              <mc:Fallback>
                <p:oleObj name="Equation" r:id="rId11" imgW="175248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727" y="2451100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931827" y="3060700"/>
          <a:ext cx="193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Equation" r:id="rId13" imgW="1930320" imgH="291960" progId="Equation.DSMT4">
                  <p:embed/>
                </p:oleObj>
              </mc:Choice>
              <mc:Fallback>
                <p:oleObj name="Equation" r:id="rId13" imgW="193032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827" y="3060700"/>
                        <a:ext cx="193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8654" y="1280160"/>
            <a:ext cx="4036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/>
              <a:t>Taking the ln of both ides:</a:t>
            </a:r>
            <a:endParaRPr lang="en-US" sz="2800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070100" y="3505200"/>
          <a:ext cx="1409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Equation" r:id="rId15" imgW="1409088" imgH="901309" progId="Equation.DSMT4">
                  <p:embed/>
                </p:oleObj>
              </mc:Choice>
              <mc:Fallback>
                <p:oleObj name="Equation" r:id="rId15" imgW="1409088" imgH="90130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505200"/>
                        <a:ext cx="1409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6616700" y="3505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2" name="Equation" r:id="rId17" imgW="1206500" imgH="838200" progId="Equation.DSMT4">
                  <p:embed/>
                </p:oleObj>
              </mc:Choice>
              <mc:Fallback>
                <p:oleObj name="Equation" r:id="rId17" imgW="12065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35052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457200" y="5029200"/>
          <a:ext cx="1409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19" imgW="1409400" imgH="901440" progId="Equation.DSMT4">
                  <p:embed/>
                </p:oleObj>
              </mc:Choice>
              <mc:Fallback>
                <p:oleObj name="Equation" r:id="rId19" imgW="140940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029200"/>
                        <a:ext cx="1409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944522" y="506095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21" imgW="1333440" imgH="838080" progId="Equation.DSMT4">
                  <p:embed/>
                </p:oleObj>
              </mc:Choice>
              <mc:Fallback>
                <p:oleObj name="Equation" r:id="rId21" imgW="13334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522" y="506095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3355644" y="53340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Equation" r:id="rId23" imgW="1346040" imgH="291960" progId="Equation.DSMT4">
                  <p:embed/>
                </p:oleObj>
              </mc:Choice>
              <mc:Fallback>
                <p:oleObj name="Equation" r:id="rId23" imgW="1346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644" y="533400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5029200" y="51054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6" name="Equation" r:id="rId25" imgW="1206360" imgH="838080" progId="Equation.DSMT4">
                  <p:embed/>
                </p:oleObj>
              </mc:Choice>
              <mc:Fallback>
                <p:oleObj name="Equation" r:id="rId25" imgW="12063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1054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6273800" y="5105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Equation" r:id="rId27" imgW="1333440" imgH="838080" progId="Equation.DSMT4">
                  <p:embed/>
                </p:oleObj>
              </mc:Choice>
              <mc:Fallback>
                <p:oleObj name="Equation" r:id="rId27" imgW="13334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5105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7645400" y="537845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Equation" r:id="rId29" imgW="1346040" imgH="291960" progId="Equation.DSMT4">
                  <p:embed/>
                </p:oleObj>
              </mc:Choice>
              <mc:Fallback>
                <p:oleObj name="Equation" r:id="rId29" imgW="1346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37845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001904" y="4419600"/>
            <a:ext cx="2814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Using a calculator,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419600"/>
            <a:ext cx="2814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Using a calculator,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250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55625" y="1170296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1968500" imgH="381000" progId="Equation.DSMT4">
                  <p:embed/>
                </p:oleObj>
              </mc:Choice>
              <mc:Fallback>
                <p:oleObj name="Equation" r:id="rId3" imgW="19685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1170296"/>
                        <a:ext cx="1968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953000" y="2361230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log of both sides.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4953000" y="2934317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Power rule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4953000" y="3467717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log 10 = 1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953000" y="4021755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Arrange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-terms on one side.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953000" y="4588492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667000" y="179070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1473120" imgH="380880" progId="Equation.DSMT4">
                  <p:embed/>
                </p:oleObj>
              </mc:Choice>
              <mc:Fallback>
                <p:oleObj name="Equation" r:id="rId5" imgW="1473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9070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98048" y="2334904"/>
          <a:ext cx="238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2387520" imgH="444240" progId="Equation.DSMT4">
                  <p:embed/>
                </p:oleObj>
              </mc:Choice>
              <mc:Fallback>
                <p:oleObj name="Equation" r:id="rId7" imgW="23875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048" y="2334904"/>
                        <a:ext cx="238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589396" y="2909248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3085920" imgH="469800" progId="Equation.DSMT4">
                  <p:embed/>
                </p:oleObj>
              </mc:Choice>
              <mc:Fallback>
                <p:oleObj name="Equation" r:id="rId9" imgW="3085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396" y="2909248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928048" y="3505200"/>
          <a:ext cx="3225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3225600" imgH="368280" progId="Equation.DSMT4">
                  <p:embed/>
                </p:oleObj>
              </mc:Choice>
              <mc:Fallback>
                <p:oleObj name="Equation" r:id="rId11" imgW="32256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3505200"/>
                        <a:ext cx="3225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801504" y="4024952"/>
          <a:ext cx="250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2501640" imgH="368280" progId="Equation.DSMT4">
                  <p:embed/>
                </p:oleObj>
              </mc:Choice>
              <mc:Fallback>
                <p:oleObj name="Equation" r:id="rId13" imgW="250164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504" y="4024952"/>
                        <a:ext cx="2501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572904" y="4550392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2717640" imgH="469800" progId="Equation.DSMT4">
                  <p:embed/>
                </p:oleObj>
              </mc:Choice>
              <mc:Fallback>
                <p:oleObj name="Equation" r:id="rId15" imgW="2717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904" y="4550392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110552" y="51054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1892160" imgH="901440" progId="Equation.DSMT4">
                  <p:embed/>
                </p:oleObj>
              </mc:Choice>
              <mc:Fallback>
                <p:oleObj name="Equation" r:id="rId17" imgW="189216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552" y="5105400"/>
                        <a:ext cx="1892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3" grpId="0"/>
      <p:bldP spid="14344" grpId="0"/>
      <p:bldP spid="14345" grpId="0"/>
      <p:bldP spid="143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 a decimal approximation,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324600" y="218757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rounded values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49275" y="1919288"/>
          <a:ext cx="190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1904760" imgH="901440" progId="Equation.DSMT4">
                  <p:embed/>
                </p:oleObj>
              </mc:Choice>
              <mc:Fallback>
                <p:oleObj name="Equation" r:id="rId3" imgW="19047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919288"/>
                        <a:ext cx="190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81263" y="1931988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2234880" imgH="952200" progId="Equation.DSMT4">
                  <p:embed/>
                </p:oleObj>
              </mc:Choice>
              <mc:Fallback>
                <p:oleObj name="Equation" r:id="rId5" imgW="22348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1931988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738048" y="2223448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1346040" imgH="291960" progId="Equation.DSMT4">
                  <p:embed/>
                </p:oleObj>
              </mc:Choice>
              <mc:Fallback>
                <p:oleObj name="Equation" r:id="rId7" imgW="1346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2223448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Equations with Logarithms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properties of logarithms to solve the following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2438400"/>
          <a:ext cx="184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841500" imgH="368300" progId="Equation.DSMT4">
                  <p:embed/>
                </p:oleObj>
              </mc:Choice>
              <mc:Fallback>
                <p:oleObj name="Equation" r:id="rId3" imgW="1841500" imgH="368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841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441825" y="3506787"/>
            <a:ext cx="386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Definition of a common logarithm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441825" y="4557712"/>
            <a:ext cx="4321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 will show that the equation is defined at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200.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932296" y="2920052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346040" imgH="368280" progId="Equation.DSMT4">
                  <p:embed/>
                </p:oleObj>
              </mc:Choice>
              <mc:Fallback>
                <p:oleObj name="Equation" r:id="rId5" imgW="13460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2920052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403144" y="3477904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1180800" imgH="380880" progId="Equation.DSMT4">
                  <p:embed/>
                </p:oleObj>
              </mc:Choice>
              <mc:Fallback>
                <p:oleObj name="Equation" r:id="rId7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144" y="3477904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397456" y="410684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1422360" imgH="291960" progId="Equation.DSMT4">
                  <p:embed/>
                </p:oleObj>
              </mc:Choice>
              <mc:Fallback>
                <p:oleObj name="Equation" r:id="rId9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410684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634552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34552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Equations with Logarithms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33400" y="1206500"/>
          <a:ext cx="406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3" imgW="4064000" imgH="469900" progId="Equation.DSMT4">
                  <p:embed/>
                </p:oleObj>
              </mc:Choice>
              <mc:Fallback>
                <p:oleObj name="Equation" r:id="rId3" imgW="40640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06500"/>
                        <a:ext cx="4064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019800" y="248666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Product rule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19800" y="2977533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Definition of a common</a:t>
            </a:r>
          </a:p>
          <a:p>
            <a:r>
              <a:rPr lang="en-US" sz="2000" dirty="0">
                <a:solidFill>
                  <a:srgbClr val="008080"/>
                </a:solidFill>
              </a:rPr>
              <a:t>logarithm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019800" y="4684713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by factoring.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6019800" y="5078104"/>
            <a:ext cx="2895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Checking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yields log(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000" dirty="0">
                <a:solidFill>
                  <a:srgbClr val="008080"/>
                </a:solidFill>
              </a:rPr>
              <a:t>1) = log(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2), which is undefined.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26608" y="1869744"/>
          <a:ext cx="364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5" imgW="3644640" imgH="469800" progId="Equation.DSMT4">
                  <p:embed/>
                </p:oleObj>
              </mc:Choice>
              <mc:Fallback>
                <p:oleObj name="Equation" r:id="rId5" imgW="3644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608" y="1869744"/>
                        <a:ext cx="364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452048" y="2451100"/>
          <a:ext cx="3124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7" imgW="3124080" imgH="520560" progId="Equation.DSMT4">
                  <p:embed/>
                </p:oleObj>
              </mc:Choice>
              <mc:Fallback>
                <p:oleObj name="Equation" r:id="rId7" imgW="312408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2451100"/>
                        <a:ext cx="3124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214048" y="2971800"/>
          <a:ext cx="264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9" imgW="2641320" imgH="482400" progId="Equation.DSMT4">
                  <p:embed/>
                </p:oleObj>
              </mc:Choice>
              <mc:Fallback>
                <p:oleObj name="Equation" r:id="rId9" imgW="2641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2971800"/>
                        <a:ext cx="2641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567752" y="35052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1" imgW="2197080" imgH="380880" progId="Equation.DSMT4">
                  <p:embed/>
                </p:oleObj>
              </mc:Choice>
              <mc:Fallback>
                <p:oleObj name="Equation" r:id="rId11" imgW="21970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5052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581400" y="40795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3" imgW="2019240" imgH="380880" progId="Equation.DSMT4">
                  <p:embed/>
                </p:oleObj>
              </mc:Choice>
              <mc:Fallback>
                <p:oleObj name="Equation" r:id="rId13" imgW="20192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795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241344" y="46482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5" imgW="2361960" imgH="469800" progId="Equation.DSMT4">
                  <p:embed/>
                </p:oleObj>
              </mc:Choice>
              <mc:Fallback>
                <p:oleObj name="Equation" r:id="rId15" imgW="23619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344" y="46482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276600" y="546735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7" imgW="2514600" imgH="380880" progId="Equation.DSMT4">
                  <p:embed/>
                </p:oleObj>
              </mc:Choice>
              <mc:Fallback>
                <p:oleObj name="Equation" r:id="rId17" imgW="251460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6735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4876800" y="5410200"/>
            <a:ext cx="9144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27600" y="5410200"/>
            <a:ext cx="9144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5" grpId="0"/>
      <p:bldP spid="17416" grpId="0"/>
      <p:bldP spid="174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Equations with Logarithms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3400" y="1115704"/>
          <a:ext cx="379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3797300" imgH="469900" progId="Equation.DSMT4">
                  <p:embed/>
                </p:oleObj>
              </mc:Choice>
              <mc:Fallback>
                <p:oleObj name="Equation" r:id="rId3" imgW="37973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15704"/>
                        <a:ext cx="3797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791200" y="2514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rule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791200" y="34131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If                             then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6096000" y="3459802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1498320" imgH="330120" progId="Equation.DSMT4">
                  <p:embed/>
                </p:oleObj>
              </mc:Choice>
              <mc:Fallback>
                <p:oleObj name="Equation" r:id="rId5" imgW="149832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59802"/>
                        <a:ext cx="1498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791200" y="4176404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932296" y="1652896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3276360" imgH="469800" progId="Equation.DSMT4">
                  <p:embed/>
                </p:oleObj>
              </mc:Choice>
              <mc:Fallback>
                <p:oleObj name="Equation" r:id="rId7" imgW="3276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1652896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07944" y="2237096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2514600" imgH="927000" progId="Equation.DSMT4">
                  <p:embed/>
                </p:oleObj>
              </mc:Choice>
              <mc:Fallback>
                <p:oleObj name="Equation" r:id="rId9" imgW="25146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2237096"/>
                        <a:ext cx="251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532496" y="3243616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1" imgW="1231560" imgH="838080" progId="Equation.DSMT4">
                  <p:embed/>
                </p:oleObj>
              </mc:Choice>
              <mc:Fallback>
                <p:oleObj name="Equation" r:id="rId11" imgW="1231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3243616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060208" y="4136408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3" imgW="1625400" imgH="469800" progId="Equation.DSMT4">
                  <p:embed/>
                </p:oleObj>
              </mc:Choice>
              <mc:Fallback>
                <p:oleObj name="Equation" r:id="rId13" imgW="1625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208" y="4136408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052248" y="4738048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5" imgW="1371600" imgH="291960" progId="Equation.DSMT4">
                  <p:embed/>
                </p:oleObj>
              </mc:Choice>
              <mc:Fallback>
                <p:oleObj name="Equation" r:id="rId15" imgW="1371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4738048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065896" y="51816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7" imgW="2095200" imgH="838080" progId="Equation.DSMT4">
                  <p:embed/>
                </p:oleObj>
              </mc:Choice>
              <mc:Fallback>
                <p:oleObj name="Equation" r:id="rId17" imgW="20952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896" y="51816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Equations with Logarithms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3400" y="1178256"/>
          <a:ext cx="4356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4356100" imgH="571500" progId="Equation.DSMT4">
                  <p:embed/>
                </p:oleObj>
              </mc:Choice>
              <mc:Fallback>
                <p:oleObj name="Equation" r:id="rId3" imgW="4356100" imgH="571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78256"/>
                        <a:ext cx="4356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324600" y="28035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rule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324600" y="3946525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numerator.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6324600" y="47847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08496" y="1820840"/>
          <a:ext cx="382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3822480" imgH="571320" progId="Equation.DSMT4">
                  <p:embed/>
                </p:oleObj>
              </mc:Choice>
              <mc:Fallback>
                <p:oleObj name="Equation" r:id="rId5" imgW="38224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820840"/>
                        <a:ext cx="382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98208" y="2495264"/>
          <a:ext cx="2514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2514600" imgH="1028520" progId="Equation.DSMT4">
                  <p:embed/>
                </p:oleObj>
              </mc:Choice>
              <mc:Fallback>
                <p:oleObj name="Equation" r:id="rId7" imgW="25146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08" y="2495264"/>
                        <a:ext cx="2514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784144" y="3608696"/>
          <a:ext cx="3035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3035160" imgH="1079280" progId="Equation.DSMT4">
                  <p:embed/>
                </p:oleObj>
              </mc:Choice>
              <mc:Fallback>
                <p:oleObj name="Equation" r:id="rId9" imgW="3035160" imgH="1079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144" y="3608696"/>
                        <a:ext cx="30353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114800" y="4800600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1701720" imgH="469800" progId="Equation.DSMT4">
                  <p:embed/>
                </p:oleObj>
              </mc:Choice>
              <mc:Fallback>
                <p:oleObj name="Equation" r:id="rId11" imgW="1701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00600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3" grpId="0"/>
      <p:bldP spid="194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Equations with Logarithms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Or, using a calculator,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717925" y="2351087"/>
          <a:ext cx="467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4673520" imgH="380880" progId="Equation.DSMT4">
                  <p:embed/>
                </p:oleObj>
              </mc:Choice>
              <mc:Fallback>
                <p:oleObj name="Equation" r:id="rId3" imgW="467352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2351087"/>
                        <a:ext cx="4673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10000" y="1281752"/>
            <a:ext cx="320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545608" y="130336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1307880" imgH="380880" progId="Equation.DSMT4">
                  <p:embed/>
                </p:oleObj>
              </mc:Choice>
              <mc:Fallback>
                <p:oleObj name="Equation" r:id="rId5" imgW="1307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5608" y="130336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002808" y="1872016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1307880" imgH="380880" progId="Equation.DSMT4">
                  <p:embed/>
                </p:oleObj>
              </mc:Choice>
              <mc:Fallback>
                <p:oleObj name="Equation" r:id="rId7" imgW="13078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808" y="1872016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Change-of-Base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457200" y="1280160"/>
            <a:ext cx="8229600" cy="22129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Change-of-Base Formula</a:t>
            </a:r>
          </a:p>
          <a:p>
            <a:pPr marL="533400" indent="-533400" eaLnBrk="0" hangingPunct="0">
              <a:lnSpc>
                <a:spcPct val="13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&gt; 0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≠ 1,</a:t>
            </a:r>
          </a:p>
          <a:p>
            <a:pPr marL="533400" indent="-533400" eaLnBrk="0" hangingPunc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eaLnBrk="0" hangingPunc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r" eaLnBrk="0" hangingPunc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543300" y="2411104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2057400" imgH="927000" progId="Equation.DSMT4">
                  <p:embed/>
                </p:oleObj>
              </mc:Choice>
              <mc:Fallback>
                <p:oleObj name="Equation" r:id="rId3" imgW="205740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411104"/>
                        <a:ext cx="2057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Change-of-Base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change-of-base formula to evaluate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expressions in parts </a:t>
            </a:r>
            <a:r>
              <a:rPr lang="en-US" b="1" i="0" dirty="0">
                <a:solidFill>
                  <a:schemeClr val="tx1"/>
                </a:solidFill>
              </a:rPr>
              <a:t>a.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b="1" i="0" dirty="0">
                <a:solidFill>
                  <a:schemeClr val="tx1"/>
                </a:solidFill>
              </a:rPr>
              <a:t>b. </a:t>
            </a:r>
            <a:r>
              <a:rPr lang="en-US" i="0" dirty="0">
                <a:solidFill>
                  <a:schemeClr val="tx1"/>
                </a:solidFill>
              </a:rPr>
              <a:t>and to solve the equation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part </a:t>
            </a:r>
            <a:r>
              <a:rPr lang="en-US" b="1" i="0" dirty="0">
                <a:solidFill>
                  <a:schemeClr val="tx1"/>
                </a:solidFill>
              </a:rPr>
              <a:t>c.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expression can be evaluated using either base 10 or base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since both are easily available on a calculator.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55625" y="2895600"/>
          <a:ext cx="1727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1727200" imgH="431800" progId="Equation.DSMT4">
                  <p:embed/>
                </p:oleObj>
              </mc:Choice>
              <mc:Fallback>
                <p:oleObj name="Equation" r:id="rId3" imgW="17272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895600"/>
                        <a:ext cx="1727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exponential equations in which the bases are the same.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exponential equations in which the bases are not the same.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with logarithms.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change-of-base formula and a calculator to evaluate logarithmic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Change of Base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(The student can show that                 gives the same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result.)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exponential form: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594225" y="3513754"/>
          <a:ext cx="1168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1167893" imgH="901309" progId="Equation.DSMT4">
                  <p:embed/>
                </p:oleObj>
              </mc:Choice>
              <mc:Fallback>
                <p:oleObj name="Equation" r:id="rId3" imgW="1167893" imgH="90130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3513754"/>
                        <a:ext cx="1168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575359" y="4675496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1726920" imgH="380880" progId="Equation.DSMT4">
                  <p:embed/>
                </p:oleObj>
              </mc:Choice>
              <mc:Fallback>
                <p:oleObj name="Equation" r:id="rId5" imgW="17269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359" y="4675496"/>
                        <a:ext cx="172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129352" y="1510352"/>
          <a:ext cx="124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1244520" imgH="431640" progId="Equation.DSMT4">
                  <p:embed/>
                </p:oleObj>
              </mc:Choice>
              <mc:Fallback>
                <p:oleObj name="Equation" r:id="rId7" imgW="12445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1510352"/>
                        <a:ext cx="124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424752" y="12954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9" imgW="1244520" imgH="838080" progId="Equation.DSMT4">
                  <p:embed/>
                </p:oleObj>
              </mc:Choice>
              <mc:Fallback>
                <p:oleObj name="Equation" r:id="rId9" imgW="124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12954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424752" y="2423804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11" imgW="1320480" imgH="838080" progId="Equation.DSMT4">
                  <p:embed/>
                </p:oleObj>
              </mc:Choice>
              <mc:Fallback>
                <p:oleObj name="Equation" r:id="rId11" imgW="1320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2423804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782704" y="2720644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3" imgW="1257120" imgH="279360" progId="Equation.DSMT4">
                  <p:embed/>
                </p:oleObj>
              </mc:Choice>
              <mc:Fallback>
                <p:oleObj name="Equation" r:id="rId13" imgW="1257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2720644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5410200" y="15240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Change-of-base formula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410200" y="26670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rounded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Change of Base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566738" y="1273792"/>
          <a:ext cx="2082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3" imgW="2082800" imgH="431800" progId="Equation.DSMT4">
                  <p:embed/>
                </p:oleObj>
              </mc:Choice>
              <mc:Fallback>
                <p:oleObj name="Equation" r:id="rId3" imgW="20828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273792"/>
                        <a:ext cx="2082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6019800" y="2716829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Change-of-base formula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6019800" y="3691554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rounded values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990600" y="2699984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5" imgW="1600200" imgH="431640" progId="Equation.DSMT4">
                  <p:embed/>
                </p:oleObj>
              </mc:Choice>
              <mc:Fallback>
                <p:oleObj name="Equation" r:id="rId5" imgW="16002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99984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626056" y="2471384"/>
          <a:ext cx="1790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7" imgW="1790640" imgH="901440" progId="Equation.DSMT4">
                  <p:embed/>
                </p:oleObj>
              </mc:Choice>
              <mc:Fallback>
                <p:oleObj name="Equation" r:id="rId7" imgW="17906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6" y="2471384"/>
                        <a:ext cx="1790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626056" y="3491552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9" imgW="1536480" imgH="838080" progId="Equation.DSMT4">
                  <p:embed/>
                </p:oleObj>
              </mc:Choice>
              <mc:Fallback>
                <p:oleObj name="Equation" r:id="rId9" imgW="1536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6" y="3491552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177352" y="3769056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11" imgW="1485720" imgH="291960" progId="Equation.DSMT4">
                  <p:embed/>
                </p:oleObj>
              </mc:Choice>
              <mc:Fallback>
                <p:oleObj name="Equation" r:id="rId11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3769056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Change of Base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 </a:t>
            </a:r>
            <a:r>
              <a:rPr lang="en-US" i="0" dirty="0">
                <a:solidFill>
                  <a:schemeClr val="tx1"/>
                </a:solidFill>
              </a:rPr>
              <a:t>Use the change-of-base formula to find the value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(accurate to 4 decimal places) in the equation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base is 5, we can take log</a:t>
            </a:r>
            <a:r>
              <a:rPr lang="en-US" i="0" baseline="-25000" dirty="0">
                <a:solidFill>
                  <a:schemeClr val="tx1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of both sides. (This method is not necessary, but it does show how the change-of-base formula can be used.)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7521575" y="1877704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3" imgW="1104900" imgH="381000" progId="Equation.DSMT4">
                  <p:embed/>
                </p:oleObj>
              </mc:Choice>
              <mc:Fallback>
                <p:oleObj name="Equation" r:id="rId3" imgW="11049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575" y="1877704"/>
                        <a:ext cx="1104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Change of Base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562600" y="31242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of Base formula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9800" y="1232848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32848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600200" y="1793544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2222280" imgH="469800" progId="Equation.DSMT4">
                  <p:embed/>
                </p:oleObj>
              </mc:Choice>
              <mc:Fallback>
                <p:oleObj name="Equation" r:id="rId5" imgW="2222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93544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348552" y="236220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7" imgW="1498320" imgH="431640" progId="Equation.DSMT4">
                  <p:embed/>
                </p:oleObj>
              </mc:Choice>
              <mc:Fallback>
                <p:oleObj name="Equation" r:id="rId7" imgW="14983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236220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334904" y="2881952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9" imgW="1218960" imgH="838080" progId="Equation.DSMT4">
                  <p:embed/>
                </p:oleObj>
              </mc:Choice>
              <mc:Fallback>
                <p:oleObj name="Equation" r:id="rId9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2881952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334904" y="3853216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11" imgW="1574640" imgH="838080" progId="Equation.DSMT4">
                  <p:embed/>
                </p:oleObj>
              </mc:Choice>
              <mc:Fallback>
                <p:oleObj name="Equation" r:id="rId11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3853216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935104" y="4128448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13" imgW="1269720" imgH="291960" progId="Equation.DSMT4">
                  <p:embed/>
                </p:oleObj>
              </mc:Choice>
              <mc:Fallback>
                <p:oleObj name="Equation" r:id="rId13" imgW="1269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4128448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57200" y="1280160"/>
            <a:ext cx="8229600" cy="36242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Solve each of the following equations. </a:t>
            </a: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7938" indent="-7938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609600" y="1905000"/>
          <a:ext cx="44958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4495800" imgH="2844800" progId="Equation.DSMT4">
                  <p:embed/>
                </p:oleObj>
              </mc:Choice>
              <mc:Fallback>
                <p:oleObj name="Equation" r:id="rId3" imgW="4495800" imgH="2844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44958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30352" y="1273792"/>
          <a:ext cx="3568700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3" imgW="3568700" imgH="2476500" progId="Equation.DSMT4">
                  <p:embed/>
                </p:oleObj>
              </mc:Choice>
              <mc:Fallback>
                <p:oleObj name="Equation" r:id="rId3" imgW="3568700" imgH="2476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73792"/>
                        <a:ext cx="3568700" cy="247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Solving Exponential Equations with the Same Base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11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Properties of Real Exponents</a:t>
            </a: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any </a:t>
            </a: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real numbers, then:</a:t>
            </a: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9"/>
          <p:cNvGraphicFramePr>
            <a:graphicFrameLocks noChangeAspect="1"/>
          </p:cNvGraphicFramePr>
          <p:nvPr/>
        </p:nvGraphicFramePr>
        <p:xfrm>
          <a:off x="609600" y="2667000"/>
          <a:ext cx="67564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6756400" imgH="2933700" progId="Equation.DSMT4">
                  <p:embed/>
                </p:oleObj>
              </mc:Choice>
              <mc:Fallback>
                <p:oleObj name="Equation" r:id="rId3" imgW="6756400" imgH="2933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6756400" cy="293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Exponential Equations with the Same Base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171" name="Rectangle 107"/>
          <p:cNvSpPr>
            <a:spLocks/>
          </p:cNvSpPr>
          <p:nvPr/>
        </p:nvSpPr>
        <p:spPr bwMode="auto">
          <a:xfrm>
            <a:off x="457200" y="1280160"/>
            <a:ext cx="8229600" cy="35433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of Equations with Exponents and Logarithms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  and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 </a:t>
            </a:r>
            <a:r>
              <a:rPr lang="en-US" sz="2800" dirty="0">
                <a:solidFill>
                  <a:srgbClr val="000000"/>
                </a:solidFill>
              </a:rPr>
              <a:t>1,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If                then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=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If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If                           then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y 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&gt; 0 and </a:t>
            </a:r>
            <a:r>
              <a:rPr lang="en-US" sz="2800" i="1" dirty="0">
                <a:solidFill>
                  <a:srgbClr val="000000"/>
                </a:solidFill>
              </a:rPr>
              <a:t>y </a:t>
            </a:r>
            <a:r>
              <a:rPr lang="en-US" sz="2800" dirty="0">
                <a:solidFill>
                  <a:srgbClr val="000000"/>
                </a:solidFill>
              </a:rPr>
              <a:t>&gt; 0).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If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y, </a:t>
            </a:r>
            <a:r>
              <a:rPr lang="en-US" sz="2800" dirty="0">
                <a:solidFill>
                  <a:srgbClr val="000000"/>
                </a:solidFill>
              </a:rPr>
              <a:t>then                          (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&gt; 0 and </a:t>
            </a:r>
            <a:r>
              <a:rPr lang="en-US" sz="2800" i="1" dirty="0">
                <a:solidFill>
                  <a:srgbClr val="000000"/>
                </a:solidFill>
              </a:rPr>
              <a:t>y </a:t>
            </a:r>
            <a:r>
              <a:rPr lang="en-US" sz="2800" dirty="0">
                <a:solidFill>
                  <a:srgbClr val="000000"/>
                </a:solidFill>
              </a:rPr>
              <a:t>&gt; 0).</a:t>
            </a:r>
          </a:p>
        </p:txBody>
      </p:sp>
      <p:graphicFrame>
        <p:nvGraphicFramePr>
          <p:cNvPr id="7172" name="Object 109"/>
          <p:cNvGraphicFramePr>
            <a:graphicFrameLocks noChangeAspect="1"/>
          </p:cNvGraphicFramePr>
          <p:nvPr/>
        </p:nvGraphicFramePr>
        <p:xfrm>
          <a:off x="1320800" y="2680648"/>
          <a:ext cx="1117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117600" imgH="419100" progId="Equation.DSMT4">
                  <p:embed/>
                </p:oleObj>
              </mc:Choice>
              <mc:Fallback>
                <p:oleObj name="Equation" r:id="rId3" imgW="1117600" imgH="419100" progId="Equation.DSMT4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680648"/>
                        <a:ext cx="1117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10"/>
          <p:cNvGraphicFramePr>
            <a:graphicFrameLocks noChangeAspect="1"/>
          </p:cNvGraphicFramePr>
          <p:nvPr/>
        </p:nvGraphicFramePr>
        <p:xfrm>
          <a:off x="2870200" y="3202935"/>
          <a:ext cx="109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091726" imgH="380835" progId="Equation.DSMT4">
                  <p:embed/>
                </p:oleObj>
              </mc:Choice>
              <mc:Fallback>
                <p:oleObj name="Equation" r:id="rId5" imgW="1091726" imgH="380835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202935"/>
                        <a:ext cx="109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1"/>
          <p:cNvGraphicFramePr>
            <a:graphicFrameLocks noChangeAspect="1"/>
          </p:cNvGraphicFramePr>
          <p:nvPr/>
        </p:nvGraphicFramePr>
        <p:xfrm>
          <a:off x="1282700" y="3725223"/>
          <a:ext cx="2044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2044700" imgH="431800" progId="Equation.DSMT4">
                  <p:embed/>
                </p:oleObj>
              </mc:Choice>
              <mc:Fallback>
                <p:oleObj name="Equation" r:id="rId7" imgW="2044700" imgH="431800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725223"/>
                        <a:ext cx="2044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12"/>
          <p:cNvGraphicFramePr>
            <a:graphicFrameLocks noChangeAspect="1"/>
          </p:cNvGraphicFramePr>
          <p:nvPr/>
        </p:nvGraphicFramePr>
        <p:xfrm>
          <a:off x="2819400" y="4279877"/>
          <a:ext cx="195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1955800" imgH="431800" progId="Equation.DSMT4">
                  <p:embed/>
                </p:oleObj>
              </mc:Choice>
              <mc:Fallback>
                <p:oleObj name="Equation" r:id="rId9" imgW="1955800" imgH="43180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79877"/>
                        <a:ext cx="195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Exponential Equations with the Same Base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each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988829"/>
          <a:ext cx="1892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1892300" imgH="431800" progId="Equation.DSMT4">
                  <p:embed/>
                </p:oleObj>
              </mc:Choice>
              <mc:Fallback>
                <p:oleObj name="Equation" r:id="rId3" imgW="18923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8829"/>
                        <a:ext cx="1892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4876800" y="2639373"/>
            <a:ext cx="1958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Both bases are 2.</a:t>
            </a: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4876800" y="3250561"/>
            <a:ext cx="41036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bases are the same.</a:t>
            </a: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4867275" y="4323711"/>
            <a:ext cx="132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56848" y="2563504"/>
          <a:ext cx="1397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1396800" imgH="419040" progId="Equation.DSMT4">
                  <p:embed/>
                </p:oleObj>
              </mc:Choice>
              <mc:Fallback>
                <p:oleObj name="Equation" r:id="rId5" imgW="1396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2563504"/>
                        <a:ext cx="1397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77152" y="3186752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3186752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26608" y="4302456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2019240" imgH="380880" progId="Equation.DSMT4">
                  <p:embed/>
                </p:oleObj>
              </mc:Choice>
              <mc:Fallback>
                <p:oleObj name="Equation" r:id="rId9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608" y="4302456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83708" y="4863152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2361960" imgH="469800" progId="Equation.DSMT4">
                  <p:embed/>
                </p:oleObj>
              </mc:Choice>
              <mc:Fallback>
                <p:oleObj name="Equation" r:id="rId11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708" y="4863152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24000" y="5505736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2603160" imgH="380880" progId="Equation.DSMT4">
                  <p:embed/>
                </p:oleObj>
              </mc:Choice>
              <mc:Fallback>
                <p:oleObj name="Equation" r:id="rId13" imgW="2603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505736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Exponential Equations with the Same Base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1268104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2057400" imgH="380880" progId="Equation.DSMT4">
                  <p:embed/>
                </p:oleObj>
              </mc:Choice>
              <mc:Fallback>
                <p:oleObj name="Equation" r:id="rId3" imgW="20574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68104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746625" y="1930069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Here the bases are different.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737100" y="2509507"/>
            <a:ext cx="4178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Rewrite both sides so that the bases are the same.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724400" y="3266744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property </a:t>
            </a:r>
          </a:p>
        </p:txBody>
      </p:sp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6629400" y="3239757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1180800" imgH="469800" progId="Equation.DSMT4">
                  <p:embed/>
                </p:oleObj>
              </mc:Choice>
              <mc:Fallback>
                <p:oleObj name="Equation" r:id="rId5" imgW="118080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239757"/>
                        <a:ext cx="1181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745038" y="3709657"/>
            <a:ext cx="4178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746625" y="4384344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334904" y="1912960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7" imgW="1562040" imgH="380880" progId="Equation.DSMT4">
                  <p:embed/>
                </p:oleObj>
              </mc:Choice>
              <mc:Fallback>
                <p:oleObj name="Equation" r:id="rId7" imgW="15620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1912960"/>
                        <a:ext cx="156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81200" y="2492992"/>
          <a:ext cx="2273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9" imgW="2273040" imgH="634680" progId="Equation.DSMT4">
                  <p:embed/>
                </p:oleObj>
              </mc:Choice>
              <mc:Fallback>
                <p:oleObj name="Equation" r:id="rId9" imgW="2273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92992"/>
                        <a:ext cx="2273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237096" y="3235656"/>
          <a:ext cx="173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1" imgW="1739880" imgH="368280" progId="Equation.DSMT4">
                  <p:embed/>
                </p:oleObj>
              </mc:Choice>
              <mc:Fallback>
                <p:oleObj name="Equation" r:id="rId11" imgW="17398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3235656"/>
                        <a:ext cx="173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81200" y="3858904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3" imgW="2222280" imgH="291960" progId="Equation.DSMT4">
                  <p:embed/>
                </p:oleObj>
              </mc:Choice>
              <mc:Fallback>
                <p:oleObj name="Equation" r:id="rId13" imgW="2222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58904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819400" y="439230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5" imgW="901440" imgH="291960" progId="Equation.DSMT4">
                  <p:embed/>
                </p:oleObj>
              </mc:Choice>
              <mc:Fallback>
                <p:oleObj name="Equation" r:id="rId15" imgW="901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39230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854656" y="491774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7" imgW="711000" imgH="279360" progId="Equation.DSMT4">
                  <p:embed/>
                </p:oleObj>
              </mc:Choice>
              <mc:Fallback>
                <p:oleObj name="Equation" r:id="rId17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656" y="491774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  <p:bldP spid="9224" grpId="0"/>
      <p:bldP spid="9226" grpId="0"/>
      <p:bldP spid="92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each of the following exponential equations by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taking the log (or ln) of both sides or using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definition of logarithm as an exponent.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First, take the log of both sides, and then use the definition of logarithm as an exponent as follows.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4513" y="2881952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879600" imgH="381000" progId="Equation.DSMT4">
                  <p:embed/>
                </p:oleObj>
              </mc:Choice>
              <mc:Fallback>
                <p:oleObj name="Equation" r:id="rId3" imgW="18796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881952"/>
                        <a:ext cx="1879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calculator to find a decimal approximation: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4365625" y="1862138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log of both sides.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4365625" y="2487613"/>
            <a:ext cx="447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definition of a common logarithm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545608" y="1240808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1396800" imgH="380880" progId="Equation.DSMT4">
                  <p:embed/>
                </p:oleObj>
              </mc:Choice>
              <mc:Fallback>
                <p:oleObj name="Equation" r:id="rId3" imgW="1396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5608" y="1240808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838200" y="1801504"/>
          <a:ext cx="254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2539800" imgH="571320" progId="Equation.DSMT4">
                  <p:embed/>
                </p:oleObj>
              </mc:Choice>
              <mc:Fallback>
                <p:oleObj name="Equation" r:id="rId5" imgW="2539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801504"/>
                        <a:ext cx="254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87856" y="2500952"/>
          <a:ext cx="160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1600200" imgH="368280" progId="Equation.DSMT4">
                  <p:embed/>
                </p:oleObj>
              </mc:Choice>
              <mc:Fallback>
                <p:oleObj name="Equation" r:id="rId7" imgW="16002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856" y="2500952"/>
                        <a:ext cx="160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961864" y="2999096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1498320" imgH="838080" progId="Equation.DSMT4">
                  <p:embed/>
                </p:oleObj>
              </mc:Choice>
              <mc:Fallback>
                <p:oleObj name="Equation" r:id="rId9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864" y="2999096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905000" y="4495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1" imgW="1498320" imgH="838080" progId="Equation.DSMT4">
                  <p:embed/>
                </p:oleObj>
              </mc:Choice>
              <mc:Fallback>
                <p:oleObj name="Equation" r:id="rId11" imgW="1498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95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442648" y="4490112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3" imgW="1333440" imgH="838080" progId="Equation.DSMT4">
                  <p:embed/>
                </p:oleObj>
              </mc:Choice>
              <mc:Fallback>
                <p:oleObj name="Equation" r:id="rId13" imgW="13334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648" y="4490112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800600" y="4773304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5" imgW="1358640" imgH="291960" progId="Equation.DSMT4">
                  <p:embed/>
                </p:oleObj>
              </mc:Choice>
              <mc:Fallback>
                <p:oleObj name="Equation" r:id="rId15" imgW="1358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73304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Exponential Equations with Different Bases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base is 6, not 10 or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i="0" dirty="0">
                <a:solidFill>
                  <a:schemeClr val="tx1"/>
                </a:solidFill>
              </a:rPr>
              <a:t>, but we can solve by taking the </a:t>
            </a:r>
            <a:r>
              <a:rPr lang="en-US" b="1" i="0" dirty="0">
                <a:solidFill>
                  <a:schemeClr val="tx1"/>
                </a:solidFill>
              </a:rPr>
              <a:t>log </a:t>
            </a:r>
            <a:r>
              <a:rPr lang="en-US" i="0" dirty="0">
                <a:solidFill>
                  <a:schemeClr val="tx1"/>
                </a:solidFill>
              </a:rPr>
              <a:t>of both sides or by taking the </a:t>
            </a:r>
            <a:r>
              <a:rPr lang="en-US" b="1" i="0" dirty="0">
                <a:solidFill>
                  <a:schemeClr val="tx1"/>
                </a:solidFill>
              </a:rPr>
              <a:t>ln </a:t>
            </a:r>
            <a:r>
              <a:rPr lang="en-US" i="0" dirty="0">
                <a:solidFill>
                  <a:schemeClr val="tx1"/>
                </a:solidFill>
              </a:rPr>
              <a:t>of both sides. The result is the same.</a:t>
            </a:r>
          </a:p>
          <a:p>
            <a:pPr>
              <a:buFont typeface="Courier New" pitchFamily="49" charset="0"/>
              <a:buNone/>
            </a:pPr>
            <a:endParaRPr lang="en-US" sz="2500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66738" y="1254456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524000" imgH="381000" progId="Equation.DSMT4">
                  <p:embed/>
                </p:oleObj>
              </mc:Choice>
              <mc:Fallback>
                <p:oleObj name="Equation" r:id="rId3" imgW="15240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254456"/>
                        <a:ext cx="1524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774</Words>
  <Application>Microsoft Office PowerPoint</Application>
  <PresentationFormat>On-screen Show (4:3)</PresentationFormat>
  <Paragraphs>149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Calibri</vt:lpstr>
      <vt:lpstr>Symbol</vt:lpstr>
      <vt:lpstr>Courier New</vt:lpstr>
      <vt:lpstr>Arial</vt:lpstr>
      <vt:lpstr>Office Theme</vt:lpstr>
      <vt:lpstr>Equation</vt:lpstr>
      <vt:lpstr>Section 11.7</vt:lpstr>
      <vt:lpstr>Objectives</vt:lpstr>
      <vt:lpstr>Solving Exponential Equations with the Same Base</vt:lpstr>
      <vt:lpstr>Solving Exponential Equations with the Same Base</vt:lpstr>
      <vt:lpstr>Example 1: Solving Exponential Equations with the Same Base</vt:lpstr>
      <vt:lpstr>Example 1: Solving Exponential Equations with the Same Base (cont.)</vt:lpstr>
      <vt:lpstr>Example 2: Solving Exponential Equations with Different Bases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Equations with Logarithms</vt:lpstr>
      <vt:lpstr>Example 3: Solving Equations with Logarithms (cont.)</vt:lpstr>
      <vt:lpstr>Example 3: Solving Equations with Logarithms (cont.)</vt:lpstr>
      <vt:lpstr>Example 3: Solving Equations with Logarithms (cont.)</vt:lpstr>
      <vt:lpstr>Example 3: Solving Equations with Logarithms (cont.)</vt:lpstr>
      <vt:lpstr>Change-of-Base</vt:lpstr>
      <vt:lpstr>Example 4: Change-of-Base</vt:lpstr>
      <vt:lpstr>Example 4: Change of Base (cont.)</vt:lpstr>
      <vt:lpstr>Example 4: Change of Base (cont.)</vt:lpstr>
      <vt:lpstr>Example 4: Change of Base (cont.)</vt:lpstr>
      <vt:lpstr>Example 4: Change of Base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2016-10-04T20:15:36Z</dcterms:modified>
</cp:coreProperties>
</file>