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7B9E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26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7BF34-96F5-4DD8-B243-ABD505B6DD0B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D60F-6A40-47D5-912E-087F31E992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192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43.png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Half-life of Radium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b="1" i="0" dirty="0">
                <a:solidFill>
                  <a:schemeClr val="tx1"/>
                </a:solidFill>
              </a:rPr>
              <a:t>half-life </a:t>
            </a:r>
            <a:r>
              <a:rPr lang="en-US" i="0" dirty="0">
                <a:solidFill>
                  <a:schemeClr val="tx1"/>
                </a:solidFill>
              </a:rPr>
              <a:t>of a substance is the time needed for the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substance to decay to one-half of its original amount.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half-life of radium-226, a common isotope of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radium, is </a:t>
            </a:r>
            <a:r>
              <a:rPr lang="en-US" i="0" dirty="0">
                <a:solidFill>
                  <a:srgbClr val="0000FF"/>
                </a:solidFill>
              </a:rPr>
              <a:t>1600 years</a:t>
            </a:r>
            <a:r>
              <a:rPr lang="en-US" i="0" dirty="0">
                <a:solidFill>
                  <a:schemeClr val="tx1"/>
                </a:solidFill>
              </a:rPr>
              <a:t>. If 10 grams are present today,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grams will remain in </a:t>
            </a:r>
            <a:r>
              <a:rPr lang="en-US" i="0" dirty="0">
                <a:solidFill>
                  <a:srgbClr val="0000FF"/>
                </a:solidFill>
              </a:rPr>
              <a:t>500 years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model for radioactive decay is 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the half-life is 1600 years, if we assume 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</a:t>
            </a:r>
            <a:r>
              <a:rPr lang="en-US" i="1" dirty="0">
                <a:solidFill>
                  <a:schemeClr val="tx1"/>
                </a:solidFill>
              </a:rPr>
              <a:t> y </a:t>
            </a:r>
            <a:r>
              <a:rPr lang="en-US" i="0" dirty="0">
                <a:solidFill>
                  <a:schemeClr val="tx1"/>
                </a:solidFill>
              </a:rPr>
              <a:t>would be 5 g after 1600 years. We solve for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follows.</a:t>
            </a:r>
          </a:p>
        </p:txBody>
      </p:sp>
      <p:graphicFrame>
        <p:nvGraphicFramePr>
          <p:cNvPr id="13316" name="Object 8"/>
          <p:cNvGraphicFramePr>
            <a:graphicFrameLocks noChangeAspect="1"/>
          </p:cNvGraphicFramePr>
          <p:nvPr/>
        </p:nvGraphicFramePr>
        <p:xfrm>
          <a:off x="5562600" y="3796352"/>
          <a:ext cx="143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435100" imgH="469900" progId="Equation.DSMT4">
                  <p:embed/>
                </p:oleObj>
              </mc:Choice>
              <mc:Fallback>
                <p:oleObj name="Equation" r:id="rId3" imgW="14351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96352"/>
                        <a:ext cx="1435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9"/>
          <p:cNvGraphicFramePr>
            <a:graphicFrameLocks noChangeAspect="1"/>
          </p:cNvGraphicFramePr>
          <p:nvPr/>
        </p:nvGraphicFramePr>
        <p:xfrm>
          <a:off x="7086600" y="4281819"/>
          <a:ext cx="1384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384300" imgH="431800" progId="Equation.DSMT4">
                  <p:embed/>
                </p:oleObj>
              </mc:Choice>
              <mc:Fallback>
                <p:oleObj name="Equation" r:id="rId5" imgW="1384300" imgH="431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281819"/>
                        <a:ext cx="1384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Half-life of Radium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model is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4341" name="Object 12"/>
          <p:cNvGraphicFramePr>
            <a:graphicFrameLocks noChangeAspect="1"/>
          </p:cNvGraphicFramePr>
          <p:nvPr/>
        </p:nvGraphicFramePr>
        <p:xfrm>
          <a:off x="2438400" y="4902509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3" imgW="2260600" imgH="444500" progId="Equation.DSMT4">
                  <p:embed/>
                </p:oleObj>
              </mc:Choice>
              <mc:Fallback>
                <p:oleObj name="Equation" r:id="rId3" imgW="2260600" imgH="444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02509"/>
                        <a:ext cx="2260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13"/>
          <p:cNvSpPr>
            <a:spLocks noChangeArrowheads="1"/>
          </p:cNvSpPr>
          <p:nvPr/>
        </p:nvSpPr>
        <p:spPr bwMode="auto">
          <a:xfrm>
            <a:off x="4343400" y="1182996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= 5,                and </a:t>
            </a:r>
            <a:r>
              <a:rPr lang="en-US" sz="2000" i="1" dirty="0">
                <a:solidFill>
                  <a:srgbClr val="008080"/>
                </a:solidFill>
              </a:rPr>
              <a:t>t</a:t>
            </a:r>
            <a:r>
              <a:rPr lang="en-US" sz="2000" dirty="0">
                <a:solidFill>
                  <a:srgbClr val="008080"/>
                </a:solidFill>
              </a:rPr>
              <a:t> = 1600.  </a:t>
            </a:r>
          </a:p>
        </p:txBody>
      </p:sp>
      <p:graphicFrame>
        <p:nvGraphicFramePr>
          <p:cNvPr id="14343" name="Object 14"/>
          <p:cNvGraphicFramePr>
            <a:graphicFrameLocks noChangeAspect="1"/>
          </p:cNvGraphicFramePr>
          <p:nvPr/>
        </p:nvGraphicFramePr>
        <p:xfrm>
          <a:off x="6127750" y="1243321"/>
          <a:ext cx="825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5" imgW="825500" imgH="330200" progId="Equation.DSMT4">
                  <p:embed/>
                </p:oleObj>
              </mc:Choice>
              <mc:Fallback>
                <p:oleObj name="Equation" r:id="rId5" imgW="825500" imgH="330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1243321"/>
                        <a:ext cx="825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15"/>
          <p:cNvSpPr>
            <a:spLocks noChangeArrowheads="1"/>
          </p:cNvSpPr>
          <p:nvPr/>
        </p:nvSpPr>
        <p:spPr bwMode="auto">
          <a:xfrm>
            <a:off x="4343400" y="2662546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natural log of both sides.</a:t>
            </a:r>
          </a:p>
        </p:txBody>
      </p:sp>
      <p:sp>
        <p:nvSpPr>
          <p:cNvPr id="14345" name="Rectangle 16"/>
          <p:cNvSpPr>
            <a:spLocks noChangeArrowheads="1"/>
          </p:cNvSpPr>
          <p:nvPr/>
        </p:nvSpPr>
        <p:spPr bwMode="auto">
          <a:xfrm>
            <a:off x="4343400" y="3272146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Power rule for logarithms; </a:t>
            </a:r>
            <a:r>
              <a:rPr lang="en-US" sz="2000" dirty="0" err="1">
                <a:solidFill>
                  <a:srgbClr val="008080"/>
                </a:solidFill>
              </a:rPr>
              <a:t>ln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e </a:t>
            </a:r>
            <a:r>
              <a:rPr lang="en-US" sz="2000" dirty="0">
                <a:solidFill>
                  <a:srgbClr val="008080"/>
                </a:solidFill>
              </a:rPr>
              <a:t>= 1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524000" y="1102056"/>
          <a:ext cx="1854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7" imgW="1854000" imgH="419040" progId="Equation.DSMT4">
                  <p:embed/>
                </p:oleObj>
              </mc:Choice>
              <mc:Fallback>
                <p:oleObj name="Equation" r:id="rId7" imgW="185400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02056"/>
                        <a:ext cx="1854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295400" y="1698008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9" imgW="1600200" imgH="838080" progId="Equation.DSMT4">
                  <p:embed/>
                </p:oleObj>
              </mc:Choice>
              <mc:Fallback>
                <p:oleObj name="Equation" r:id="rId9" imgW="1600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698008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990600" y="2667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1" imgW="2171520" imgH="380880" progId="Equation.DSMT4">
                  <p:embed/>
                </p:oleObj>
              </mc:Choice>
              <mc:Fallback>
                <p:oleObj name="Equation" r:id="rId11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90600" y="3214048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13" imgW="2717640" imgH="469800" progId="Equation.DSMT4">
                  <p:embed/>
                </p:oleObj>
              </mc:Choice>
              <mc:Fallback>
                <p:oleObj name="Equation" r:id="rId13" imgW="27176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14048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524000" y="3810000"/>
          <a:ext cx="307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5" imgW="3073320" imgH="838080" progId="Equation.DSMT4">
                  <p:embed/>
                </p:oleObj>
              </mc:Choice>
              <mc:Fallback>
                <p:oleObj name="Equation" r:id="rId15" imgW="30733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307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620904" y="4087504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7" imgW="1803240" imgH="291960" progId="Equation.DSMT4">
                  <p:embed/>
                </p:oleObj>
              </mc:Choice>
              <mc:Fallback>
                <p:oleObj name="Equation" r:id="rId17" imgW="18032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0904" y="4087504"/>
                        <a:ext cx="180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Half-life of Radium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Substituting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 = 500 gives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there will still be </a:t>
            </a:r>
            <a:r>
              <a:rPr lang="en-US" i="0" dirty="0">
                <a:solidFill>
                  <a:srgbClr val="FF0000"/>
                </a:solidFill>
              </a:rPr>
              <a:t>about 8.05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of the radium-226 remaining after 500 years.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3400" y="2106304"/>
          <a:ext cx="265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2654280" imgH="482400" progId="Equation.DSMT4">
                  <p:embed/>
                </p:oleObj>
              </mc:Choice>
              <mc:Fallback>
                <p:oleObj name="Equation" r:id="rId3" imgW="26542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06304"/>
                        <a:ext cx="265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262952" y="21336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1523880" imgH="380880" progId="Equation.DSMT4">
                  <p:embed/>
                </p:oleObj>
              </mc:Choice>
              <mc:Fallback>
                <p:oleObj name="Equation" r:id="rId5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952" y="21336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835856" y="21336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1879560" imgH="469800" progId="Equation.DSMT4">
                  <p:embed/>
                </p:oleObj>
              </mc:Choice>
              <mc:Fallback>
                <p:oleObj name="Equation" r:id="rId7" imgW="1879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856" y="21336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6727208" y="2223448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1002960" imgH="291960" progId="Equation.DSMT4">
                  <p:embed/>
                </p:oleObj>
              </mc:Choice>
              <mc:Fallback>
                <p:oleObj name="Equation" r:id="rId9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208" y="2223448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Newton’s Law of Cooling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the room temperature is 70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, and the 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temperature of a cup of tea is 150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when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it is placed on the table. In 5 minutes, 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tea cools to 120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. How long 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will it take for the tea to cool to 100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the formula                        (Newton’s law of cooling), first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then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8"/>
          <p:cNvGraphicFramePr>
            <a:graphicFrameLocks noChangeAspect="1"/>
          </p:cNvGraphicFramePr>
          <p:nvPr/>
        </p:nvGraphicFramePr>
        <p:xfrm>
          <a:off x="3200400" y="4052248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1828800" imgH="380880" progId="Equation.DSMT4">
                  <p:embed/>
                </p:oleObj>
              </mc:Choice>
              <mc:Fallback>
                <p:oleObj name="Equation" r:id="rId3" imgW="182880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052248"/>
                        <a:ext cx="1828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1744458"/>
            <a:ext cx="2194560" cy="2228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Newton’s Law of Cooling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know that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70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and that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150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when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0.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by substituting these values.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Therefore, the formula can be written as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120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when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5, substituting these values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allows us to find 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3" name="Object 11"/>
          <p:cNvGraphicFramePr>
            <a:graphicFrameLocks noChangeAspect="1"/>
          </p:cNvGraphicFramePr>
          <p:nvPr/>
        </p:nvGraphicFramePr>
        <p:xfrm>
          <a:off x="6477000" y="43307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2197100" imgH="381000" progId="Equation.DSMT4">
                  <p:embed/>
                </p:oleObj>
              </mc:Choice>
              <mc:Fallback>
                <p:oleObj name="Equation" r:id="rId3" imgW="2197100" imgH="3810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330700"/>
                        <a:ext cx="2197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3"/>
          <p:cNvGraphicFramePr>
            <a:graphicFrameLocks noChangeAspect="1"/>
          </p:cNvGraphicFramePr>
          <p:nvPr/>
        </p:nvGraphicFramePr>
        <p:xfrm>
          <a:off x="5334000" y="3314700"/>
          <a:ext cx="140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1409400" imgH="317160" progId="Equation.DSMT4">
                  <p:embed/>
                </p:oleObj>
              </mc:Choice>
              <mc:Fallback>
                <p:oleObj name="Equation" r:id="rId5" imgW="1409400" imgH="3171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314700"/>
                        <a:ext cx="1409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528248" y="2661312"/>
          <a:ext cx="2463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2463480" imgH="419040" progId="Equation.DSMT4">
                  <p:embed/>
                </p:oleObj>
              </mc:Choice>
              <mc:Fallback>
                <p:oleObj name="Equation" r:id="rId7" imgW="246348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248" y="2661312"/>
                        <a:ext cx="2463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528248" y="3262952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2311200" imgH="469800" progId="Equation.DSMT4">
                  <p:embed/>
                </p:oleObj>
              </mc:Choice>
              <mc:Fallback>
                <p:oleObj name="Equation" r:id="rId9" imgW="23112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248" y="3262952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94296" y="391349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939600" imgH="291960" progId="Equation.DSMT4">
                  <p:embed/>
                </p:oleObj>
              </mc:Choice>
              <mc:Fallback>
                <p:oleObj name="Equation" r:id="rId11" imgW="939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296" y="391349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Newton’s Law of Cooling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4191000" y="36195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natural log of both sides.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613848" y="1303360"/>
          <a:ext cx="259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2590560" imgH="419040" progId="Equation.DSMT4">
                  <p:embed/>
                </p:oleObj>
              </mc:Choice>
              <mc:Fallback>
                <p:oleObj name="Equation" r:id="rId3" imgW="25905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3848" y="1303360"/>
                        <a:ext cx="259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779896" y="1918648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896" y="1918648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725304" y="247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7" imgW="1307880" imgH="838080" progId="Equation.DSMT4">
                  <p:embed/>
                </p:oleObj>
              </mc:Choice>
              <mc:Fallback>
                <p:oleObj name="Equation" r:id="rId7" imgW="1307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247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641144" y="343696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9" imgW="1663560" imgH="838080" progId="Equation.DSMT4">
                  <p:embed/>
                </p:oleObj>
              </mc:Choice>
              <mc:Fallback>
                <p:oleObj name="Equation" r:id="rId9" imgW="1663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144" y="3436960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080448" y="4419600"/>
          <a:ext cx="1981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1" imgW="1981080" imgH="304560" progId="Equation.DSMT4">
                  <p:embed/>
                </p:oleObj>
              </mc:Choice>
              <mc:Fallback>
                <p:oleObj name="Equation" r:id="rId11" imgW="19810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4419600"/>
                        <a:ext cx="1981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967552" y="4912056"/>
          <a:ext cx="322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3" imgW="3225600" imgH="838080" progId="Equation.DSMT4">
                  <p:embed/>
                </p:oleObj>
              </mc:Choice>
              <mc:Fallback>
                <p:oleObj name="Equation" r:id="rId13" imgW="3225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4912056"/>
                        <a:ext cx="322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230504" y="519524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5" imgW="1282680" imgH="291960" progId="Equation.DSMT4">
                  <p:embed/>
                </p:oleObj>
              </mc:Choice>
              <mc:Fallback>
                <p:oleObj name="Equation" r:id="rId15" imgW="1282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504" y="5195248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Newton’s Law of Cooling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formula can now be written as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With all the constants in the formula known, we can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when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100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9"/>
          <p:cNvGraphicFramePr>
            <a:graphicFrameLocks noChangeAspect="1"/>
          </p:cNvGraphicFramePr>
          <p:nvPr/>
        </p:nvGraphicFramePr>
        <p:xfrm>
          <a:off x="5638800" y="1357952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654300" imgH="381000" progId="Equation.DSMT4">
                  <p:embed/>
                </p:oleObj>
              </mc:Choice>
              <mc:Fallback>
                <p:oleObj name="Equation" r:id="rId3" imgW="2654300" imgH="38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357952"/>
                        <a:ext cx="2654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Rectangle 11"/>
          <p:cNvSpPr>
            <a:spLocks noChangeArrowheads="1"/>
          </p:cNvSpPr>
          <p:nvPr/>
        </p:nvSpPr>
        <p:spPr bwMode="auto">
          <a:xfrm>
            <a:off x="4724400" y="5199702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natural log of both sides.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684360" y="2895600"/>
          <a:ext cx="289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2895480" imgH="380880" progId="Equation.DSMT4">
                  <p:embed/>
                </p:oleObj>
              </mc:Choice>
              <mc:Fallback>
                <p:oleObj name="Equation" r:id="rId5" imgW="2895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60" y="2895600"/>
                        <a:ext cx="289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836760" y="3477904"/>
          <a:ext cx="204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2044440" imgH="380880" progId="Equation.DSMT4">
                  <p:embed/>
                </p:oleObj>
              </mc:Choice>
              <mc:Fallback>
                <p:oleObj name="Equation" r:id="rId7" imgW="2044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60" y="3477904"/>
                        <a:ext cx="204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93544" y="40386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1739880" imgH="838080" progId="Equation.DSMT4">
                  <p:embed/>
                </p:oleObj>
              </mc:Choice>
              <mc:Fallback>
                <p:oleObj name="Equation" r:id="rId9" imgW="1739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544" y="40386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690048" y="4988256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2095200" imgH="838080" progId="Equation.DSMT4">
                  <p:embed/>
                </p:oleObj>
              </mc:Choice>
              <mc:Fallback>
                <p:oleObj name="Equation" r:id="rId11" imgW="2095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4988256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Newton’s Law of Cooling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tea will cool to 100</a:t>
            </a:r>
            <a:r>
              <a:rPr lang="en-US" i="0" dirty="0">
                <a:solidFill>
                  <a:schemeClr val="tx1"/>
                </a:solidFill>
                <a:sym typeface="Symbol"/>
              </a:rPr>
              <a:t></a:t>
            </a:r>
            <a:r>
              <a:rPr lang="en-US" i="0" dirty="0">
                <a:solidFill>
                  <a:schemeClr val="tx1"/>
                </a:solidFill>
              </a:rPr>
              <a:t> in </a:t>
            </a:r>
            <a:r>
              <a:rPr lang="en-US" i="0" dirty="0">
                <a:solidFill>
                  <a:srgbClr val="FF0000"/>
                </a:solidFill>
              </a:rPr>
              <a:t>about 10.43 minutes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232848" y="1385248"/>
          <a:ext cx="274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2743200" imgH="304560" progId="Equation.DSMT4">
                  <p:embed/>
                </p:oleObj>
              </mc:Choice>
              <mc:Fallback>
                <p:oleObj name="Equation" r:id="rId3" imgW="27432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848" y="1385248"/>
                        <a:ext cx="274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160896" y="1877704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1739880" imgH="838080" progId="Equation.DSMT4">
                  <p:embed/>
                </p:oleObj>
              </mc:Choice>
              <mc:Fallback>
                <p:oleObj name="Equation" r:id="rId5" imgW="173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1877704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354240" y="28194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7" imgW="1549080" imgH="838080" progId="Equation.DSMT4">
                  <p:embed/>
                </p:oleObj>
              </mc:Choice>
              <mc:Fallback>
                <p:oleObj name="Equation" r:id="rId7" imgW="1549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40" y="28194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927144" y="3083256"/>
          <a:ext cx="231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9" imgW="2311200" imgH="380880" progId="Equation.DSMT4">
                  <p:embed/>
                </p:oleObj>
              </mc:Choice>
              <mc:Fallback>
                <p:oleObj name="Equation" r:id="rId9" imgW="23112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144" y="3083256"/>
                        <a:ext cx="2311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applied problems using logarithmic and exponential equations.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Exponential Growth</a:t>
            </a:r>
          </a:p>
        </p:txBody>
      </p:sp>
      <p:sp>
        <p:nvSpPr>
          <p:cNvPr id="6147" name="Rectangle 1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the formula                     represents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number of bacteria present after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days, where      is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initial number of bacteria. In how many days will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bacteria double in number?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  <p:graphicFrame>
        <p:nvGraphicFramePr>
          <p:cNvPr id="6148" name="Object 18"/>
          <p:cNvGraphicFramePr>
            <a:graphicFrameLocks noChangeAspect="1"/>
          </p:cNvGraphicFramePr>
          <p:nvPr/>
        </p:nvGraphicFramePr>
        <p:xfrm>
          <a:off x="4338638" y="1309048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1371600" imgH="469800" progId="Equation.DSMT4">
                  <p:embed/>
                </p:oleObj>
              </mc:Choice>
              <mc:Fallback>
                <p:oleObj name="Equation" r:id="rId3" imgW="1371600" imgH="469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1309048"/>
                        <a:ext cx="1371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9"/>
          <p:cNvGraphicFramePr>
            <a:graphicFrameLocks noChangeAspect="1"/>
          </p:cNvGraphicFramePr>
          <p:nvPr/>
        </p:nvGraphicFramePr>
        <p:xfrm>
          <a:off x="7391400" y="1864673"/>
          <a:ext cx="31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317225" imgH="431425" progId="Equation.DSMT4">
                  <p:embed/>
                </p:oleObj>
              </mc:Choice>
              <mc:Fallback>
                <p:oleObj name="Equation" r:id="rId5" imgW="317225" imgH="431425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864673"/>
                        <a:ext cx="317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22"/>
          <p:cNvGraphicFramePr>
            <a:graphicFrameLocks noChangeAspect="1"/>
          </p:cNvGraphicFramePr>
          <p:nvPr/>
        </p:nvGraphicFramePr>
        <p:xfrm>
          <a:off x="4495800" y="4080823"/>
          <a:ext cx="355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355320" imgH="330120" progId="Equation.DSMT4">
                  <p:embed/>
                </p:oleObj>
              </mc:Choice>
              <mc:Fallback>
                <p:oleObj name="Equation" r:id="rId7" imgW="355320" imgH="3301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80823"/>
                        <a:ext cx="355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23"/>
          <p:cNvSpPr>
            <a:spLocks noChangeArrowheads="1"/>
          </p:cNvSpPr>
          <p:nvPr/>
        </p:nvSpPr>
        <p:spPr bwMode="auto">
          <a:xfrm>
            <a:off x="4495800" y="4036373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     is double the initial number present.</a:t>
            </a:r>
          </a:p>
        </p:txBody>
      </p:sp>
      <p:sp>
        <p:nvSpPr>
          <p:cNvPr id="6153" name="Rectangle 24"/>
          <p:cNvSpPr>
            <a:spLocks noChangeArrowheads="1"/>
          </p:cNvSpPr>
          <p:nvPr/>
        </p:nvSpPr>
        <p:spPr bwMode="auto">
          <a:xfrm>
            <a:off x="4419600" y="5169848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natural log of both sides.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721592" y="3380096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1371600" imgH="469800" progId="Equation.DSMT4">
                  <p:embed/>
                </p:oleObj>
              </mc:Choice>
              <mc:Fallback>
                <p:oleObj name="Equation" r:id="rId9" imgW="13716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592" y="3380096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416792" y="3962400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1676160" imgH="469800" progId="Equation.DSMT4">
                  <p:embed/>
                </p:oleObj>
              </mc:Choice>
              <mc:Fallback>
                <p:oleObj name="Equation" r:id="rId11" imgW="1676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792" y="3962400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729552" y="4552664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1066680" imgH="380880" progId="Equation.DSMT4">
                  <p:embed/>
                </p:oleObj>
              </mc:Choice>
              <mc:Fallback>
                <p:oleObj name="Equation" r:id="rId13" imgW="10666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52" y="4552664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465696" y="511336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1612800" imgH="380880" progId="Equation.DSMT4">
                  <p:embed/>
                </p:oleObj>
              </mc:Choice>
              <mc:Fallback>
                <p:oleObj name="Equation" r:id="rId15" imgW="16128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5696" y="511336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170" name="Rectangle 114"/>
          <p:cNvSpPr>
            <a:spLocks/>
          </p:cNvSpPr>
          <p:nvPr/>
        </p:nvSpPr>
        <p:spPr bwMode="auto">
          <a:xfrm>
            <a:off x="457200" y="128016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The number of bacteria will double in </a:t>
            </a:r>
            <a:r>
              <a:rPr lang="en-US" sz="2800" dirty="0">
                <a:solidFill>
                  <a:srgbClr val="FF0000"/>
                </a:solidFill>
              </a:rPr>
              <a:t>approximately 1.73 days</a:t>
            </a:r>
            <a:r>
              <a:rPr lang="en-US" sz="2800" dirty="0"/>
              <a:t>.  Note that this number is completely independent of the number of bacteria initially present. That is, if               or                    the doubling time is the same, namely 1.73 days.</a:t>
            </a:r>
          </a:p>
        </p:txBody>
      </p:sp>
      <p:sp>
        <p:nvSpPr>
          <p:cNvPr id="717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Exponential Growth (cont.)</a:t>
            </a:r>
          </a:p>
        </p:txBody>
      </p:sp>
      <p:sp>
        <p:nvSpPr>
          <p:cNvPr id="7173" name="Rectangle 115"/>
          <p:cNvSpPr>
            <a:spLocks noChangeArrowheads="1"/>
          </p:cNvSpPr>
          <p:nvPr/>
        </p:nvSpPr>
        <p:spPr bwMode="auto">
          <a:xfrm>
            <a:off x="4724400" y="12192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Power rule of logarithms; ln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dirty="0">
                <a:solidFill>
                  <a:srgbClr val="008080"/>
                </a:solidFill>
              </a:rPr>
              <a:t> = 1</a:t>
            </a:r>
          </a:p>
        </p:txBody>
      </p:sp>
      <p:graphicFrame>
        <p:nvGraphicFramePr>
          <p:cNvPr id="7174" name="Object 118"/>
          <p:cNvGraphicFramePr>
            <a:graphicFrameLocks noChangeAspect="1"/>
          </p:cNvGraphicFramePr>
          <p:nvPr/>
        </p:nvGraphicFramePr>
        <p:xfrm>
          <a:off x="1955800" y="4686300"/>
          <a:ext cx="101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016000" imgH="431800" progId="Equation.DSMT4">
                  <p:embed/>
                </p:oleObj>
              </mc:Choice>
              <mc:Fallback>
                <p:oleObj name="Equation" r:id="rId3" imgW="1016000" imgH="431800" progId="Equation.DSMT4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686300"/>
                        <a:ext cx="1016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602965"/>
              </p:ext>
            </p:extLst>
          </p:nvPr>
        </p:nvGraphicFramePr>
        <p:xfrm>
          <a:off x="3492500" y="4686300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1459866" imgH="431613" progId="Equation.DSMT4">
                  <p:embed/>
                </p:oleObj>
              </mc:Choice>
              <mc:Fallback>
                <p:oleObj name="Equation" r:id="rId5" imgW="1459866" imgH="431613" progId="Equation.DSMT4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686300"/>
                        <a:ext cx="1460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752600" y="1219200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1930320" imgH="469800" progId="Equation.DSMT4">
                  <p:embed/>
                </p:oleObj>
              </mc:Choice>
              <mc:Fallback>
                <p:oleObj name="Equation" r:id="rId7" imgW="1930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19200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63088" y="1793544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2361960" imgH="838080" progId="Equation.DSMT4">
                  <p:embed/>
                </p:oleObj>
              </mc:Choice>
              <mc:Fallback>
                <p:oleObj name="Equation" r:id="rId9" imgW="2361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088" y="1793544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057400" y="2770496"/>
          <a:ext cx="182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1828800" imgH="393480" progId="Equation.DSMT4">
                  <p:embed/>
                </p:oleObj>
              </mc:Choice>
              <mc:Fallback>
                <p:oleObj name="Equation" r:id="rId11" imgW="18288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770496"/>
                        <a:ext cx="182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Continuously Compounded Interest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</a:t>
            </a:r>
            <a:r>
              <a:rPr lang="en-US" i="0" dirty="0">
                <a:solidFill>
                  <a:srgbClr val="0000FF"/>
                </a:solidFill>
              </a:rPr>
              <a:t>$1000</a:t>
            </a:r>
            <a:r>
              <a:rPr lang="en-US" i="0" dirty="0">
                <a:solidFill>
                  <a:schemeClr val="tx1"/>
                </a:solidFill>
              </a:rPr>
              <a:t> is invested at a rate of 6% compounded </a:t>
            </a:r>
          </a:p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continuously, in how many years will it grow to </a:t>
            </a:r>
            <a:r>
              <a:rPr lang="en-US" i="0" dirty="0">
                <a:solidFill>
                  <a:srgbClr val="0000FF"/>
                </a:solidFill>
              </a:rPr>
              <a:t>$5000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7" name="Rectangle 11"/>
          <p:cNvSpPr>
            <a:spLocks noChangeArrowheads="1"/>
          </p:cNvSpPr>
          <p:nvPr/>
        </p:nvSpPr>
        <p:spPr bwMode="auto">
          <a:xfrm>
            <a:off x="3962400" y="3090863"/>
            <a:ext cx="512064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Formula for continuously compounded interest</a:t>
            </a:r>
          </a:p>
        </p:txBody>
      </p:sp>
      <p:sp>
        <p:nvSpPr>
          <p:cNvPr id="8198" name="Rectangle 12"/>
          <p:cNvSpPr>
            <a:spLocks noChangeArrowheads="1"/>
          </p:cNvSpPr>
          <p:nvPr/>
        </p:nvSpPr>
        <p:spPr bwMode="auto">
          <a:xfrm>
            <a:off x="3962400" y="3641725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= 5000,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 = 1000, and </a:t>
            </a:r>
            <a:r>
              <a:rPr lang="en-US" sz="2000" i="1" dirty="0">
                <a:solidFill>
                  <a:srgbClr val="008080"/>
                </a:solidFill>
              </a:rPr>
              <a:t>r</a:t>
            </a:r>
            <a:r>
              <a:rPr lang="en-US" sz="2000" dirty="0">
                <a:solidFill>
                  <a:srgbClr val="008080"/>
                </a:solidFill>
              </a:rPr>
              <a:t> = 0.06.</a:t>
            </a: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3962400" y="4784725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Take the natural log of both sides.</a:t>
            </a:r>
          </a:p>
        </p:txBody>
      </p:sp>
      <p:sp>
        <p:nvSpPr>
          <p:cNvPr id="8200" name="Rectangle 14"/>
          <p:cNvSpPr>
            <a:spLocks noChangeArrowheads="1"/>
          </p:cNvSpPr>
          <p:nvPr/>
        </p:nvSpPr>
        <p:spPr bwMode="auto">
          <a:xfrm>
            <a:off x="3962400" y="54102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Power rule of logarithms; ln</a:t>
            </a:r>
            <a:r>
              <a:rPr lang="en-US" sz="2000" i="1" dirty="0">
                <a:solidFill>
                  <a:srgbClr val="008080"/>
                </a:solidFill>
              </a:rPr>
              <a:t>e </a:t>
            </a:r>
            <a:r>
              <a:rPr lang="en-US" sz="2000" dirty="0">
                <a:solidFill>
                  <a:srgbClr val="008080"/>
                </a:solidFill>
              </a:rPr>
              <a:t>= 1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725304" y="3061648"/>
          <a:ext cx="110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1104840" imgH="380880" progId="Equation.DSMT4">
                  <p:embed/>
                </p:oleObj>
              </mc:Choice>
              <mc:Fallback>
                <p:oleObj name="Equation" r:id="rId3" imgW="11048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3061648"/>
                        <a:ext cx="110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19200" y="3643952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2425680" imgH="380880" progId="Equation.DSMT4">
                  <p:embed/>
                </p:oleObj>
              </mc:Choice>
              <mc:Fallback>
                <p:oleObj name="Equation" r:id="rId5" imgW="24256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43952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66248" y="42262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1180800" imgH="380880" progId="Equation.DSMT4">
                  <p:embed/>
                </p:oleObj>
              </mc:Choice>
              <mc:Fallback>
                <p:oleObj name="Equation" r:id="rId7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248" y="42262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488744" y="4786952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1714320" imgH="380880" progId="Equation.DSMT4">
                  <p:embed/>
                </p:oleObj>
              </mc:Choice>
              <mc:Fallback>
                <p:oleObj name="Equation" r:id="rId9" imgW="17143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44" y="4786952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488744" y="5369256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2108160" imgH="469800" progId="Equation.DSMT4">
                  <p:embed/>
                </p:oleObj>
              </mc:Choice>
              <mc:Fallback>
                <p:oleObj name="Equation" r:id="rId11" imgW="21081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44" y="5369256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199" grpId="0"/>
      <p:bldP spid="82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Continuously Compounded Interest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will grow to </a:t>
            </a:r>
            <a:r>
              <a:rPr lang="en-US" i="0" dirty="0">
                <a:solidFill>
                  <a:srgbClr val="0000FF"/>
                </a:solidFill>
              </a:rPr>
              <a:t>$5000</a:t>
            </a:r>
            <a:r>
              <a:rPr lang="en-US" i="0" dirty="0">
                <a:solidFill>
                  <a:schemeClr val="tx1"/>
                </a:solidFill>
              </a:rPr>
              <a:t> in </a:t>
            </a:r>
            <a:r>
              <a:rPr lang="en-US" i="0" dirty="0">
                <a:solidFill>
                  <a:srgbClr val="FF0000"/>
                </a:solidFill>
              </a:rPr>
              <a:t>approximately 26.82 years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05000" y="1295400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2539800" imgH="838080" progId="Equation.DSMT4">
                  <p:embed/>
                </p:oleObj>
              </mc:Choice>
              <mc:Fallback>
                <p:oleObj name="Equation" r:id="rId3" imgW="253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95400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905000" y="227804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2133360" imgH="380880" progId="Equation.DSMT4">
                  <p:embed/>
                </p:oleObj>
              </mc:Choice>
              <mc:Fallback>
                <p:oleObj name="Equation" r:id="rId5" imgW="2133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7804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Richter Scale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The magnitude of an earthquake is measured on the </a:t>
            </a:r>
            <a:r>
              <a:rPr lang="en-US" b="1" i="0" dirty="0">
                <a:solidFill>
                  <a:schemeClr val="tx1"/>
                </a:solidFill>
              </a:rPr>
              <a:t>Richter scale </a:t>
            </a:r>
            <a:r>
              <a:rPr lang="en-US" i="0" dirty="0">
                <a:solidFill>
                  <a:schemeClr val="tx1"/>
                </a:solidFill>
              </a:rPr>
              <a:t>as a logarithm of the intensity of the shock wave. For magnitude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intensity </a:t>
            </a:r>
            <a:r>
              <a:rPr lang="en-US" i="1" dirty="0">
                <a:solidFill>
                  <a:schemeClr val="tx1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, the formula is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log </a:t>
            </a:r>
            <a:r>
              <a:rPr lang="en-US" i="1" dirty="0">
                <a:solidFill>
                  <a:srgbClr val="0000FF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. The 1994 earthquake in Northridge, California measured 6.7 on the Richter scale. What was the intensity of this earthquake?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6.7 for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formula and solve for </a:t>
            </a:r>
            <a:r>
              <a:rPr lang="en-US" i="1" dirty="0">
                <a:solidFill>
                  <a:schemeClr val="tx1"/>
                </a:solidFill>
              </a:rPr>
              <a:t>I</a:t>
            </a:r>
            <a:r>
              <a:rPr lang="en-US" i="0" dirty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554104" y="5070144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358640" imgH="368280" progId="Equation.DSMT4">
                  <p:embed/>
                </p:oleObj>
              </mc:Choice>
              <mc:Fallback>
                <p:oleObj name="Equation" r:id="rId3" imgW="13586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5070144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899848" y="55626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1066680" imgH="380880" progId="Equation.DSMT4">
                  <p:embed/>
                </p:oleObj>
              </mc:Choice>
              <mc:Fallback>
                <p:oleObj name="Equation" r:id="rId5" imgW="10666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9848" y="55626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Richter Scale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The Long Beach earthquake in 1933 measured 6.2 on the Richter scale. How much stronger was the Northridge earthquake than the 1933 Long Beach earthquake?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comparative sizes of the quakes can be found by finding the ratio of the intensities.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the Long Beach quake, </a:t>
            </a:r>
          </a:p>
        </p:txBody>
      </p:sp>
      <p:graphicFrame>
        <p:nvGraphicFramePr>
          <p:cNvPr id="11268" name="Object 9"/>
          <p:cNvGraphicFramePr>
            <a:graphicFrameLocks noChangeAspect="1"/>
          </p:cNvGraphicFramePr>
          <p:nvPr/>
        </p:nvGraphicFramePr>
        <p:xfrm>
          <a:off x="2984500" y="4787900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3175000" imgH="469900" progId="Equation.DSMT4">
                  <p:embed/>
                </p:oleObj>
              </mc:Choice>
              <mc:Fallback>
                <p:oleObj name="Equation" r:id="rId3" imgW="3175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4787900"/>
                        <a:ext cx="3175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The Richter Scale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Therefore, the ratio of the two intensities is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the Northridge earthquake had an intensity about </a:t>
            </a:r>
            <a:r>
              <a:rPr lang="en-US" i="0" dirty="0">
                <a:solidFill>
                  <a:srgbClr val="FF0000"/>
                </a:solidFill>
              </a:rPr>
              <a:t>3.16 times</a:t>
            </a:r>
            <a:r>
              <a:rPr lang="en-US" i="0" dirty="0">
                <a:solidFill>
                  <a:schemeClr val="tx1"/>
                </a:solidFill>
              </a:rPr>
              <a:t> the intensity of the Long Beach earthquake.</a:t>
            </a:r>
            <a:endParaRPr lang="en-US" sz="2500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500" i="0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370611"/>
              </p:ext>
            </p:extLst>
          </p:nvPr>
        </p:nvGraphicFramePr>
        <p:xfrm>
          <a:off x="1520825" y="1958975"/>
          <a:ext cx="233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2336760" imgH="927000" progId="Equation.DSMT4">
                  <p:embed/>
                </p:oleObj>
              </mc:Choice>
              <mc:Fallback>
                <p:oleObj name="Equation" r:id="rId3" imgW="23367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1958975"/>
                        <a:ext cx="233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858904" y="1905000"/>
          <a:ext cx="1003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002960" imgH="876240" progId="Equation.DSMT4">
                  <p:embed/>
                </p:oleObj>
              </mc:Choice>
              <mc:Fallback>
                <p:oleObj name="Equation" r:id="rId5" imgW="100296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1905000"/>
                        <a:ext cx="1003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890448" y="2133600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914400" imgH="380880" progId="Equation.DSMT4">
                  <p:embed/>
                </p:oleObj>
              </mc:Choice>
              <mc:Fallback>
                <p:oleObj name="Equation" r:id="rId7" imgW="914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448" y="2133600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867400" y="2237096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1002960" imgH="291960" progId="Equation.DSMT4">
                  <p:embed/>
                </p:oleObj>
              </mc:Choice>
              <mc:Fallback>
                <p:oleObj name="Equation" r:id="rId9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37096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654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Symbol</vt:lpstr>
      <vt:lpstr>Courier New</vt:lpstr>
      <vt:lpstr>Arial</vt:lpstr>
      <vt:lpstr>Office Theme</vt:lpstr>
      <vt:lpstr>Equation</vt:lpstr>
      <vt:lpstr>Section 11.8</vt:lpstr>
      <vt:lpstr>Objective</vt:lpstr>
      <vt:lpstr>Example 1: Exponential Growth</vt:lpstr>
      <vt:lpstr>Example 1: Exponential Growth (cont.)</vt:lpstr>
      <vt:lpstr>Example 2: Continuously Compounded Interest</vt:lpstr>
      <vt:lpstr>Example 2: Continuously Compounded Interest (cont.)</vt:lpstr>
      <vt:lpstr>Example 3: The Richter Scale</vt:lpstr>
      <vt:lpstr>Example 3: The Richter Scale (cont.)</vt:lpstr>
      <vt:lpstr>Example 3: The Richter Scale (cont.)</vt:lpstr>
      <vt:lpstr>Example 4: Half-life of Radium</vt:lpstr>
      <vt:lpstr>Example 4: Half-life of Radium (cont.)</vt:lpstr>
      <vt:lpstr>Example 4: Half-life of Radium (cont.)</vt:lpstr>
      <vt:lpstr>Example 5: Newton’s Law of Cooling</vt:lpstr>
      <vt:lpstr>Example 5: Newton’s Law of Cooling (cont.)</vt:lpstr>
      <vt:lpstr>Example 5: Newton’s Law of Cooling (cont.)</vt:lpstr>
      <vt:lpstr>Example 5: Newton’s Law of Cooling (cont.)</vt:lpstr>
      <vt:lpstr>Example 5: Newton’s Law of Cooling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2016-10-04T20:16:51Z</dcterms:modified>
</cp:coreProperties>
</file>