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98927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D659C2-5ED2-4B82-B88B-B6EAD113BBCB}"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0D5BAF-75AF-4E59-A5C6-E5A2711EE9B9}" type="slidenum">
              <a:rPr lang="en-US" smtClean="0"/>
              <a:pPr/>
              <a:t>‹#›</a:t>
            </a:fld>
            <a:endParaRPr lang="en-US" dirty="0"/>
          </a:p>
        </p:txBody>
      </p:sp>
    </p:spTree>
    <p:extLst>
      <p:ext uri="{BB962C8B-B14F-4D97-AF65-F5344CB8AC3E}">
        <p14:creationId xmlns:p14="http://schemas.microsoft.com/office/powerpoint/2010/main" val="2693122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42.wmf"/><Relationship Id="rId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45.png"/><Relationship Id="rId4" Type="http://schemas.openxmlformats.org/officeDocument/2006/relationships/image" Target="../media/image4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7.png"/><Relationship Id="rId4" Type="http://schemas.openxmlformats.org/officeDocument/2006/relationships/image" Target="../media/image46.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18.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5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58.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59.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4.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18" Type="http://schemas.openxmlformats.org/officeDocument/2006/relationships/image" Target="../media/image20.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17"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2.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2.wmf"/></Relationships>
</file>

<file path=ppt/slides/_rels/slide7.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image" Target="../media/image29.wmf"/><Relationship Id="rId1" Type="http://schemas.openxmlformats.org/officeDocument/2006/relationships/vmlDrawing" Target="../drawings/vmlDrawing4.vml"/><Relationship Id="rId6" Type="http://schemas.openxmlformats.org/officeDocument/2006/relationships/image" Target="../media/image24.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4.bin"/><Relationship Id="rId14" Type="http://schemas.openxmlformats.org/officeDocument/2006/relationships/image" Target="../media/image28.wmf"/></Relationships>
</file>

<file path=ppt/slides/_rels/slide8.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 Id="rId14" Type="http://schemas.openxmlformats.org/officeDocument/2006/relationships/image" Target="../media/image35.wmf"/></Relationships>
</file>

<file path=ppt/slides/_rels/slide9.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7.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7.bin"/><Relationship Id="rId14" Type="http://schemas.openxmlformats.org/officeDocument/2006/relationships/image" Target="../media/image4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Translations and Reflections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314" name="Rectangle 2"/>
          <p:cNvSpPr>
            <a:spLocks noGrp="1"/>
          </p:cNvSpPr>
          <p:nvPr>
            <p:ph type="title"/>
          </p:nvPr>
        </p:nvSpPr>
        <p:spPr>
          <a:prstGeom prst="rect">
            <a:avLst/>
          </a:prstGeom>
        </p:spPr>
        <p:txBody>
          <a:bodyPr/>
          <a:lstStyle/>
          <a:p>
            <a:r>
              <a:rPr lang="en-US" sz="3200" dirty="0">
                <a:solidFill>
                  <a:schemeClr val="accent1"/>
                </a:solidFill>
              </a:rPr>
              <a:t>Horizontal and Vertical Translations</a:t>
            </a:r>
          </a:p>
        </p:txBody>
      </p:sp>
      <p:sp>
        <p:nvSpPr>
          <p:cNvPr id="1037316" name="Rectangle 4"/>
          <p:cNvSpPr>
            <a:spLocks noGrp="1"/>
          </p:cNvSpPr>
          <p:nvPr>
            <p:ph idx="1"/>
          </p:nvPr>
        </p:nvSpPr>
        <p:spPr>
          <a:xfrm>
            <a:off x="457200" y="1280160"/>
            <a:ext cx="8229600" cy="4401205"/>
          </a:xfrm>
          <a:prstGeom prst="rect">
            <a:avLst/>
          </a:prstGeom>
          <a:solidFill>
            <a:srgbClr val="FFFFCC"/>
          </a:solidFill>
          <a:ln w="28575">
            <a:solidFill>
              <a:srgbClr val="000000"/>
            </a:solidFill>
          </a:ln>
        </p:spPr>
        <p:txBody>
          <a:bodyPr wrap="square">
            <a:spAutoFit/>
          </a:bodyPr>
          <a:lstStyle/>
          <a:p>
            <a:pPr marL="3175" indent="-3175" algn="ctr">
              <a:buFont typeface="Courier New" pitchFamily="49" charset="0"/>
              <a:buNone/>
              <a:tabLst>
                <a:tab pos="690563" algn="l"/>
              </a:tabLst>
            </a:pPr>
            <a:r>
              <a:rPr lang="en-US" b="1" i="0" dirty="0">
                <a:solidFill>
                  <a:srgbClr val="000000"/>
                </a:solidFill>
              </a:rPr>
              <a:t>Horizontal and Vertical Translations</a:t>
            </a:r>
          </a:p>
          <a:p>
            <a:pPr marL="3175" indent="-3175">
              <a:buFont typeface="Courier New" pitchFamily="49" charset="0"/>
              <a:buNone/>
              <a:tabLst>
                <a:tab pos="690563" algn="l"/>
              </a:tabLst>
            </a:pPr>
            <a:r>
              <a:rPr lang="en-US" i="0" dirty="0">
                <a:solidFill>
                  <a:srgbClr val="000000"/>
                </a:solidFill>
              </a:rPr>
              <a:t>Given the graph of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f</a:t>
            </a:r>
            <a:r>
              <a:rPr lang="en-US" i="0" dirty="0">
                <a:solidFill>
                  <a:srgbClr val="0000FF"/>
                </a:solidFill>
              </a:rPr>
              <a:t>(</a:t>
            </a:r>
            <a:r>
              <a:rPr lang="en-US" i="1" dirty="0">
                <a:solidFill>
                  <a:srgbClr val="0000FF"/>
                </a:solidFill>
              </a:rPr>
              <a:t>x</a:t>
            </a:r>
            <a:r>
              <a:rPr lang="en-US" i="0" dirty="0">
                <a:solidFill>
                  <a:srgbClr val="0000FF"/>
                </a:solidFill>
              </a:rPr>
              <a:t>)</a:t>
            </a:r>
            <a:r>
              <a:rPr lang="en-US" i="0" dirty="0">
                <a:solidFill>
                  <a:srgbClr val="000000"/>
                </a:solidFill>
              </a:rPr>
              <a:t>, the graph of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 </a:t>
            </a:r>
            <a:r>
              <a:rPr lang="en-US" i="1" dirty="0">
                <a:solidFill>
                  <a:srgbClr val="0000FF"/>
                </a:solidFill>
              </a:rPr>
              <a:t>f</a:t>
            </a:r>
            <a:r>
              <a:rPr lang="en-US" i="0" dirty="0">
                <a:solidFill>
                  <a:srgbClr val="0000FF"/>
                </a:solidFill>
              </a:rPr>
              <a:t>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h</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k</a:t>
            </a:r>
            <a:r>
              <a:rPr lang="en-US" i="0" dirty="0">
                <a:solidFill>
                  <a:srgbClr val="000000"/>
                </a:solidFill>
              </a:rPr>
              <a:t> is 	</a:t>
            </a:r>
          </a:p>
          <a:p>
            <a:pPr marL="3175" indent="-3175">
              <a:buFont typeface="Courier New" pitchFamily="49" charset="0"/>
              <a:buNone/>
              <a:tabLst>
                <a:tab pos="690563" algn="l"/>
              </a:tabLst>
            </a:pPr>
            <a:r>
              <a:rPr lang="en-US" i="0" dirty="0">
                <a:solidFill>
                  <a:srgbClr val="000000"/>
                </a:solidFill>
              </a:rPr>
              <a:t>		</a:t>
            </a:r>
            <a:r>
              <a:rPr lang="en-US" b="1" i="0" dirty="0">
                <a:solidFill>
                  <a:srgbClr val="000000"/>
                </a:solidFill>
              </a:rPr>
              <a:t>1.  </a:t>
            </a:r>
            <a:r>
              <a:rPr lang="en-US" i="0" dirty="0">
                <a:solidFill>
                  <a:srgbClr val="000000"/>
                </a:solidFill>
              </a:rPr>
              <a:t>a horizontal translation of </a:t>
            </a:r>
            <a:r>
              <a:rPr lang="en-US" i="1" dirty="0">
                <a:solidFill>
                  <a:srgbClr val="000000"/>
                </a:solidFill>
              </a:rPr>
              <a:t>h</a:t>
            </a:r>
            <a:r>
              <a:rPr lang="en-US" dirty="0">
                <a:solidFill>
                  <a:srgbClr val="000000"/>
                </a:solidFill>
              </a:rPr>
              <a:t> </a:t>
            </a:r>
            <a:r>
              <a:rPr lang="en-US" i="0" dirty="0">
                <a:solidFill>
                  <a:srgbClr val="000000"/>
                </a:solidFill>
              </a:rPr>
              <a:t>units, and </a:t>
            </a:r>
          </a:p>
          <a:p>
            <a:pPr marL="3175" indent="-3175">
              <a:buFont typeface="Courier New" pitchFamily="49" charset="0"/>
              <a:buNone/>
              <a:tabLst>
                <a:tab pos="690563" algn="l"/>
              </a:tabLst>
            </a:pPr>
            <a:r>
              <a:rPr lang="en-US" b="1" i="0" dirty="0">
                <a:solidFill>
                  <a:srgbClr val="000000"/>
                </a:solidFill>
              </a:rPr>
              <a:t>		2.  </a:t>
            </a:r>
            <a:r>
              <a:rPr lang="en-US" i="0" dirty="0">
                <a:solidFill>
                  <a:srgbClr val="000000"/>
                </a:solidFill>
              </a:rPr>
              <a:t>a vertical translation of </a:t>
            </a:r>
            <a:r>
              <a:rPr lang="en-US" i="1" dirty="0">
                <a:solidFill>
                  <a:srgbClr val="000000"/>
                </a:solidFill>
              </a:rPr>
              <a:t>k</a:t>
            </a:r>
            <a:r>
              <a:rPr lang="en-US" dirty="0">
                <a:solidFill>
                  <a:srgbClr val="000000"/>
                </a:solidFill>
              </a:rPr>
              <a:t> </a:t>
            </a:r>
            <a:r>
              <a:rPr lang="en-US" i="0" dirty="0">
                <a:solidFill>
                  <a:srgbClr val="000000"/>
                </a:solidFill>
              </a:rPr>
              <a:t>units </a:t>
            </a:r>
          </a:p>
          <a:p>
            <a:pPr marL="3175" indent="-3175">
              <a:buFont typeface="Courier New" pitchFamily="49" charset="0"/>
              <a:buNone/>
              <a:tabLst>
                <a:tab pos="690563" algn="l"/>
              </a:tabLst>
            </a:pPr>
            <a:r>
              <a:rPr lang="en-US" i="0" dirty="0">
                <a:solidFill>
                  <a:srgbClr val="000000"/>
                </a:solidFill>
              </a:rPr>
              <a:t>of the graph of </a:t>
            </a:r>
            <a:r>
              <a:rPr lang="en-US" i="1" dirty="0">
                <a:solidFill>
                  <a:srgbClr val="000000"/>
                </a:solidFill>
              </a:rPr>
              <a:t>y</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f</a:t>
            </a:r>
            <a:r>
              <a:rPr lang="en-US" i="0" dirty="0">
                <a:solidFill>
                  <a:srgbClr val="000000"/>
                </a:solidFill>
              </a:rPr>
              <a:t>(</a:t>
            </a:r>
            <a:r>
              <a:rPr lang="en-US" i="1" dirty="0">
                <a:solidFill>
                  <a:srgbClr val="000000"/>
                </a:solidFill>
              </a:rPr>
              <a:t>x</a:t>
            </a:r>
            <a:r>
              <a:rPr lang="en-US" i="0" dirty="0">
                <a:solidFill>
                  <a:srgbClr val="000000"/>
                </a:solidFill>
              </a:rPr>
              <a:t>).</a:t>
            </a:r>
          </a:p>
          <a:p>
            <a:pPr marL="3175" indent="-3175">
              <a:buFont typeface="Courier New" pitchFamily="49" charset="0"/>
              <a:buNone/>
              <a:tabLst>
                <a:tab pos="690563" algn="l"/>
              </a:tabLst>
            </a:pPr>
            <a:r>
              <a:rPr lang="en-US" i="0" dirty="0">
                <a:solidFill>
                  <a:srgbClr val="000000"/>
                </a:solidFill>
              </a:rPr>
              <a:t>Draw the graph of </a:t>
            </a:r>
            <a:r>
              <a:rPr lang="en-US" i="1" dirty="0">
                <a:solidFill>
                  <a:srgbClr val="000000"/>
                </a:solidFill>
              </a:rPr>
              <a:t>y</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f</a:t>
            </a:r>
            <a:r>
              <a:rPr lang="en-US" i="0" dirty="0">
                <a:solidFill>
                  <a:srgbClr val="000000"/>
                </a:solidFill>
              </a:rPr>
              <a:t>(</a:t>
            </a:r>
            <a:r>
              <a:rPr lang="en-US" i="1" dirty="0">
                <a:solidFill>
                  <a:srgbClr val="000000"/>
                </a:solidFill>
              </a:rPr>
              <a:t>x</a:t>
            </a:r>
            <a:r>
              <a:rPr lang="en-US" i="0" dirty="0">
                <a:solidFill>
                  <a:srgbClr val="000000"/>
                </a:solidFill>
              </a:rPr>
              <a:t>) in relation to (</a:t>
            </a:r>
            <a:r>
              <a:rPr lang="en-US" i="1" dirty="0">
                <a:solidFill>
                  <a:srgbClr val="000000"/>
                </a:solidFill>
              </a:rPr>
              <a:t>h</a:t>
            </a:r>
            <a:r>
              <a:rPr lang="en-US" dirty="0">
                <a:solidFill>
                  <a:srgbClr val="000000"/>
                </a:solidFill>
              </a:rPr>
              <a:t>, </a:t>
            </a:r>
            <a:r>
              <a:rPr lang="en-US" i="1" dirty="0">
                <a:solidFill>
                  <a:srgbClr val="000000"/>
                </a:solidFill>
              </a:rPr>
              <a:t>k</a:t>
            </a:r>
            <a:r>
              <a:rPr lang="en-US" i="0" dirty="0">
                <a:solidFill>
                  <a:srgbClr val="000000"/>
                </a:solidFill>
              </a:rPr>
              <a:t>) as if (</a:t>
            </a:r>
            <a:r>
              <a:rPr lang="en-US" i="1" dirty="0">
                <a:solidFill>
                  <a:srgbClr val="000000"/>
                </a:solidFill>
              </a:rPr>
              <a:t>h</a:t>
            </a:r>
            <a:r>
              <a:rPr lang="en-US" dirty="0">
                <a:solidFill>
                  <a:srgbClr val="000000"/>
                </a:solidFill>
              </a:rPr>
              <a:t>, </a:t>
            </a:r>
            <a:r>
              <a:rPr lang="en-US" i="1" dirty="0">
                <a:solidFill>
                  <a:srgbClr val="000000"/>
                </a:solidFill>
              </a:rPr>
              <a:t>k</a:t>
            </a:r>
            <a:r>
              <a:rPr lang="en-US" i="0" dirty="0">
                <a:solidFill>
                  <a:srgbClr val="000000"/>
                </a:solidFill>
              </a:rPr>
              <a:t>)  were the origin, (0, 0). This new graph will be the graph of </a:t>
            </a:r>
            <a:r>
              <a:rPr lang="en-US" i="1" dirty="0">
                <a:solidFill>
                  <a:srgbClr val="000000"/>
                </a:solidFill>
              </a:rPr>
              <a:t>y</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f</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dirty="0">
                <a:solidFill>
                  <a:srgbClr val="000000"/>
                </a:solidFill>
              </a:rPr>
              <a:t> </a:t>
            </a:r>
            <a:r>
              <a:rPr lang="en-US" i="1" dirty="0">
                <a:solidFill>
                  <a:srgbClr val="000000"/>
                </a:solidFill>
              </a:rPr>
              <a:t>h</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k</a:t>
            </a:r>
            <a:r>
              <a:rPr lang="en-US" i="0" dirty="0">
                <a:solidFill>
                  <a:srgbClr val="000000"/>
                </a:solidFill>
              </a:rPr>
              <a:t>.</a:t>
            </a:r>
            <a:endParaRPr lang="en-US" b="1" i="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342" name="Picture 6" descr="8_3_7"/>
          <p:cNvPicPr>
            <a:picLocks noChangeAspect="1" noChangeArrowheads="1"/>
          </p:cNvPicPr>
          <p:nvPr/>
        </p:nvPicPr>
        <p:blipFill>
          <a:blip r:embed="rId3"/>
          <a:srcRect/>
          <a:stretch>
            <a:fillRect/>
          </a:stretch>
        </p:blipFill>
        <p:spPr bwMode="auto">
          <a:xfrm>
            <a:off x="5791200" y="2743200"/>
            <a:ext cx="3200400" cy="3190383"/>
          </a:xfrm>
          <a:prstGeom prst="rect">
            <a:avLst/>
          </a:prstGeom>
          <a:noFill/>
        </p:spPr>
      </p:pic>
      <p:sp>
        <p:nvSpPr>
          <p:cNvPr id="103833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3: Horizontal and Vertical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a:t>
            </a:r>
          </a:p>
        </p:txBody>
      </p:sp>
      <p:sp>
        <p:nvSpPr>
          <p:cNvPr id="1038339" name="Rectangle 3"/>
          <p:cNvSpPr>
            <a:spLocks noGrp="1"/>
          </p:cNvSpPr>
          <p:nvPr>
            <p:ph idx="1"/>
          </p:nvPr>
        </p:nvSpPr>
        <p:spPr>
          <a:xfrm>
            <a:off x="457200" y="1280160"/>
            <a:ext cx="8229600" cy="477054"/>
          </a:xfrm>
          <a:prstGeom prst="rect">
            <a:avLst/>
          </a:prstGeom>
          <a:noFill/>
        </p:spPr>
        <p:txBody>
          <a:bodyPr>
            <a:spAutoFit/>
          </a:bodyPr>
          <a:lstStyle/>
          <a:p>
            <a:pPr marL="0" indent="0">
              <a:lnSpc>
                <a:spcPts val="3000"/>
              </a:lnSpc>
              <a:buFont typeface="Courier New" pitchFamily="49" charset="0"/>
              <a:buNone/>
            </a:pPr>
            <a:r>
              <a:rPr lang="en-US" i="0" dirty="0">
                <a:solidFill>
                  <a:schemeClr val="tx1"/>
                </a:solidFill>
              </a:rPr>
              <a:t>Graph each of the following functions. </a:t>
            </a:r>
          </a:p>
        </p:txBody>
      </p:sp>
      <p:graphicFrame>
        <p:nvGraphicFramePr>
          <p:cNvPr id="1038340" name="Object 4"/>
          <p:cNvGraphicFramePr>
            <a:graphicFrameLocks noChangeAspect="1"/>
          </p:cNvGraphicFramePr>
          <p:nvPr/>
        </p:nvGraphicFramePr>
        <p:xfrm>
          <a:off x="571500" y="1968500"/>
          <a:ext cx="2286000" cy="469900"/>
        </p:xfrm>
        <a:graphic>
          <a:graphicData uri="http://schemas.openxmlformats.org/presentationml/2006/ole">
            <mc:AlternateContent xmlns:mc="http://schemas.openxmlformats.org/markup-compatibility/2006">
              <mc:Choice xmlns:v="urn:schemas-microsoft-com:vml" Requires="v">
                <p:oleObj spid="_x0000_s8196" name="Equation" r:id="rId4" imgW="2286000" imgH="469800" progId="Equation.DSMT4">
                  <p:embed/>
                </p:oleObj>
              </mc:Choice>
              <mc:Fallback>
                <p:oleObj name="Equation" r:id="rId4" imgW="2286000" imgH="4698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 y="1968500"/>
                        <a:ext cx="2286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8341" name="Text Box 5"/>
          <p:cNvSpPr txBox="1">
            <a:spLocks noChangeArrowheads="1"/>
          </p:cNvSpPr>
          <p:nvPr/>
        </p:nvSpPr>
        <p:spPr bwMode="auto">
          <a:xfrm>
            <a:off x="457200" y="2587625"/>
            <a:ext cx="5486400" cy="3539430"/>
          </a:xfrm>
          <a:prstGeom prst="rect">
            <a:avLst/>
          </a:prstGeom>
          <a:noFill/>
          <a:ln w="9525">
            <a:noFill/>
            <a:miter lim="800000"/>
            <a:headEnd/>
            <a:tailEnd/>
          </a:ln>
          <a:effectLst/>
        </p:spPr>
        <p:txBody>
          <a:bodyPr>
            <a:spAutoFit/>
          </a:bodyPr>
          <a:lstStyle/>
          <a:p>
            <a:pPr eaLnBrk="0" hangingPunct="0">
              <a:spcBef>
                <a:spcPct val="20000"/>
              </a:spcBef>
              <a:buFont typeface="Courier New" pitchFamily="49" charset="0"/>
              <a:buNone/>
            </a:pPr>
            <a:r>
              <a:rPr lang="en-US" sz="2800" b="1" dirty="0"/>
              <a:t>Solution  </a:t>
            </a:r>
            <a:r>
              <a:rPr lang="en-US" sz="2800" dirty="0"/>
              <a:t>Here </a:t>
            </a:r>
            <a:r>
              <a:rPr lang="en-US" sz="2800" dirty="0">
                <a:solidFill>
                  <a:srgbClr val="00007D"/>
                </a:solidFill>
              </a:rPr>
              <a:t>(</a:t>
            </a:r>
            <a:r>
              <a:rPr lang="en-US" sz="2800" i="1" dirty="0">
                <a:solidFill>
                  <a:srgbClr val="00007D"/>
                </a:solidFill>
              </a:rPr>
              <a:t>h</a:t>
            </a:r>
            <a:r>
              <a:rPr lang="en-US" sz="2800" dirty="0">
                <a:solidFill>
                  <a:srgbClr val="00007D"/>
                </a:solidFill>
              </a:rPr>
              <a:t>, </a:t>
            </a:r>
            <a:r>
              <a:rPr lang="en-US" sz="2800" i="1" dirty="0">
                <a:solidFill>
                  <a:srgbClr val="00007D"/>
                </a:solidFill>
              </a:rPr>
              <a:t>k</a:t>
            </a:r>
            <a:r>
              <a:rPr lang="en-US" sz="2800" dirty="0">
                <a:solidFill>
                  <a:srgbClr val="00007D"/>
                </a:solidFill>
              </a:rPr>
              <a:t>) </a:t>
            </a:r>
            <a:r>
              <a:rPr lang="en-US" sz="2800" i="1" dirty="0">
                <a:solidFill>
                  <a:srgbClr val="00007D"/>
                </a:solidFill>
              </a:rPr>
              <a:t>= </a:t>
            </a:r>
            <a:r>
              <a:rPr lang="en-US" sz="2800" dirty="0">
                <a:solidFill>
                  <a:srgbClr val="00007D"/>
                </a:solidFill>
              </a:rPr>
              <a:t>(3, 2)</a:t>
            </a:r>
            <a:r>
              <a:rPr lang="en-US" sz="2800" i="1" dirty="0"/>
              <a:t> </a:t>
            </a:r>
            <a:r>
              <a:rPr lang="en-US" sz="2800" dirty="0"/>
              <a:t>so there is a horizontal translation of 3 units right and 2 units up. In effect, </a:t>
            </a:r>
            <a:r>
              <a:rPr lang="en-US" sz="2800" dirty="0">
                <a:solidFill>
                  <a:srgbClr val="FF0000"/>
                </a:solidFill>
              </a:rPr>
              <a:t>(3, 2)</a:t>
            </a:r>
            <a:r>
              <a:rPr lang="en-US" sz="2800" dirty="0"/>
              <a:t> is now the vertex of the new graph just as (0, 0) is the vertex of the original graph. You should check that the points shown on the graph here do indeed satisfy the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83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8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36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3: Horizontal and Vertical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 (cont.)</a:t>
            </a:r>
          </a:p>
        </p:txBody>
      </p:sp>
      <p:sp>
        <p:nvSpPr>
          <p:cNvPr id="1039363" name="Rectangle 3"/>
          <p:cNvSpPr>
            <a:spLocks noGrp="1"/>
          </p:cNvSpPr>
          <p:nvPr>
            <p:ph idx="1"/>
          </p:nvPr>
        </p:nvSpPr>
        <p:spPr>
          <a:xfrm>
            <a:off x="457200" y="2046744"/>
            <a:ext cx="4724400" cy="3194721"/>
          </a:xfrm>
          <a:prstGeom prst="rect">
            <a:avLst/>
          </a:prstGeom>
          <a:noFill/>
        </p:spPr>
        <p:txBody>
          <a:bodyPr wrap="square">
            <a:spAutoFit/>
          </a:bodyPr>
          <a:lstStyle/>
          <a:p>
            <a:pPr marL="0" indent="0">
              <a:buFont typeface="Courier New" pitchFamily="49" charset="0"/>
              <a:buNone/>
            </a:pPr>
            <a:r>
              <a:rPr lang="en-US" b="1" i="0" dirty="0">
                <a:solidFill>
                  <a:schemeClr val="tx1"/>
                </a:solidFill>
              </a:rPr>
              <a:t>Solution  </a:t>
            </a:r>
          </a:p>
          <a:p>
            <a:pPr marL="0" indent="0">
              <a:buFont typeface="Courier New" pitchFamily="49" charset="0"/>
              <a:buNone/>
            </a:pPr>
            <a:r>
              <a:rPr lang="en-US" i="0" dirty="0">
                <a:solidFill>
                  <a:schemeClr val="tx1"/>
                </a:solidFill>
              </a:rPr>
              <a:t>Here </a:t>
            </a:r>
            <a:r>
              <a:rPr lang="en-US" i="0" dirty="0">
                <a:solidFill>
                  <a:srgbClr val="00007D"/>
                </a:solidFill>
              </a:rPr>
              <a:t>(</a:t>
            </a:r>
            <a:r>
              <a:rPr lang="en-US" i="1" dirty="0">
                <a:solidFill>
                  <a:srgbClr val="00007D"/>
                </a:solidFill>
              </a:rPr>
              <a:t>h</a:t>
            </a:r>
            <a:r>
              <a:rPr lang="en-US" i="0" dirty="0">
                <a:solidFill>
                  <a:srgbClr val="00007D"/>
                </a:solidFill>
              </a:rPr>
              <a:t>, </a:t>
            </a:r>
            <a:r>
              <a:rPr lang="en-US" i="1" dirty="0">
                <a:solidFill>
                  <a:srgbClr val="00007D"/>
                </a:solidFill>
              </a:rPr>
              <a:t>k</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4,−1)</a:t>
            </a:r>
            <a:r>
              <a:rPr lang="en-US" i="0" dirty="0">
                <a:solidFill>
                  <a:schemeClr val="tx1"/>
                </a:solidFill>
              </a:rPr>
              <a:t> so the horizontal translation is </a:t>
            </a:r>
            <a:r>
              <a:rPr lang="en-US" i="0" dirty="0">
                <a:solidFill>
                  <a:schemeClr val="tx1"/>
                </a:solidFill>
                <a:latin typeface="Symbol" pitchFamily="18" charset="2"/>
              </a:rPr>
              <a:t>-</a:t>
            </a:r>
            <a:r>
              <a:rPr lang="en-US" i="0" dirty="0">
                <a:solidFill>
                  <a:schemeClr val="tx1"/>
                </a:solidFill>
              </a:rPr>
              <a:t>4 (4 units left) and the vertical translation is </a:t>
            </a:r>
            <a:r>
              <a:rPr lang="en-US" i="0" dirty="0">
                <a:solidFill>
                  <a:schemeClr val="tx1"/>
                </a:solidFill>
                <a:latin typeface="Symbol" pitchFamily="18" charset="2"/>
              </a:rPr>
              <a:t>-</a:t>
            </a:r>
            <a:r>
              <a:rPr lang="en-US" i="0" dirty="0">
                <a:solidFill>
                  <a:schemeClr val="tx1"/>
                </a:solidFill>
              </a:rPr>
              <a:t>1 (1 unit down). The effect is that the vertex is now at the point </a:t>
            </a:r>
            <a:r>
              <a:rPr lang="en-US" i="0" dirty="0">
                <a:solidFill>
                  <a:srgbClr val="FF0000"/>
                </a:solidFill>
              </a:rPr>
              <a:t>(−4,−1)</a:t>
            </a:r>
            <a:r>
              <a:rPr lang="en-US" i="0" dirty="0">
                <a:solidFill>
                  <a:schemeClr val="tx1"/>
                </a:solidFill>
              </a:rPr>
              <a:t>.</a:t>
            </a:r>
          </a:p>
        </p:txBody>
      </p:sp>
      <p:graphicFrame>
        <p:nvGraphicFramePr>
          <p:cNvPr id="1039364" name="Object 4"/>
          <p:cNvGraphicFramePr>
            <a:graphicFrameLocks noChangeAspect="1"/>
          </p:cNvGraphicFramePr>
          <p:nvPr/>
        </p:nvGraphicFramePr>
        <p:xfrm>
          <a:off x="530352" y="1371600"/>
          <a:ext cx="2298700" cy="469900"/>
        </p:xfrm>
        <a:graphic>
          <a:graphicData uri="http://schemas.openxmlformats.org/presentationml/2006/ole">
            <mc:AlternateContent xmlns:mc="http://schemas.openxmlformats.org/markup-compatibility/2006">
              <mc:Choice xmlns:v="urn:schemas-microsoft-com:vml" Requires="v">
                <p:oleObj spid="_x0000_s9220" name="Equation" r:id="rId3" imgW="2298600" imgH="469800" progId="Equation.DSMT4">
                  <p:embed/>
                </p:oleObj>
              </mc:Choice>
              <mc:Fallback>
                <p:oleObj name="Equation" r:id="rId3" imgW="2298600" imgH="469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298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9365" name="Picture 5" descr="8_3_8"/>
          <p:cNvPicPr>
            <a:picLocks noChangeAspect="1" noChangeArrowheads="1"/>
          </p:cNvPicPr>
          <p:nvPr/>
        </p:nvPicPr>
        <p:blipFill>
          <a:blip r:embed="rId5"/>
          <a:srcRect/>
          <a:stretch>
            <a:fillRect/>
          </a:stretch>
        </p:blipFill>
        <p:spPr bwMode="auto">
          <a:xfrm>
            <a:off x="5334000" y="2362200"/>
            <a:ext cx="3200400" cy="322377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9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93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9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41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3: Horizontal and Vertical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 (cont.)</a:t>
            </a:r>
          </a:p>
        </p:txBody>
      </p:sp>
      <p:sp>
        <p:nvSpPr>
          <p:cNvPr id="1041411" name="Rectangle 3"/>
          <p:cNvSpPr>
            <a:spLocks noGrp="1"/>
          </p:cNvSpPr>
          <p:nvPr>
            <p:ph idx="1"/>
          </p:nvPr>
        </p:nvSpPr>
        <p:spPr>
          <a:xfrm>
            <a:off x="457200" y="2133600"/>
            <a:ext cx="4572000" cy="3291840"/>
          </a:xfrm>
          <a:prstGeom prst="rect">
            <a:avLst/>
          </a:prstGeom>
        </p:spPr>
        <p:txBody>
          <a:bodyPr/>
          <a:lstStyle/>
          <a:p>
            <a:pPr marL="0" indent="0">
              <a:buFont typeface="Courier New" pitchFamily="49" charset="0"/>
              <a:buNone/>
            </a:pPr>
            <a:r>
              <a:rPr lang="en-US" b="1" i="0" dirty="0">
                <a:solidFill>
                  <a:schemeClr val="tx1"/>
                </a:solidFill>
              </a:rPr>
              <a:t>Solution  </a:t>
            </a:r>
          </a:p>
          <a:p>
            <a:pPr marL="0" indent="0">
              <a:buFont typeface="Courier New" pitchFamily="49" charset="0"/>
              <a:buNone/>
            </a:pPr>
            <a:r>
              <a:rPr lang="en-US" i="0" dirty="0">
                <a:solidFill>
                  <a:schemeClr val="tx1"/>
                </a:solidFill>
              </a:rPr>
              <a:t>Here</a:t>
            </a:r>
            <a:r>
              <a:rPr lang="en-US" dirty="0">
                <a:solidFill>
                  <a:schemeClr val="tx1"/>
                </a:solidFill>
              </a:rPr>
              <a:t> </a:t>
            </a:r>
            <a:r>
              <a:rPr lang="en-US" i="0" dirty="0">
                <a:solidFill>
                  <a:srgbClr val="00007D"/>
                </a:solidFill>
              </a:rPr>
              <a:t>(</a:t>
            </a:r>
            <a:r>
              <a:rPr lang="en-US" i="1" dirty="0">
                <a:solidFill>
                  <a:srgbClr val="00007D"/>
                </a:solidFill>
              </a:rPr>
              <a:t>h</a:t>
            </a:r>
            <a:r>
              <a:rPr lang="en-US" dirty="0">
                <a:solidFill>
                  <a:srgbClr val="00007D"/>
                </a:solidFill>
              </a:rPr>
              <a:t>, </a:t>
            </a:r>
            <a:r>
              <a:rPr lang="en-US" i="1" dirty="0">
                <a:solidFill>
                  <a:srgbClr val="00007D"/>
                </a:solidFill>
              </a:rPr>
              <a:t>k</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2, 7)</a:t>
            </a:r>
            <a:r>
              <a:rPr lang="en-US" dirty="0">
                <a:solidFill>
                  <a:schemeClr val="tx1"/>
                </a:solidFill>
              </a:rPr>
              <a:t> </a:t>
            </a:r>
            <a:r>
              <a:rPr lang="en-US" i="0" dirty="0">
                <a:solidFill>
                  <a:schemeClr val="tx1"/>
                </a:solidFill>
              </a:rPr>
              <a:t>so the horizontal translation is </a:t>
            </a:r>
            <a:r>
              <a:rPr lang="en-US" i="0" dirty="0">
                <a:solidFill>
                  <a:schemeClr val="tx1"/>
                </a:solidFill>
                <a:latin typeface="Symbol" pitchFamily="18" charset="2"/>
              </a:rPr>
              <a:t>-</a:t>
            </a:r>
            <a:r>
              <a:rPr lang="en-US" i="0" dirty="0">
                <a:solidFill>
                  <a:schemeClr val="tx1"/>
                </a:solidFill>
              </a:rPr>
              <a:t>2 (2 units left) and the vertical translation is 7 (7 units up). The effect is that the vertex is now at the point </a:t>
            </a:r>
            <a:r>
              <a:rPr lang="en-US" i="0" dirty="0">
                <a:solidFill>
                  <a:srgbClr val="FF0000"/>
                </a:solidFill>
              </a:rPr>
              <a:t>(</a:t>
            </a:r>
            <a:r>
              <a:rPr lang="en-US" i="0" dirty="0">
                <a:solidFill>
                  <a:srgbClr val="FF0000"/>
                </a:solidFill>
                <a:latin typeface="Symbol" pitchFamily="18" charset="2"/>
              </a:rPr>
              <a:t>-</a:t>
            </a:r>
            <a:r>
              <a:rPr lang="en-US" i="0" dirty="0">
                <a:solidFill>
                  <a:srgbClr val="FF0000"/>
                </a:solidFill>
              </a:rPr>
              <a:t>2, 7)</a:t>
            </a:r>
            <a:r>
              <a:rPr lang="en-US" i="0" dirty="0">
                <a:solidFill>
                  <a:schemeClr val="tx1"/>
                </a:solidFill>
              </a:rPr>
              <a:t>.</a:t>
            </a:r>
          </a:p>
        </p:txBody>
      </p:sp>
      <p:graphicFrame>
        <p:nvGraphicFramePr>
          <p:cNvPr id="1041412" name="Object 4"/>
          <p:cNvGraphicFramePr>
            <a:graphicFrameLocks noChangeAspect="1"/>
          </p:cNvGraphicFramePr>
          <p:nvPr/>
        </p:nvGraphicFramePr>
        <p:xfrm>
          <a:off x="533400" y="1371600"/>
          <a:ext cx="2298700" cy="469900"/>
        </p:xfrm>
        <a:graphic>
          <a:graphicData uri="http://schemas.openxmlformats.org/presentationml/2006/ole">
            <mc:AlternateContent xmlns:mc="http://schemas.openxmlformats.org/markup-compatibility/2006">
              <mc:Choice xmlns:v="urn:schemas-microsoft-com:vml" Requires="v">
                <p:oleObj spid="_x0000_s10244" name="Equation" r:id="rId3" imgW="2298600" imgH="469800" progId="Equation.DSMT4">
                  <p:embed/>
                </p:oleObj>
              </mc:Choice>
              <mc:Fallback>
                <p:oleObj name="Equation" r:id="rId3" imgW="2298600" imgH="469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2298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41413" name="Picture 5" descr="8_3_8_la"/>
          <p:cNvPicPr>
            <a:picLocks noChangeAspect="1" noChangeArrowheads="1"/>
          </p:cNvPicPr>
          <p:nvPr/>
        </p:nvPicPr>
        <p:blipFill>
          <a:blip r:embed="rId5"/>
          <a:srcRect/>
          <a:stretch>
            <a:fillRect/>
          </a:stretch>
        </p:blipFill>
        <p:spPr bwMode="auto">
          <a:xfrm>
            <a:off x="5257800" y="2286000"/>
            <a:ext cx="3200400" cy="322377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14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14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41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43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Reflections and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a:t>
            </a:r>
          </a:p>
        </p:txBody>
      </p:sp>
      <p:sp>
        <p:nvSpPr>
          <p:cNvPr id="104243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Graph the function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i="0" dirty="0">
                <a:solidFill>
                  <a:srgbClr val="0000FF"/>
                </a:solidFill>
                <a:latin typeface="Symbol" pitchFamily="18" charset="2"/>
              </a:rPr>
              <a:t>+ </a:t>
            </a:r>
            <a:r>
              <a:rPr lang="en-US" i="0" dirty="0">
                <a:solidFill>
                  <a:srgbClr val="0000FF"/>
                </a:solidFill>
              </a:rPr>
              <a:t>5</a:t>
            </a:r>
            <a:r>
              <a:rPr lang="en-US" i="0" dirty="0">
                <a:solidFill>
                  <a:schemeClr val="tx1"/>
                </a:solidFill>
              </a:rPr>
              <a:t>.</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b="1" i="0" dirty="0">
                <a:solidFill>
                  <a:schemeClr val="tx1"/>
                </a:solidFill>
              </a:rPr>
              <a:t>The reflection is performed first, followed by the translations.</a:t>
            </a:r>
            <a:endParaRPr lang="en-US" i="0" dirty="0">
              <a:solidFill>
                <a:schemeClr val="tx1"/>
              </a:solidFill>
            </a:endParaRPr>
          </a:p>
          <a:p>
            <a:pPr marL="0" indent="0">
              <a:buFont typeface="Courier New" pitchFamily="49" charset="0"/>
              <a:buNone/>
            </a:pPr>
            <a:r>
              <a:rPr lang="en-US" i="0" dirty="0">
                <a:solidFill>
                  <a:schemeClr val="tx1"/>
                </a:solidFill>
              </a:rPr>
              <a:t>Here</a:t>
            </a:r>
            <a:r>
              <a:rPr lang="en-US" dirty="0">
                <a:solidFill>
                  <a:schemeClr val="tx1"/>
                </a:solidFill>
              </a:rPr>
              <a:t> </a:t>
            </a:r>
            <a:r>
              <a:rPr lang="en-US" i="0" dirty="0">
                <a:solidFill>
                  <a:schemeClr val="tx1"/>
                </a:solidFill>
              </a:rPr>
              <a:t>(</a:t>
            </a:r>
            <a:r>
              <a:rPr lang="en-US" i="1" dirty="0">
                <a:solidFill>
                  <a:schemeClr val="tx1"/>
                </a:solidFill>
              </a:rPr>
              <a:t>h</a:t>
            </a:r>
            <a:r>
              <a:rPr lang="en-US" i="0" dirty="0">
                <a:solidFill>
                  <a:schemeClr val="tx1"/>
                </a:solidFill>
              </a:rPr>
              <a:t>, </a:t>
            </a:r>
            <a:r>
              <a:rPr lang="en-US" i="1" dirty="0">
                <a:solidFill>
                  <a:schemeClr val="tx1"/>
                </a:solidFill>
              </a:rPr>
              <a:t>k</a:t>
            </a:r>
            <a:r>
              <a:rPr lang="en-US" i="0" dirty="0">
                <a:solidFill>
                  <a:schemeClr val="tx1"/>
                </a:solidFill>
              </a:rPr>
              <a:t>) </a:t>
            </a:r>
            <a:r>
              <a:rPr lang="en-US" i="0" dirty="0">
                <a:solidFill>
                  <a:schemeClr val="tx1"/>
                </a:solidFill>
                <a:latin typeface="Symbol" pitchFamily="18" charset="2"/>
              </a:rPr>
              <a:t>=</a:t>
            </a:r>
            <a:r>
              <a:rPr lang="en-US" dirty="0">
                <a:solidFill>
                  <a:schemeClr val="tx1"/>
                </a:solidFill>
              </a:rPr>
              <a:t> </a:t>
            </a:r>
            <a:r>
              <a:rPr lang="en-US" i="0" dirty="0">
                <a:solidFill>
                  <a:schemeClr val="tx1"/>
                </a:solidFill>
              </a:rPr>
              <a:t>(</a:t>
            </a:r>
            <a:r>
              <a:rPr lang="en-US" i="0" dirty="0">
                <a:solidFill>
                  <a:schemeClr val="tx1"/>
                </a:solidFill>
                <a:latin typeface="Symbol" pitchFamily="18" charset="2"/>
              </a:rPr>
              <a:t>-</a:t>
            </a:r>
            <a:r>
              <a:rPr lang="en-US" i="0" dirty="0">
                <a:solidFill>
                  <a:schemeClr val="tx1"/>
                </a:solidFill>
              </a:rPr>
              <a:t>2, 5),</a:t>
            </a:r>
            <a:r>
              <a:rPr lang="en-US" dirty="0">
                <a:solidFill>
                  <a:schemeClr val="tx1"/>
                </a:solidFill>
              </a:rPr>
              <a:t> </a:t>
            </a:r>
            <a:r>
              <a:rPr lang="en-US" i="0" dirty="0">
                <a:solidFill>
                  <a:schemeClr val="tx1"/>
                </a:solidFill>
              </a:rPr>
              <a:t>and the graph is reflected across the </a:t>
            </a:r>
            <a:r>
              <a:rPr lang="en-US" i="1" dirty="0">
                <a:solidFill>
                  <a:schemeClr val="tx1"/>
                </a:solidFill>
              </a:rPr>
              <a:t>x</a:t>
            </a:r>
            <a:r>
              <a:rPr lang="en-US" i="0" dirty="0">
                <a:solidFill>
                  <a:schemeClr val="tx1"/>
                </a:solidFill>
              </a:rPr>
              <a:t>-axis. We show step-by-step how to “arrive” at the graph. (You may do these steps mentally and graph only the last step.)</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2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2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2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345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Reflections and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 (cont.)</a:t>
            </a:r>
          </a:p>
        </p:txBody>
      </p:sp>
      <p:graphicFrame>
        <p:nvGraphicFramePr>
          <p:cNvPr id="1043477" name="Group 21"/>
          <p:cNvGraphicFramePr>
            <a:graphicFrameLocks noGrp="1"/>
          </p:cNvGraphicFramePr>
          <p:nvPr>
            <p:ph idx="1"/>
          </p:nvPr>
        </p:nvGraphicFramePr>
        <p:xfrm>
          <a:off x="457200" y="1279525"/>
          <a:ext cx="8229600" cy="4144963"/>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144963">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chemeClr val="tx1"/>
                          </a:solidFill>
                          <a:effectLst/>
                          <a:latin typeface="Calibri" pitchFamily="34" charset="0"/>
                        </a:rPr>
                        <a:t>Step 1: </a:t>
                      </a:r>
                      <a:r>
                        <a:rPr kumimoji="0" lang="en-US" sz="2800" b="0" i="0" u="none" strike="noStrike" cap="none" normalizeH="0" baseline="0" dirty="0">
                          <a:ln>
                            <a:noFill/>
                          </a:ln>
                          <a:solidFill>
                            <a:schemeClr val="tx1"/>
                          </a:solidFill>
                          <a:effectLst/>
                          <a:latin typeface="Calibri" pitchFamily="34" charset="0"/>
                        </a:rPr>
                        <a:t>Graph the reflection </a:t>
                      </a:r>
                      <a:r>
                        <a:rPr kumimoji="0" lang="en-US" sz="2800" b="0" i="1" u="none" strike="noStrike" cap="none" normalizeH="0" baseline="0" dirty="0">
                          <a:ln>
                            <a:noFill/>
                          </a:ln>
                          <a:solidFill>
                            <a:schemeClr val="tx1"/>
                          </a:solidFill>
                          <a:effectLst/>
                          <a:latin typeface="Calibri" pitchFamily="34" charset="0"/>
                        </a:rPr>
                        <a:t>y </a:t>
                      </a:r>
                      <a:r>
                        <a:rPr kumimoji="0" lang="en-US" sz="2800" b="0" i="0" u="none" strike="noStrike" cap="none" normalizeH="0" baseline="0" dirty="0">
                          <a:ln>
                            <a:noFill/>
                          </a:ln>
                          <a:solidFill>
                            <a:schemeClr val="tx1"/>
                          </a:solidFill>
                          <a:effectLst/>
                          <a:latin typeface="Symbol" pitchFamily="18" charset="2"/>
                        </a:rPr>
                        <a:t>= -</a:t>
                      </a:r>
                      <a:r>
                        <a:rPr kumimoji="0" lang="en-US" sz="2800" b="0" i="0" u="none" strike="noStrike" cap="none" normalizeH="0" baseline="0" dirty="0">
                          <a:ln>
                            <a:noFill/>
                          </a:ln>
                          <a:solidFill>
                            <a:schemeClr val="accent1"/>
                          </a:solidFill>
                          <a:effectLst/>
                          <a:latin typeface="Calibri" pitchFamily="34" charset="0"/>
                        </a:rPr>
                        <a:t>|</a:t>
                      </a:r>
                      <a:r>
                        <a:rPr kumimoji="0" lang="en-US" sz="2800" b="0" i="1" u="none" strike="noStrike" cap="none" normalizeH="0" baseline="0" dirty="0">
                          <a:ln>
                            <a:noFill/>
                          </a:ln>
                          <a:solidFill>
                            <a:schemeClr val="accent1"/>
                          </a:solidFill>
                          <a:effectLst/>
                          <a:latin typeface="Calibri" pitchFamily="34" charset="0"/>
                        </a:rPr>
                        <a:t>x</a:t>
                      </a:r>
                      <a:r>
                        <a:rPr kumimoji="0" lang="en-US" sz="2800" b="0" i="0" u="none" strike="noStrike" cap="none" normalizeH="0" baseline="0" dirty="0">
                          <a:ln>
                            <a:noFill/>
                          </a:ln>
                          <a:solidFill>
                            <a:schemeClr val="accent1"/>
                          </a:solidFill>
                          <a:effectLst/>
                          <a:latin typeface="Calibri" pitchFamily="34" charset="0"/>
                        </a:rPr>
                        <a:t>|</a:t>
                      </a:r>
                      <a:r>
                        <a:rPr kumimoji="0" lang="en-US" sz="2800" b="0" i="0" u="none" strike="noStrike" cap="none" normalizeH="0" baseline="0" dirty="0">
                          <a:ln>
                            <a:noFill/>
                          </a:ln>
                          <a:solidFill>
                            <a:schemeClr val="tx1"/>
                          </a:solidFill>
                          <a:effectLst/>
                          <a:latin typeface="Calibri" pitchFamily="34" charset="0"/>
                        </a:rPr>
                        <a:t>.</a:t>
                      </a:r>
                      <a:r>
                        <a:rPr kumimoji="0" lang="en-US" sz="2800" b="0" i="1" u="none" strike="noStrike" cap="none" normalizeH="0" baseline="0" dirty="0">
                          <a:ln>
                            <a:noFill/>
                          </a:ln>
                          <a:solidFill>
                            <a:schemeClr val="tx1"/>
                          </a:solidFill>
                          <a:effectLst/>
                          <a:latin typeface="Calibri" pitchFamily="34"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chemeClr val="tx1"/>
                        </a:solidFill>
                        <a:effectLst/>
                        <a:latin typeface="Calibri" pitchFamily="34" charset="0"/>
                      </a:endParaRPr>
                    </a:p>
                  </a:txBody>
                  <a:tcPr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pic>
        <p:nvPicPr>
          <p:cNvPr id="1043470" name="Picture 14" descr="Chap_8_2a"/>
          <p:cNvPicPr>
            <a:picLocks noChangeAspect="1" noChangeArrowheads="1"/>
          </p:cNvPicPr>
          <p:nvPr/>
        </p:nvPicPr>
        <p:blipFill>
          <a:blip r:embed="rId2"/>
          <a:srcRect/>
          <a:stretch>
            <a:fillRect/>
          </a:stretch>
        </p:blipFill>
        <p:spPr bwMode="auto">
          <a:xfrm>
            <a:off x="533400" y="2209800"/>
            <a:ext cx="3657600" cy="3646152"/>
          </a:xfrm>
          <a:prstGeom prst="rect">
            <a:avLst/>
          </a:prstGeom>
          <a:noFill/>
        </p:spPr>
      </p:pic>
      <p:pic>
        <p:nvPicPr>
          <p:cNvPr id="1043471" name="Picture 15" descr="Chap_8_3"/>
          <p:cNvPicPr>
            <a:picLocks noChangeAspect="1" noChangeArrowheads="1"/>
          </p:cNvPicPr>
          <p:nvPr/>
        </p:nvPicPr>
        <p:blipFill>
          <a:blip r:embed="rId3"/>
          <a:srcRect/>
          <a:stretch>
            <a:fillRect/>
          </a:stretch>
        </p:blipFill>
        <p:spPr bwMode="auto">
          <a:xfrm>
            <a:off x="4724400" y="2209800"/>
            <a:ext cx="3657600" cy="3646152"/>
          </a:xfrm>
          <a:prstGeom prst="rect">
            <a:avLst/>
          </a:prstGeom>
          <a:noFill/>
        </p:spPr>
      </p:pic>
      <p:sp>
        <p:nvSpPr>
          <p:cNvPr id="6" name="Rectangle 5"/>
          <p:cNvSpPr/>
          <p:nvPr/>
        </p:nvSpPr>
        <p:spPr>
          <a:xfrm>
            <a:off x="4724400" y="1295400"/>
            <a:ext cx="3733800" cy="954107"/>
          </a:xfrm>
          <a:prstGeom prst="rect">
            <a:avLst/>
          </a:prstGeom>
        </p:spPr>
        <p:txBody>
          <a:bodyPr wrap="square">
            <a:spAutoFit/>
          </a:bodyPr>
          <a:lstStyle/>
          <a:p>
            <a:pPr lvl="0" eaLnBrk="0" fontAlgn="base" hangingPunct="0">
              <a:spcBef>
                <a:spcPct val="20000"/>
              </a:spcBef>
              <a:spcAft>
                <a:spcPct val="0"/>
              </a:spcAft>
            </a:pPr>
            <a:r>
              <a:rPr lang="en-US" sz="2800" b="1" dirty="0">
                <a:latin typeface="Calibri" pitchFamily="34" charset="0"/>
              </a:rPr>
              <a:t>Step 2: </a:t>
            </a:r>
            <a:r>
              <a:rPr lang="en-US" sz="2800" dirty="0">
                <a:latin typeface="Calibri" pitchFamily="34" charset="0"/>
              </a:rPr>
              <a:t>Translate the graph 2 units to the left.</a:t>
            </a:r>
            <a:r>
              <a:rPr lang="en-US" sz="2800" i="1" dirty="0">
                <a:latin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34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3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Reflections and Translations of the Function </a:t>
            </a:r>
            <a:r>
              <a:rPr lang="en-US" sz="3200" i="1" dirty="0">
                <a:solidFill>
                  <a:schemeClr val="accent1"/>
                </a:solidFill>
              </a:rPr>
              <a:t>y </a:t>
            </a:r>
            <a:r>
              <a:rPr lang="en-US" sz="3200" dirty="0">
                <a:solidFill>
                  <a:schemeClr val="accent1"/>
                </a:solidFill>
              </a:rPr>
              <a:t>= |</a:t>
            </a:r>
            <a:r>
              <a:rPr lang="en-US" sz="3200" i="1" dirty="0">
                <a:solidFill>
                  <a:schemeClr val="accent1"/>
                </a:solidFill>
              </a:rPr>
              <a:t>x</a:t>
            </a:r>
            <a:r>
              <a:rPr lang="en-US" sz="3200" dirty="0">
                <a:solidFill>
                  <a:schemeClr val="accent1"/>
                </a:solidFill>
              </a:rPr>
              <a:t>| (cont.)</a:t>
            </a:r>
          </a:p>
        </p:txBody>
      </p:sp>
      <p:sp>
        <p:nvSpPr>
          <p:cNvPr id="1045507"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3: </a:t>
            </a:r>
            <a:r>
              <a:rPr lang="en-US" i="0" dirty="0">
                <a:solidFill>
                  <a:schemeClr val="tx1"/>
                </a:solidFill>
              </a:rPr>
              <a:t>Translate the graph 5 units up.</a:t>
            </a:r>
            <a:r>
              <a:rPr lang="en-US" dirty="0">
                <a:solidFill>
                  <a:schemeClr val="tx1"/>
                </a:solidFill>
              </a:rPr>
              <a:t> </a:t>
            </a:r>
          </a:p>
        </p:txBody>
      </p:sp>
      <p:pic>
        <p:nvPicPr>
          <p:cNvPr id="1045508" name="Picture 4" descr="8_3_111"/>
          <p:cNvPicPr>
            <a:picLocks noChangeAspect="1" noChangeArrowheads="1"/>
          </p:cNvPicPr>
          <p:nvPr/>
        </p:nvPicPr>
        <p:blipFill>
          <a:blip r:embed="rId2"/>
          <a:srcRect/>
          <a:stretch>
            <a:fillRect/>
          </a:stretch>
        </p:blipFill>
        <p:spPr bwMode="auto">
          <a:xfrm>
            <a:off x="2743200" y="1905000"/>
            <a:ext cx="3657600" cy="368455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5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6532" name="Object 4"/>
          <p:cNvGraphicFramePr>
            <a:graphicFrameLocks noChangeAspect="1"/>
          </p:cNvGraphicFramePr>
          <p:nvPr/>
        </p:nvGraphicFramePr>
        <p:xfrm>
          <a:off x="530352" y="1371600"/>
          <a:ext cx="7658100" cy="977900"/>
        </p:xfrm>
        <a:graphic>
          <a:graphicData uri="http://schemas.openxmlformats.org/presentationml/2006/ole">
            <mc:AlternateContent xmlns:mc="http://schemas.openxmlformats.org/markup-compatibility/2006">
              <mc:Choice xmlns:v="urn:schemas-microsoft-com:vml" Requires="v">
                <p:oleObj spid="_x0000_s11270" name="Equation" r:id="rId3" imgW="7657920" imgH="977760" progId="Equation.DSMT4">
                  <p:embed/>
                </p:oleObj>
              </mc:Choice>
              <mc:Fallback>
                <p:oleObj name="Equation" r:id="rId3" imgW="7657920" imgH="977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658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4653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5: Translations of Functions with Graphs Given</a:t>
            </a:r>
          </a:p>
        </p:txBody>
      </p:sp>
      <p:sp>
        <p:nvSpPr>
          <p:cNvPr id="1046531" name="Rectangle 3"/>
          <p:cNvSpPr>
            <a:spLocks noGrp="1"/>
          </p:cNvSpPr>
          <p:nvPr>
            <p:ph idx="1"/>
          </p:nvPr>
        </p:nvSpPr>
        <p:spPr>
          <a:xfrm>
            <a:off x="457200" y="2448580"/>
            <a:ext cx="8229600" cy="523220"/>
          </a:xfrm>
          <a:prstGeom prst="rect">
            <a:avLst/>
          </a:prstGeom>
        </p:spPr>
        <p:txBody>
          <a:bodyPr>
            <a:spAutoFit/>
          </a:bodyPr>
          <a:lstStyle/>
          <a:p>
            <a:pPr marL="0" indent="0">
              <a:buFont typeface="Courier New" pitchFamily="49" charset="0"/>
              <a:buNone/>
            </a:pPr>
            <a:r>
              <a:rPr lang="en-US" b="1" i="0" dirty="0">
                <a:solidFill>
                  <a:schemeClr val="tx1"/>
                </a:solidFill>
              </a:rPr>
              <a:t>Solution</a:t>
            </a:r>
            <a:r>
              <a:rPr lang="en-US" dirty="0">
                <a:solidFill>
                  <a:schemeClr val="tx1"/>
                </a:solidFill>
              </a:rPr>
              <a:t> </a:t>
            </a:r>
          </a:p>
        </p:txBody>
      </p:sp>
      <p:graphicFrame>
        <p:nvGraphicFramePr>
          <p:cNvPr id="1046533" name="Object 5"/>
          <p:cNvGraphicFramePr>
            <a:graphicFrameLocks noChangeAspect="1"/>
          </p:cNvGraphicFramePr>
          <p:nvPr/>
        </p:nvGraphicFramePr>
        <p:xfrm>
          <a:off x="571500" y="3110552"/>
          <a:ext cx="8115300" cy="1943100"/>
        </p:xfrm>
        <a:graphic>
          <a:graphicData uri="http://schemas.openxmlformats.org/presentationml/2006/ole">
            <mc:AlternateContent xmlns:mc="http://schemas.openxmlformats.org/markup-compatibility/2006">
              <mc:Choice xmlns:v="urn:schemas-microsoft-com:vml" Requires="v">
                <p:oleObj spid="_x0000_s11271" name="Equation" r:id="rId5" imgW="8115120" imgH="1942920" progId="Equation.DSMT4">
                  <p:embed/>
                </p:oleObj>
              </mc:Choice>
              <mc:Fallback>
                <p:oleObj name="Equation" r:id="rId5" imgW="8115120" imgH="194292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 y="3110552"/>
                        <a:ext cx="8115300" cy="194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6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6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653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5: Translations of Functions with Graphs Given (cont.)</a:t>
            </a:r>
          </a:p>
        </p:txBody>
      </p:sp>
      <p:pic>
        <p:nvPicPr>
          <p:cNvPr id="1047556" name="Picture 4" descr="8_3_121"/>
          <p:cNvPicPr>
            <a:picLocks noChangeAspect="1" noChangeArrowheads="1"/>
          </p:cNvPicPr>
          <p:nvPr/>
        </p:nvPicPr>
        <p:blipFill>
          <a:blip r:embed="rId2"/>
          <a:srcRect/>
          <a:stretch>
            <a:fillRect/>
          </a:stretch>
        </p:blipFill>
        <p:spPr bwMode="auto">
          <a:xfrm>
            <a:off x="609600" y="1600200"/>
            <a:ext cx="3657600" cy="3646153"/>
          </a:xfrm>
          <a:prstGeom prst="rect">
            <a:avLst/>
          </a:prstGeom>
          <a:noFill/>
        </p:spPr>
      </p:pic>
      <p:pic>
        <p:nvPicPr>
          <p:cNvPr id="1047557" name="Picture 5" descr="8_3_131"/>
          <p:cNvPicPr>
            <a:picLocks noChangeAspect="1" noChangeArrowheads="1"/>
          </p:cNvPicPr>
          <p:nvPr/>
        </p:nvPicPr>
        <p:blipFill>
          <a:blip r:embed="rId3"/>
          <a:srcRect/>
          <a:stretch>
            <a:fillRect/>
          </a:stretch>
        </p:blipFill>
        <p:spPr bwMode="auto">
          <a:xfrm>
            <a:off x="4572000" y="1600200"/>
            <a:ext cx="3657600" cy="3646153"/>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7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5: Translations of Functions with Graphs Given (cont.)</a:t>
            </a:r>
          </a:p>
        </p:txBody>
      </p:sp>
      <p:sp>
        <p:nvSpPr>
          <p:cNvPr id="1048579" name="Rectangle 3"/>
          <p:cNvSpPr>
            <a:spLocks noGrp="1"/>
          </p:cNvSpPr>
          <p:nvPr>
            <p:ph idx="1"/>
          </p:nvPr>
        </p:nvSpPr>
        <p:spPr>
          <a:prstGeom prst="rect">
            <a:avLst/>
          </a:prstGeom>
        </p:spPr>
        <p:txBody>
          <a:bodyPr/>
          <a:lstStyle/>
          <a:p>
            <a:pPr marL="0" indent="0">
              <a:spcBef>
                <a:spcPts val="672"/>
              </a:spcBef>
              <a:buFont typeface="Courier New" pitchFamily="49" charset="0"/>
              <a:buNone/>
            </a:pPr>
            <a:endParaRPr lang="en-US" b="1" i="0" dirty="0">
              <a:solidFill>
                <a:schemeClr val="tx1"/>
              </a:solidFill>
            </a:endParaRPr>
          </a:p>
          <a:p>
            <a:pPr marL="0" indent="0">
              <a:lnSpc>
                <a:spcPct val="150000"/>
              </a:lnSpc>
              <a:spcBef>
                <a:spcPts val="672"/>
              </a:spcBef>
              <a:buFont typeface="Courier New" pitchFamily="49" charset="0"/>
              <a:buNone/>
            </a:pPr>
            <a:endParaRPr lang="en-US" b="1" i="0" dirty="0">
              <a:solidFill>
                <a:schemeClr val="tx1"/>
              </a:solidFill>
            </a:endParaRPr>
          </a:p>
          <a:p>
            <a:pPr marL="0" indent="0">
              <a:spcBef>
                <a:spcPts val="672"/>
              </a:spcBef>
              <a:buFont typeface="Courier New" pitchFamily="49" charset="0"/>
              <a:buNone/>
            </a:pPr>
            <a:r>
              <a:rPr lang="en-US" b="1" i="0" dirty="0">
                <a:solidFill>
                  <a:schemeClr val="tx1"/>
                </a:solidFill>
              </a:rPr>
              <a:t>Solution  </a:t>
            </a:r>
          </a:p>
          <a:p>
            <a:pPr marL="0" indent="0">
              <a:spcBef>
                <a:spcPts val="672"/>
              </a:spcBef>
              <a:buFont typeface="Courier New" pitchFamily="49" charset="0"/>
              <a:buNone/>
            </a:pPr>
            <a:r>
              <a:rPr lang="en-US" i="0" dirty="0">
                <a:solidFill>
                  <a:schemeClr val="tx1"/>
                </a:solidFill>
              </a:rPr>
              <a:t>Here (</a:t>
            </a:r>
            <a:r>
              <a:rPr lang="en-US" i="1" dirty="0">
                <a:solidFill>
                  <a:schemeClr val="tx1"/>
                </a:solidFill>
              </a:rPr>
              <a:t>h</a:t>
            </a:r>
            <a:r>
              <a:rPr lang="en-US" i="0" dirty="0">
                <a:solidFill>
                  <a:schemeClr val="tx1"/>
                </a:solidFill>
              </a:rPr>
              <a:t>, </a:t>
            </a:r>
            <a:r>
              <a:rPr lang="en-US" i="1" dirty="0">
                <a:solidFill>
                  <a:schemeClr val="tx1"/>
                </a:solidFill>
              </a:rPr>
              <a:t>k</a:t>
            </a:r>
            <a:r>
              <a:rPr lang="en-US" i="0" dirty="0">
                <a:solidFill>
                  <a:schemeClr val="tx1"/>
                </a:solidFill>
              </a:rPr>
              <a:t>) = (3,</a:t>
            </a:r>
            <a:r>
              <a:rPr lang="en-US" i="0" dirty="0">
                <a:solidFill>
                  <a:schemeClr val="tx1"/>
                </a:solidFill>
                <a:latin typeface="Symbol" pitchFamily="18" charset="2"/>
              </a:rPr>
              <a:t>-</a:t>
            </a:r>
            <a:r>
              <a:rPr lang="en-US" i="0" dirty="0">
                <a:solidFill>
                  <a:schemeClr val="tx1"/>
                </a:solidFill>
              </a:rPr>
              <a:t>2) so translate the graph horizontally 3 units and vertically </a:t>
            </a:r>
            <a:r>
              <a:rPr lang="en-US" i="0" dirty="0">
                <a:solidFill>
                  <a:schemeClr val="tx1"/>
                </a:solidFill>
                <a:latin typeface="Symbol" pitchFamily="18" charset="2"/>
              </a:rPr>
              <a:t>-</a:t>
            </a:r>
            <a:r>
              <a:rPr lang="en-US" i="0" dirty="0">
                <a:solidFill>
                  <a:schemeClr val="tx1"/>
                </a:solidFill>
              </a:rPr>
              <a:t>2 units. (Add 3 to each </a:t>
            </a:r>
            <a:r>
              <a:rPr lang="en-US" i="1" dirty="0">
                <a:solidFill>
                  <a:schemeClr val="tx1"/>
                </a:solidFill>
              </a:rPr>
              <a:t>x</a:t>
            </a:r>
            <a:r>
              <a:rPr lang="en-US" i="0" dirty="0">
                <a:solidFill>
                  <a:schemeClr val="tx1"/>
                </a:solidFill>
              </a:rPr>
              <a:t>-value and </a:t>
            </a:r>
            <a:r>
              <a:rPr lang="en-US" i="0" dirty="0">
                <a:solidFill>
                  <a:schemeClr val="tx1"/>
                </a:solidFill>
                <a:latin typeface="Symbol" pitchFamily="18" charset="2"/>
              </a:rPr>
              <a:t>-</a:t>
            </a:r>
            <a:r>
              <a:rPr lang="en-US" i="0" dirty="0">
                <a:solidFill>
                  <a:schemeClr val="tx1"/>
                </a:solidFill>
              </a:rPr>
              <a:t>2 to each </a:t>
            </a:r>
            <a:r>
              <a:rPr lang="en-US" i="1" dirty="0">
                <a:solidFill>
                  <a:schemeClr val="tx1"/>
                </a:solidFill>
              </a:rPr>
              <a:t>y</a:t>
            </a:r>
            <a:r>
              <a:rPr lang="en-US" i="0" dirty="0">
                <a:solidFill>
                  <a:schemeClr val="tx1"/>
                </a:solidFill>
              </a:rPr>
              <a:t>-value.)</a:t>
            </a:r>
            <a:r>
              <a:rPr lang="en-US" dirty="0">
                <a:solidFill>
                  <a:schemeClr val="tx1"/>
                </a:solidFill>
              </a:rPr>
              <a:t> </a:t>
            </a:r>
          </a:p>
        </p:txBody>
      </p:sp>
      <p:graphicFrame>
        <p:nvGraphicFramePr>
          <p:cNvPr id="1048580" name="Object 4"/>
          <p:cNvGraphicFramePr>
            <a:graphicFrameLocks noChangeAspect="1"/>
          </p:cNvGraphicFramePr>
          <p:nvPr/>
        </p:nvGraphicFramePr>
        <p:xfrm>
          <a:off x="530352" y="1371600"/>
          <a:ext cx="7810500" cy="952500"/>
        </p:xfrm>
        <a:graphic>
          <a:graphicData uri="http://schemas.openxmlformats.org/presentationml/2006/ole">
            <mc:AlternateContent xmlns:mc="http://schemas.openxmlformats.org/markup-compatibility/2006">
              <mc:Choice xmlns:v="urn:schemas-microsoft-com:vml" Requires="v">
                <p:oleObj spid="_x0000_s12292" name="Equation" r:id="rId3" imgW="7810200" imgH="952200" progId="Equation.DSMT4">
                  <p:embed/>
                </p:oleObj>
              </mc:Choice>
              <mc:Fallback>
                <p:oleObj name="Equation" r:id="rId3" imgW="7810200" imgH="952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810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857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8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3367076"/>
          </a:xfrm>
          <a:noFill/>
        </p:spPr>
        <p:txBody>
          <a:bodyPr>
            <a:spAutoFit/>
          </a:bodyPr>
          <a:lstStyle/>
          <a:p>
            <a:pPr marL="457200" indent="-457200">
              <a:buFont typeface="Courier New" pitchFamily="49" charset="0"/>
              <a:buChar char="o"/>
            </a:pPr>
            <a:r>
              <a:rPr lang="en-US" i="0" dirty="0">
                <a:solidFill>
                  <a:schemeClr val="tx1"/>
                </a:solidFill>
              </a:rPr>
              <a:t>Calculate and understand the difference quotient. </a:t>
            </a:r>
          </a:p>
          <a:p>
            <a:pPr marL="457200" indent="-457200">
              <a:buFont typeface="Courier New" pitchFamily="49" charset="0"/>
              <a:buChar char="o"/>
            </a:pPr>
            <a:r>
              <a:rPr lang="en-US" i="0" dirty="0">
                <a:solidFill>
                  <a:schemeClr val="tx1"/>
                </a:solidFill>
              </a:rPr>
              <a:t>Understand the concepts of horizontal and vertical translations. </a:t>
            </a:r>
          </a:p>
          <a:p>
            <a:pPr marL="457200" indent="-457200">
              <a:buFont typeface="Courier New" pitchFamily="49" charset="0"/>
              <a:buChar char="o"/>
            </a:pPr>
            <a:r>
              <a:rPr lang="en-US" i="0" dirty="0">
                <a:solidFill>
                  <a:schemeClr val="tx1"/>
                </a:solidFill>
              </a:rPr>
              <a:t>Graph translations and reflections of functions. That is, given the graph of a function </a:t>
            </a:r>
            <a:r>
              <a:rPr lang="en-US" i="1" dirty="0">
                <a:solidFill>
                  <a:schemeClr val="tx1"/>
                </a:solidFill>
              </a:rPr>
              <a:t>y</a:t>
            </a:r>
            <a:r>
              <a:rPr lang="en-US" dirty="0">
                <a:solidFill>
                  <a:schemeClr val="tx1"/>
                </a:solidFill>
              </a:rPr>
              <a:t> </a:t>
            </a:r>
            <a:r>
              <a:rPr lang="en-US" i="0" dirty="0">
                <a:solidFill>
                  <a:schemeClr val="tx1"/>
                </a:solidFill>
                <a:latin typeface="Symbol" pitchFamily="18" charset="2"/>
              </a:rPr>
              <a:t>=</a:t>
            </a:r>
            <a:r>
              <a:rPr lang="en-US" i="0" dirty="0">
                <a:solidFill>
                  <a:schemeClr val="tx1"/>
                </a:solidFill>
              </a:rPr>
              <a:t> </a:t>
            </a:r>
            <a:r>
              <a:rPr lang="en-US" i="1" dirty="0">
                <a:solidFill>
                  <a:schemeClr val="tx1"/>
                </a:solidFill>
              </a:rPr>
              <a:t>f</a:t>
            </a:r>
            <a:r>
              <a:rPr lang="en-US" i="0" dirty="0">
                <a:solidFill>
                  <a:schemeClr val="tx1"/>
                </a:solidFill>
              </a:rPr>
              <a:t>(</a:t>
            </a:r>
            <a:r>
              <a:rPr lang="en-US" i="1" dirty="0">
                <a:solidFill>
                  <a:schemeClr val="tx1"/>
                </a:solidFill>
              </a:rPr>
              <a:t>x</a:t>
            </a:r>
            <a:r>
              <a:rPr lang="en-US" i="0" dirty="0">
                <a:solidFill>
                  <a:schemeClr val="tx1"/>
                </a:solidFill>
              </a:rPr>
              <a:t>) graph translations and reflections of the form </a:t>
            </a:r>
          </a:p>
          <a:p>
            <a:pPr marL="457200" indent="-457200"/>
            <a:r>
              <a:rPr lang="en-US" dirty="0">
                <a:solidFill>
                  <a:schemeClr val="tx1"/>
                </a:solidFill>
              </a:rPr>
              <a:t>	</a:t>
            </a:r>
            <a:r>
              <a:rPr lang="en-US" i="1" dirty="0">
                <a:solidFill>
                  <a:schemeClr val="tx1"/>
                </a:solidFill>
              </a:rPr>
              <a:t>y </a:t>
            </a:r>
            <a:r>
              <a:rPr lang="en-US" i="0" dirty="0">
                <a:solidFill>
                  <a:schemeClr val="tx1"/>
                </a:solidFill>
                <a:latin typeface="Symbol" pitchFamily="18" charset="2"/>
              </a:rPr>
              <a:t>= ± </a:t>
            </a:r>
            <a:r>
              <a:rPr lang="en-US" i="1" dirty="0">
                <a:solidFill>
                  <a:schemeClr val="tx1"/>
                </a:solidFill>
              </a:rPr>
              <a:t>f</a:t>
            </a:r>
            <a:r>
              <a:rPr lang="en-US" i="0" dirty="0">
                <a:solidFill>
                  <a:schemeClr val="tx1"/>
                </a:solidFill>
              </a:rPr>
              <a:t>(</a:t>
            </a:r>
            <a:r>
              <a:rPr lang="en-US" i="1" dirty="0">
                <a:solidFill>
                  <a:schemeClr val="tx1"/>
                </a:solidFill>
              </a:rPr>
              <a:t>x</a:t>
            </a:r>
            <a:r>
              <a:rPr lang="en-US" i="0" dirty="0">
                <a:solidFill>
                  <a:schemeClr val="tx1"/>
                </a:solidFill>
                <a:latin typeface="Symbol" pitchFamily="18" charset="2"/>
              </a:rPr>
              <a:t>-</a:t>
            </a:r>
            <a:r>
              <a:rPr lang="en-US" i="1" dirty="0">
                <a:solidFill>
                  <a:schemeClr val="tx1"/>
                </a:solidFill>
              </a:rPr>
              <a:t>h</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a:t>
            </a:r>
            <a:r>
              <a:rPr lang="en-US" i="1" dirty="0">
                <a:solidFill>
                  <a:schemeClr val="tx1"/>
                </a:solidFill>
              </a:rPr>
              <a:t>k</a:t>
            </a:r>
            <a:r>
              <a:rPr lang="en-US" dirty="0">
                <a:solidFill>
                  <a:schemeClr val="tx1"/>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60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5: Translations of Functions with Graphs Given (cont.)</a:t>
            </a:r>
          </a:p>
        </p:txBody>
      </p:sp>
      <p:pic>
        <p:nvPicPr>
          <p:cNvPr id="1049604" name="Picture 4" descr="8_3_141-1"/>
          <p:cNvPicPr>
            <a:picLocks noChangeAspect="1" noChangeArrowheads="1"/>
          </p:cNvPicPr>
          <p:nvPr/>
        </p:nvPicPr>
        <p:blipFill>
          <a:blip r:embed="rId2"/>
          <a:srcRect/>
          <a:stretch>
            <a:fillRect/>
          </a:stretch>
        </p:blipFill>
        <p:spPr bwMode="auto">
          <a:xfrm>
            <a:off x="838200" y="1600200"/>
            <a:ext cx="3657600" cy="3646152"/>
          </a:xfrm>
          <a:prstGeom prst="rect">
            <a:avLst/>
          </a:prstGeom>
          <a:noFill/>
        </p:spPr>
      </p:pic>
      <p:pic>
        <p:nvPicPr>
          <p:cNvPr id="1049605" name="Picture 5" descr="8_3_151-1"/>
          <p:cNvPicPr>
            <a:picLocks noChangeAspect="1" noChangeArrowheads="1"/>
          </p:cNvPicPr>
          <p:nvPr/>
        </p:nvPicPr>
        <p:blipFill>
          <a:blip r:embed="rId3"/>
          <a:srcRect/>
          <a:stretch>
            <a:fillRect/>
          </a:stretch>
        </p:blipFill>
        <p:spPr bwMode="auto">
          <a:xfrm>
            <a:off x="4805362" y="1600201"/>
            <a:ext cx="3657600" cy="3646153"/>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Practice Problems</a:t>
            </a:r>
          </a:p>
        </p:txBody>
      </p:sp>
      <p:sp>
        <p:nvSpPr>
          <p:cNvPr id="957443" name="Rectangle 3"/>
          <p:cNvSpPr>
            <a:spLocks noGrp="1"/>
          </p:cNvSpPr>
          <p:nvPr>
            <p:ph idx="1"/>
          </p:nvPr>
        </p:nvSpPr>
        <p:spPr>
          <a:xfrm>
            <a:off x="457200" y="1280160"/>
            <a:ext cx="8229600" cy="4130040"/>
          </a:xfrm>
          <a:prstGeom prst="rect">
            <a:avLst/>
          </a:prstGeom>
          <a:solidFill>
            <a:srgbClr val="FFFFCC"/>
          </a:solidFill>
          <a:ln w="28575">
            <a:solidFill>
              <a:srgbClr val="000000"/>
            </a:solidFill>
          </a:ln>
        </p:spPr>
        <p:txBody>
          <a:bodyPr/>
          <a:lstStyle/>
          <a:p>
            <a:pPr marL="533400" indent="-533400">
              <a:lnSpc>
                <a:spcPct val="90000"/>
              </a:lnSpc>
              <a:spcBef>
                <a:spcPct val="0"/>
              </a:spcBef>
              <a:buFont typeface="Courier New" pitchFamily="49" charset="0"/>
              <a:buNone/>
              <a:tabLst>
                <a:tab pos="457200" algn="l"/>
              </a:tabLst>
            </a:pPr>
            <a:endParaRPr lang="en-US" dirty="0"/>
          </a:p>
          <a:p>
            <a:pPr marL="533400" indent="-533400">
              <a:lnSpc>
                <a:spcPct val="90000"/>
              </a:lnSpc>
              <a:spcBef>
                <a:spcPct val="0"/>
              </a:spcBef>
              <a:buFont typeface="Courier New" pitchFamily="49" charset="0"/>
              <a:buNone/>
              <a:tabLst>
                <a:tab pos="457200" algn="l"/>
              </a:tabLst>
            </a:pPr>
            <a:endParaRPr lang="en-US" dirty="0"/>
          </a:p>
        </p:txBody>
      </p:sp>
      <p:graphicFrame>
        <p:nvGraphicFramePr>
          <p:cNvPr id="957450" name="Object 10"/>
          <p:cNvGraphicFramePr>
            <a:graphicFrameLocks noChangeAspect="1"/>
          </p:cNvGraphicFramePr>
          <p:nvPr/>
        </p:nvGraphicFramePr>
        <p:xfrm>
          <a:off x="609600" y="1447800"/>
          <a:ext cx="7835900" cy="3746500"/>
        </p:xfrm>
        <a:graphic>
          <a:graphicData uri="http://schemas.openxmlformats.org/presentationml/2006/ole">
            <mc:AlternateContent xmlns:mc="http://schemas.openxmlformats.org/markup-compatibility/2006">
              <mc:Choice xmlns:v="urn:schemas-microsoft-com:vml" Requires="v">
                <p:oleObj spid="_x0000_s13316" name="Equation" r:id="rId3" imgW="7835760" imgH="3746160" progId="Equation.DSMT4">
                  <p:embed/>
                </p:oleObj>
              </mc:Choice>
              <mc:Fallback>
                <p:oleObj name="Equation" r:id="rId3" imgW="7835760" imgH="374616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447800"/>
                        <a:ext cx="7835900" cy="374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171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graphicFrame>
        <p:nvGraphicFramePr>
          <p:cNvPr id="1011716" name="Object 4"/>
          <p:cNvGraphicFramePr>
            <a:graphicFrameLocks noChangeAspect="1"/>
          </p:cNvGraphicFramePr>
          <p:nvPr/>
        </p:nvGraphicFramePr>
        <p:xfrm>
          <a:off x="530352" y="1371600"/>
          <a:ext cx="7454900" cy="3213100"/>
        </p:xfrm>
        <a:graphic>
          <a:graphicData uri="http://schemas.openxmlformats.org/presentationml/2006/ole">
            <mc:AlternateContent xmlns:mc="http://schemas.openxmlformats.org/markup-compatibility/2006">
              <mc:Choice xmlns:v="urn:schemas-microsoft-com:vml" Requires="v">
                <p:oleObj spid="_x0000_s14340" name="Equation" r:id="rId3" imgW="7454880" imgH="3213000" progId="Equation.DSMT4">
                  <p:embed/>
                </p:oleObj>
              </mc:Choice>
              <mc:Fallback>
                <p:oleObj name="Equation" r:id="rId3" imgW="7454880" imgH="3213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454900" cy="321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Rectangle 2"/>
          <p:cNvSpPr>
            <a:spLocks noGrp="1"/>
          </p:cNvSpPr>
          <p:nvPr>
            <p:ph type="title"/>
          </p:nvPr>
        </p:nvSpPr>
        <p:spPr>
          <a:prstGeom prst="rect">
            <a:avLst/>
          </a:prstGeom>
        </p:spPr>
        <p:txBody>
          <a:bodyPr/>
          <a:lstStyle/>
          <a:p>
            <a:r>
              <a:rPr lang="en-US" sz="3200" dirty="0">
                <a:solidFill>
                  <a:schemeClr val="accent1"/>
                </a:solidFill>
              </a:rPr>
              <a:t>Example 1: Using </a:t>
            </a:r>
            <a:r>
              <a:rPr lang="en-US" sz="3200" i="1" dirty="0">
                <a:solidFill>
                  <a:schemeClr val="accent1"/>
                </a:solidFill>
              </a:rPr>
              <a:t>f</a:t>
            </a:r>
            <a:r>
              <a:rPr lang="en-US" sz="3200" dirty="0">
                <a:solidFill>
                  <a:schemeClr val="accent1"/>
                </a:solidFill>
              </a:rPr>
              <a:t>(</a:t>
            </a:r>
            <a:r>
              <a:rPr lang="en-US" sz="3200" i="1" dirty="0">
                <a:solidFill>
                  <a:schemeClr val="accent1"/>
                </a:solidFill>
              </a:rPr>
              <a:t>x</a:t>
            </a:r>
            <a:r>
              <a:rPr lang="en-US" sz="3200" dirty="0">
                <a:solidFill>
                  <a:schemeClr val="accent1"/>
                </a:solidFill>
              </a:rPr>
              <a:t>) Notation</a:t>
            </a:r>
          </a:p>
        </p:txBody>
      </p:sp>
      <p:sp>
        <p:nvSpPr>
          <p:cNvPr id="103117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For the function </a:t>
            </a:r>
            <a:r>
              <a:rPr lang="en-US" i="1" dirty="0">
                <a:solidFill>
                  <a:srgbClr val="0000FF"/>
                </a:solidFill>
              </a:rPr>
              <a:t>f</a:t>
            </a:r>
            <a:r>
              <a:rPr lang="en-US" dirty="0">
                <a:solidFill>
                  <a:srgbClr val="0000FF"/>
                </a:solidFill>
              </a:rPr>
              <a:t> </a:t>
            </a:r>
            <a:r>
              <a:rPr lang="en-US" i="0" dirty="0">
                <a:solidFill>
                  <a:srgbClr val="0000FF"/>
                </a:solidFill>
              </a:rPr>
              <a:t>(</a:t>
            </a:r>
            <a:r>
              <a:rPr lang="en-US" i="1" dirty="0">
                <a:solidFill>
                  <a:srgbClr val="0000FF"/>
                </a:solidFill>
              </a:rPr>
              <a:t>x</a:t>
            </a:r>
            <a:r>
              <a:rPr lang="en-US" i="0" dirty="0">
                <a:solidFill>
                  <a:srgbClr val="0000FF"/>
                </a:solidFill>
              </a:rPr>
              <a:t>) = 2</a:t>
            </a:r>
            <a:r>
              <a:rPr lang="en-US" i="1" dirty="0">
                <a:solidFill>
                  <a:srgbClr val="0000FF"/>
                </a:solidFill>
              </a:rPr>
              <a:t>x</a:t>
            </a:r>
            <a:r>
              <a:rPr lang="en-US" i="0" baseline="30000" dirty="0">
                <a:solidFill>
                  <a:srgbClr val="0000FF"/>
                </a:solidFill>
              </a:rPr>
              <a:t>2</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0" dirty="0">
                <a:solidFill>
                  <a:srgbClr val="0000FF"/>
                </a:solidFill>
              </a:rPr>
              <a:t>4</a:t>
            </a:r>
            <a:r>
              <a:rPr lang="en-US" i="0" dirty="0">
                <a:solidFill>
                  <a:schemeClr val="tx1"/>
                </a:solidFill>
              </a:rPr>
              <a:t>, find:</a:t>
            </a:r>
          </a:p>
          <a:p>
            <a:pPr>
              <a:buFont typeface="Courier New" pitchFamily="49" charset="0"/>
              <a:buNone/>
            </a:pPr>
            <a:endParaRPr lang="en-US" i="0" dirty="0">
              <a:solidFill>
                <a:schemeClr val="tx1"/>
              </a:solidFill>
            </a:endParaRPr>
          </a:p>
        </p:txBody>
      </p:sp>
      <p:graphicFrame>
        <p:nvGraphicFramePr>
          <p:cNvPr id="1028" name="Object 4"/>
          <p:cNvGraphicFramePr>
            <a:graphicFrameLocks noChangeAspect="1"/>
          </p:cNvGraphicFramePr>
          <p:nvPr/>
        </p:nvGraphicFramePr>
        <p:xfrm>
          <a:off x="530352" y="1981200"/>
          <a:ext cx="1155700" cy="469900"/>
        </p:xfrm>
        <a:graphic>
          <a:graphicData uri="http://schemas.openxmlformats.org/presentationml/2006/ole">
            <mc:AlternateContent xmlns:mc="http://schemas.openxmlformats.org/markup-compatibility/2006">
              <mc:Choice xmlns:v="urn:schemas-microsoft-com:vml" Requires="v">
                <p:oleObj spid="_x0000_s1050" name="Equation" r:id="rId3" imgW="1155600" imgH="469800" progId="Equation.DSMT4">
                  <p:embed/>
                </p:oleObj>
              </mc:Choice>
              <mc:Fallback>
                <p:oleObj name="Equation" r:id="rId3" imgW="11556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812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530352" y="2667000"/>
          <a:ext cx="1257300" cy="304800"/>
        </p:xfrm>
        <a:graphic>
          <a:graphicData uri="http://schemas.openxmlformats.org/presentationml/2006/ole">
            <mc:AlternateContent xmlns:mc="http://schemas.openxmlformats.org/markup-compatibility/2006">
              <mc:Choice xmlns:v="urn:schemas-microsoft-com:vml" Requires="v">
                <p:oleObj spid="_x0000_s1051" name="Equation" r:id="rId5" imgW="1257120" imgH="304560" progId="Equation.DSMT4">
                  <p:embed/>
                </p:oleObj>
              </mc:Choice>
              <mc:Fallback>
                <p:oleObj name="Equation" r:id="rId5" imgW="125712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6670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530352" y="3181350"/>
          <a:ext cx="673100" cy="469900"/>
        </p:xfrm>
        <a:graphic>
          <a:graphicData uri="http://schemas.openxmlformats.org/presentationml/2006/ole">
            <mc:AlternateContent xmlns:mc="http://schemas.openxmlformats.org/markup-compatibility/2006">
              <mc:Choice xmlns:v="urn:schemas-microsoft-com:vml" Requires="v">
                <p:oleObj spid="_x0000_s1052" name="Equation" r:id="rId7" imgW="672840" imgH="469800" progId="Equation.DSMT4">
                  <p:embed/>
                </p:oleObj>
              </mc:Choice>
              <mc:Fallback>
                <p:oleObj name="Equation" r:id="rId7" imgW="67284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181350"/>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295400" y="3124200"/>
          <a:ext cx="1549400" cy="533400"/>
        </p:xfrm>
        <a:graphic>
          <a:graphicData uri="http://schemas.openxmlformats.org/presentationml/2006/ole">
            <mc:AlternateContent xmlns:mc="http://schemas.openxmlformats.org/markup-compatibility/2006">
              <mc:Choice xmlns:v="urn:schemas-microsoft-com:vml" Requires="v">
                <p:oleObj spid="_x0000_s1053" name="Equation" r:id="rId9" imgW="1549080" imgH="533160" progId="Equation.DSMT4">
                  <p:embed/>
                </p:oleObj>
              </mc:Choice>
              <mc:Fallback>
                <p:oleObj name="Equation" r:id="rId9" imgW="1549080" imgH="5331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3124200"/>
                        <a:ext cx="154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971800" y="3270250"/>
          <a:ext cx="1308100" cy="292100"/>
        </p:xfrm>
        <a:graphic>
          <a:graphicData uri="http://schemas.openxmlformats.org/presentationml/2006/ole">
            <mc:AlternateContent xmlns:mc="http://schemas.openxmlformats.org/markup-compatibility/2006">
              <mc:Choice xmlns:v="urn:schemas-microsoft-com:vml" Requires="v">
                <p:oleObj spid="_x0000_s1054" name="Equation" r:id="rId11" imgW="1307880" imgH="291960" progId="Equation.DSMT4">
                  <p:embed/>
                </p:oleObj>
              </mc:Choice>
              <mc:Fallback>
                <p:oleObj name="Equation" r:id="rId11" imgW="130788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27025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4419600" y="3276600"/>
          <a:ext cx="647700" cy="279400"/>
        </p:xfrm>
        <a:graphic>
          <a:graphicData uri="http://schemas.openxmlformats.org/presentationml/2006/ole">
            <mc:AlternateContent xmlns:mc="http://schemas.openxmlformats.org/markup-compatibility/2006">
              <mc:Choice xmlns:v="urn:schemas-microsoft-com:vml" Requires="v">
                <p:oleObj spid="_x0000_s1055" name="Equation" r:id="rId13" imgW="647640" imgH="279360" progId="Equation.DSMT4">
                  <p:embed/>
                </p:oleObj>
              </mc:Choice>
              <mc:Fallback>
                <p:oleObj name="Equation" r:id="rId13" imgW="64764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32766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30352" y="3949700"/>
          <a:ext cx="1168400" cy="469900"/>
        </p:xfrm>
        <a:graphic>
          <a:graphicData uri="http://schemas.openxmlformats.org/presentationml/2006/ole">
            <mc:AlternateContent xmlns:mc="http://schemas.openxmlformats.org/markup-compatibility/2006">
              <mc:Choice xmlns:v="urn:schemas-microsoft-com:vml" Requires="v">
                <p:oleObj spid="_x0000_s1056" name="Equation" r:id="rId15" imgW="1168200" imgH="469800" progId="Equation.DSMT4">
                  <p:embed/>
                </p:oleObj>
              </mc:Choice>
              <mc:Fallback>
                <p:oleObj name="Equation" r:id="rId15" imgW="116820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3949700"/>
                        <a:ext cx="116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530352" y="4610100"/>
          <a:ext cx="1257300" cy="304800"/>
        </p:xfrm>
        <a:graphic>
          <a:graphicData uri="http://schemas.openxmlformats.org/presentationml/2006/ole">
            <mc:AlternateContent xmlns:mc="http://schemas.openxmlformats.org/markup-compatibility/2006">
              <mc:Choice xmlns:v="urn:schemas-microsoft-com:vml" Requires="v">
                <p:oleObj spid="_x0000_s1057" name="Equation" r:id="rId17" imgW="1257120" imgH="304560" progId="Equation.DSMT4">
                  <p:embed/>
                </p:oleObj>
              </mc:Choice>
              <mc:Fallback>
                <p:oleObj name="Equation" r:id="rId17" imgW="1257120" imgH="3045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46101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530352" y="5092700"/>
          <a:ext cx="685800" cy="469900"/>
        </p:xfrm>
        <a:graphic>
          <a:graphicData uri="http://schemas.openxmlformats.org/presentationml/2006/ole">
            <mc:AlternateContent xmlns:mc="http://schemas.openxmlformats.org/markup-compatibility/2006">
              <mc:Choice xmlns:v="urn:schemas-microsoft-com:vml" Requires="v">
                <p:oleObj spid="_x0000_s1058" name="Equation" r:id="rId19" imgW="685800" imgH="469800" progId="Equation.DSMT4">
                  <p:embed/>
                </p:oleObj>
              </mc:Choice>
              <mc:Fallback>
                <p:oleObj name="Equation" r:id="rId19" imgW="68580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352" y="5092700"/>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1295400" y="5022850"/>
          <a:ext cx="1562100" cy="533400"/>
        </p:xfrm>
        <a:graphic>
          <a:graphicData uri="http://schemas.openxmlformats.org/presentationml/2006/ole">
            <mc:AlternateContent xmlns:mc="http://schemas.openxmlformats.org/markup-compatibility/2006">
              <mc:Choice xmlns:v="urn:schemas-microsoft-com:vml" Requires="v">
                <p:oleObj spid="_x0000_s1059" name="Equation" r:id="rId21" imgW="1562040" imgH="533160" progId="Equation.DSMT4">
                  <p:embed/>
                </p:oleObj>
              </mc:Choice>
              <mc:Fallback>
                <p:oleObj name="Equation" r:id="rId21" imgW="1562040" imgH="5331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95400" y="5022850"/>
                        <a:ext cx="1562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2971800" y="5086350"/>
          <a:ext cx="1295400" cy="381000"/>
        </p:xfrm>
        <a:graphic>
          <a:graphicData uri="http://schemas.openxmlformats.org/presentationml/2006/ole">
            <mc:AlternateContent xmlns:mc="http://schemas.openxmlformats.org/markup-compatibility/2006">
              <mc:Choice xmlns:v="urn:schemas-microsoft-com:vml" Requires="v">
                <p:oleObj spid="_x0000_s1060" name="Equation" r:id="rId23" imgW="1295280" imgH="380880" progId="Equation.DSMT4">
                  <p:embed/>
                </p:oleObj>
              </mc:Choice>
              <mc:Fallback>
                <p:oleObj name="Equation" r:id="rId23" imgW="1295280" imgH="3808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971800" y="5086350"/>
                        <a:ext cx="129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p:cNvSpPr>
          <p:nvPr>
            <p:ph type="title"/>
          </p:nvPr>
        </p:nvSpPr>
        <p:spPr>
          <a:prstGeom prst="rect">
            <a:avLst/>
          </a:prstGeom>
        </p:spPr>
        <p:txBody>
          <a:bodyPr/>
          <a:lstStyle/>
          <a:p>
            <a:r>
              <a:rPr lang="en-US" sz="3200" dirty="0">
                <a:solidFill>
                  <a:schemeClr val="accent1"/>
                </a:solidFill>
              </a:rPr>
              <a:t>Example 1: Using </a:t>
            </a:r>
            <a:r>
              <a:rPr lang="en-US" sz="3200" i="1" dirty="0">
                <a:solidFill>
                  <a:schemeClr val="accent1"/>
                </a:solidFill>
              </a:rPr>
              <a:t>f</a:t>
            </a:r>
            <a:r>
              <a:rPr lang="en-US" sz="3200" dirty="0">
                <a:solidFill>
                  <a:schemeClr val="accent1"/>
                </a:solidFill>
              </a:rPr>
              <a:t>(</a:t>
            </a:r>
            <a:r>
              <a:rPr lang="en-US" sz="3200" i="1" dirty="0">
                <a:solidFill>
                  <a:schemeClr val="accent1"/>
                </a:solidFill>
              </a:rPr>
              <a:t>x</a:t>
            </a:r>
            <a:r>
              <a:rPr lang="en-US" sz="3200" dirty="0">
                <a:solidFill>
                  <a:schemeClr val="accent1"/>
                </a:solidFill>
              </a:rPr>
              <a:t>) Notation (cont.)</a:t>
            </a:r>
          </a:p>
        </p:txBody>
      </p:sp>
      <p:graphicFrame>
        <p:nvGraphicFramePr>
          <p:cNvPr id="2051" name="Object 3"/>
          <p:cNvGraphicFramePr>
            <a:graphicFrameLocks noChangeAspect="1"/>
          </p:cNvGraphicFramePr>
          <p:nvPr/>
        </p:nvGraphicFramePr>
        <p:xfrm>
          <a:off x="530352" y="1371600"/>
          <a:ext cx="1600200" cy="469900"/>
        </p:xfrm>
        <a:graphic>
          <a:graphicData uri="http://schemas.openxmlformats.org/presentationml/2006/ole">
            <mc:AlternateContent xmlns:mc="http://schemas.openxmlformats.org/markup-compatibility/2006">
              <mc:Choice xmlns:v="urn:schemas-microsoft-com:vml" Requires="v">
                <p:oleObj spid="_x0000_s2067" name="Equation" r:id="rId3" imgW="1600200" imgH="469800" progId="Equation.DSMT4">
                  <p:embed/>
                </p:oleObj>
              </mc:Choice>
              <mc:Fallback>
                <p:oleObj name="Equation" r:id="rId3" imgW="16002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160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30352" y="2057400"/>
          <a:ext cx="1257300" cy="304800"/>
        </p:xfrm>
        <a:graphic>
          <a:graphicData uri="http://schemas.openxmlformats.org/presentationml/2006/ole">
            <mc:AlternateContent xmlns:mc="http://schemas.openxmlformats.org/markup-compatibility/2006">
              <mc:Choice xmlns:v="urn:schemas-microsoft-com:vml" Requires="v">
                <p:oleObj spid="_x0000_s2068"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057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0352" y="2590800"/>
          <a:ext cx="4800600" cy="381000"/>
        </p:xfrm>
        <a:graphic>
          <a:graphicData uri="http://schemas.openxmlformats.org/presentationml/2006/ole">
            <mc:AlternateContent xmlns:mc="http://schemas.openxmlformats.org/markup-compatibility/2006">
              <mc:Choice xmlns:v="urn:schemas-microsoft-com:vml" Requires="v">
                <p:oleObj spid="_x0000_s2069" name="Equation" r:id="rId7" imgW="4800600" imgH="380880" progId="Equation.DSMT4">
                  <p:embed/>
                </p:oleObj>
              </mc:Choice>
              <mc:Fallback>
                <p:oleObj name="Equation" r:id="rId7" imgW="48006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590800"/>
                        <a:ext cx="480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30352" y="3200400"/>
          <a:ext cx="1155700" cy="469900"/>
        </p:xfrm>
        <a:graphic>
          <a:graphicData uri="http://schemas.openxmlformats.org/presentationml/2006/ole">
            <mc:AlternateContent xmlns:mc="http://schemas.openxmlformats.org/markup-compatibility/2006">
              <mc:Choice xmlns:v="urn:schemas-microsoft-com:vml" Requires="v">
                <p:oleObj spid="_x0000_s2070" name="Equation" r:id="rId9" imgW="1155600" imgH="469800" progId="Equation.DSMT4">
                  <p:embed/>
                </p:oleObj>
              </mc:Choice>
              <mc:Fallback>
                <p:oleObj name="Equation" r:id="rId9" imgW="11556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2004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03400" y="3124200"/>
          <a:ext cx="2032000" cy="533400"/>
        </p:xfrm>
        <a:graphic>
          <a:graphicData uri="http://schemas.openxmlformats.org/presentationml/2006/ole">
            <mc:AlternateContent xmlns:mc="http://schemas.openxmlformats.org/markup-compatibility/2006">
              <mc:Choice xmlns:v="urn:schemas-microsoft-com:vml" Requires="v">
                <p:oleObj spid="_x0000_s2071" name="Equation" r:id="rId11" imgW="2031840" imgH="533160" progId="Equation.DSMT4">
                  <p:embed/>
                </p:oleObj>
              </mc:Choice>
              <mc:Fallback>
                <p:oleObj name="Equation" r:id="rId11" imgW="203184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3400" y="3124200"/>
                        <a:ext cx="203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803400" y="3733800"/>
          <a:ext cx="2692400" cy="571500"/>
        </p:xfrm>
        <a:graphic>
          <a:graphicData uri="http://schemas.openxmlformats.org/presentationml/2006/ole">
            <mc:AlternateContent xmlns:mc="http://schemas.openxmlformats.org/markup-compatibility/2006">
              <mc:Choice xmlns:v="urn:schemas-microsoft-com:vml" Requires="v">
                <p:oleObj spid="_x0000_s2072" name="Equation" r:id="rId13" imgW="2692080" imgH="571320" progId="Equation.DSMT4">
                  <p:embed/>
                </p:oleObj>
              </mc:Choice>
              <mc:Fallback>
                <p:oleObj name="Equation" r:id="rId13" imgW="2692080" imgH="571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03400" y="3733800"/>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803400" y="4343400"/>
          <a:ext cx="2463800" cy="381000"/>
        </p:xfrm>
        <a:graphic>
          <a:graphicData uri="http://schemas.openxmlformats.org/presentationml/2006/ole">
            <mc:AlternateContent xmlns:mc="http://schemas.openxmlformats.org/markup-compatibility/2006">
              <mc:Choice xmlns:v="urn:schemas-microsoft-com:vml" Requires="v">
                <p:oleObj spid="_x0000_s2073" name="Equation" r:id="rId15" imgW="2463480" imgH="380880" progId="Equation.DSMT4">
                  <p:embed/>
                </p:oleObj>
              </mc:Choice>
              <mc:Fallback>
                <p:oleObj name="Equation" r:id="rId15" imgW="246348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434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1803400" y="4953000"/>
          <a:ext cx="1955800" cy="381000"/>
        </p:xfrm>
        <a:graphic>
          <a:graphicData uri="http://schemas.openxmlformats.org/presentationml/2006/ole">
            <mc:AlternateContent xmlns:mc="http://schemas.openxmlformats.org/markup-compatibility/2006">
              <mc:Choice xmlns:v="urn:schemas-microsoft-com:vml" Requires="v">
                <p:oleObj spid="_x0000_s2074" name="Equation" r:id="rId17" imgW="1955520" imgH="380880" progId="Equation.DSMT4">
                  <p:embed/>
                </p:oleObj>
              </mc:Choice>
              <mc:Fallback>
                <p:oleObj name="Equation" r:id="rId17" imgW="1955520" imgH="3808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03400" y="4953000"/>
                        <a:ext cx="195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0633" name="AutoShape 9"/>
          <p:cNvSpPr>
            <a:spLocks noGrp="1" noChangeAspect="1" noChangeArrowheads="1"/>
          </p:cNvSpPr>
          <p:nvPr>
            <p:ph type="title"/>
          </p:nvPr>
        </p:nvSpPr>
        <p:spPr>
          <a:prstGeom prst="rect">
            <a:avLst/>
          </a:prstGeom>
          <a:noFill/>
        </p:spPr>
        <p:txBody>
          <a:bodyPr/>
          <a:lstStyle/>
          <a:p>
            <a:pPr algn="l">
              <a:tabLst>
                <a:tab pos="796925" algn="l"/>
              </a:tabLst>
            </a:pPr>
            <a:r>
              <a:rPr lang="en-US" sz="3200" dirty="0">
                <a:solidFill>
                  <a:schemeClr val="accent1"/>
                </a:solidFill>
              </a:rPr>
              <a:t>	The Difference Quotient</a:t>
            </a:r>
          </a:p>
        </p:txBody>
      </p:sp>
      <p:sp>
        <p:nvSpPr>
          <p:cNvPr id="1050628" name="Rectangle 4"/>
          <p:cNvSpPr>
            <a:spLocks noGrp="1"/>
          </p:cNvSpPr>
          <p:nvPr>
            <p:ph idx="1"/>
          </p:nvPr>
        </p:nvSpPr>
        <p:spPr>
          <a:xfrm>
            <a:off x="457200" y="1280160"/>
            <a:ext cx="8229600" cy="1471172"/>
          </a:xfrm>
          <a:prstGeom prst="rect">
            <a:avLst/>
          </a:prstGeom>
          <a:noFill/>
          <a:ln w="28575">
            <a:solidFill>
              <a:srgbClr val="FF0000"/>
            </a:solidFill>
          </a:ln>
        </p:spPr>
        <p:txBody>
          <a:bodyPr>
            <a:spAutoFit/>
          </a:bodyPr>
          <a:lstStyle/>
          <a:p>
            <a:pPr marL="3175" indent="-3175" algn="ctr">
              <a:buFont typeface="Courier New" pitchFamily="49" charset="0"/>
              <a:buNone/>
              <a:tabLst>
                <a:tab pos="457200" algn="l"/>
              </a:tabLst>
            </a:pPr>
            <a:r>
              <a:rPr lang="en-US" b="1" i="0" dirty="0">
                <a:solidFill>
                  <a:srgbClr val="000000"/>
                </a:solidFill>
              </a:rPr>
              <a:t>Notes</a:t>
            </a:r>
            <a:endParaRPr lang="en-US" i="0" dirty="0">
              <a:solidFill>
                <a:srgbClr val="000000"/>
              </a:solidFill>
            </a:endParaRPr>
          </a:p>
          <a:p>
            <a:pPr marL="3175" indent="-3175">
              <a:buFont typeface="Courier New" pitchFamily="49" charset="0"/>
              <a:buNone/>
              <a:tabLst>
                <a:tab pos="457200" algn="l"/>
              </a:tabLst>
            </a:pPr>
            <a:r>
              <a:rPr lang="en-US" i="0" dirty="0">
                <a:solidFill>
                  <a:srgbClr val="000000"/>
                </a:solidFill>
              </a:rPr>
              <a:t>The line illustrated in the figure (through two points on the graph) is called a </a:t>
            </a:r>
            <a:r>
              <a:rPr lang="en-US" b="1" i="0" dirty="0">
                <a:solidFill>
                  <a:srgbClr val="A50021"/>
                </a:solidFill>
              </a:rPr>
              <a:t>secant line</a:t>
            </a:r>
            <a:r>
              <a:rPr lang="en-US" i="0" dirty="0">
                <a:solidFill>
                  <a:srgbClr val="000000"/>
                </a:solidFill>
              </a:rPr>
              <a:t>.</a:t>
            </a:r>
          </a:p>
        </p:txBody>
      </p:sp>
      <p:pic>
        <p:nvPicPr>
          <p:cNvPr id="1050636" name="Picture 12" descr="9_2_Example_2_a"/>
          <p:cNvPicPr>
            <a:picLocks noChangeAspect="1" noChangeArrowheads="1"/>
          </p:cNvPicPr>
          <p:nvPr/>
        </p:nvPicPr>
        <p:blipFill>
          <a:blip r:embed="rId2"/>
          <a:srcRect/>
          <a:stretch>
            <a:fillRect/>
          </a:stretch>
        </p:blipFill>
        <p:spPr bwMode="auto">
          <a:xfrm>
            <a:off x="2971800" y="2971800"/>
            <a:ext cx="3336925" cy="28479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AutoShape 2"/>
          <p:cNvSpPr>
            <a:spLocks noGrp="1" noChangeAspect="1" noChangeArrowheads="1"/>
          </p:cNvSpPr>
          <p:nvPr>
            <p:ph type="title"/>
          </p:nvPr>
        </p:nvSpPr>
        <p:spPr>
          <a:prstGeom prst="rect">
            <a:avLst/>
          </a:prstGeom>
        </p:spPr>
        <p:txBody>
          <a:bodyPr/>
          <a:lstStyle/>
          <a:p>
            <a:pPr algn="l">
              <a:tabLst>
                <a:tab pos="796925" algn="l"/>
              </a:tabLst>
            </a:pPr>
            <a:r>
              <a:rPr lang="en-US" sz="3200" dirty="0">
                <a:solidFill>
                  <a:schemeClr val="accent1"/>
                </a:solidFill>
              </a:rPr>
              <a:t>	The Difference Quotient</a:t>
            </a:r>
          </a:p>
        </p:txBody>
      </p:sp>
      <p:sp>
        <p:nvSpPr>
          <p:cNvPr id="6" name="Content Placeholder 5"/>
          <p:cNvSpPr>
            <a:spLocks noGrp="1"/>
          </p:cNvSpPr>
          <p:nvPr>
            <p:ph idx="1"/>
          </p:nvPr>
        </p:nvSpPr>
        <p:spPr>
          <a:xfrm>
            <a:off x="457200" y="1280160"/>
            <a:ext cx="8229600" cy="4142673"/>
          </a:xfrm>
          <a:ln w="28575">
            <a:solidFill>
              <a:srgbClr val="FF0000"/>
            </a:solidFill>
          </a:ln>
        </p:spPr>
        <p:txBody>
          <a:bodyPr>
            <a:spAutoFit/>
          </a:bodyPr>
          <a:lstStyle/>
          <a:p>
            <a:pPr algn="ctr" eaLnBrk="0" hangingPunct="0"/>
            <a:r>
              <a:rPr lang="en-US" b="1" dirty="0">
                <a:solidFill>
                  <a:srgbClr val="000000"/>
                </a:solidFill>
              </a:rPr>
              <a:t>Notes</a:t>
            </a:r>
            <a:endParaRPr lang="en-US" dirty="0">
              <a:solidFill>
                <a:srgbClr val="000000"/>
              </a:solidFill>
            </a:endParaRPr>
          </a:p>
          <a:p>
            <a:pPr eaLnBrk="0" hangingPunct="0"/>
            <a:r>
              <a:rPr lang="en-US" b="1" dirty="0">
                <a:solidFill>
                  <a:srgbClr val="000000"/>
                </a:solidFill>
              </a:rPr>
              <a:t>Note carefully that </a:t>
            </a:r>
            <a:r>
              <a:rPr lang="en-US" b="1" i="1" dirty="0">
                <a:solidFill>
                  <a:srgbClr val="000000"/>
                </a:solidFill>
              </a:rPr>
              <a:t>f</a:t>
            </a:r>
            <a:r>
              <a:rPr lang="en-US" dirty="0">
                <a:solidFill>
                  <a:srgbClr val="000000"/>
                </a:solidFill>
              </a:rPr>
              <a:t> (</a:t>
            </a:r>
            <a:r>
              <a:rPr lang="en-US" b="1" i="1" dirty="0">
                <a:solidFill>
                  <a:srgbClr val="000000"/>
                </a:solidFill>
              </a:rPr>
              <a:t>x </a:t>
            </a:r>
            <a:r>
              <a:rPr lang="en-US" dirty="0">
                <a:solidFill>
                  <a:srgbClr val="000000"/>
                </a:solidFill>
                <a:latin typeface="Symbol" pitchFamily="18" charset="2"/>
              </a:rPr>
              <a:t>+ </a:t>
            </a:r>
            <a:r>
              <a:rPr lang="en-US" b="1" i="1" dirty="0">
                <a:solidFill>
                  <a:srgbClr val="000000"/>
                </a:solidFill>
              </a:rPr>
              <a:t>h</a:t>
            </a:r>
            <a:r>
              <a:rPr lang="en-US" dirty="0">
                <a:solidFill>
                  <a:srgbClr val="000000"/>
                </a:solidFill>
              </a:rPr>
              <a:t>) </a:t>
            </a:r>
            <a:r>
              <a:rPr lang="en-US" b="1" dirty="0">
                <a:solidFill>
                  <a:srgbClr val="000000"/>
                </a:solidFill>
              </a:rPr>
              <a:t>is not the same as </a:t>
            </a:r>
            <a:r>
              <a:rPr lang="en-US" b="1" i="1" dirty="0">
                <a:solidFill>
                  <a:srgbClr val="000000"/>
                </a:solidFill>
              </a:rPr>
              <a:t>f</a:t>
            </a:r>
            <a:r>
              <a:rPr lang="en-US" dirty="0">
                <a:solidFill>
                  <a:srgbClr val="000000"/>
                </a:solidFill>
              </a:rPr>
              <a:t>(</a:t>
            </a:r>
            <a:r>
              <a:rPr lang="en-US" b="1" i="1" dirty="0">
                <a:solidFill>
                  <a:srgbClr val="000000"/>
                </a:solidFill>
              </a:rPr>
              <a:t>x</a:t>
            </a:r>
            <a:r>
              <a:rPr lang="en-US" dirty="0">
                <a:solidFill>
                  <a:srgbClr val="000000"/>
                </a:solidFill>
              </a:rPr>
              <a:t>) </a:t>
            </a:r>
            <a:r>
              <a:rPr lang="en-US" dirty="0">
                <a:solidFill>
                  <a:srgbClr val="000000"/>
                </a:solidFill>
                <a:latin typeface="Symbol" pitchFamily="18" charset="2"/>
              </a:rPr>
              <a:t>+ </a:t>
            </a:r>
            <a:r>
              <a:rPr lang="en-US" b="1" i="1" dirty="0">
                <a:solidFill>
                  <a:srgbClr val="000000"/>
                </a:solidFill>
              </a:rPr>
              <a:t>h</a:t>
            </a:r>
            <a:r>
              <a:rPr lang="en-US" dirty="0">
                <a:solidFill>
                  <a:srgbClr val="000000"/>
                </a:solidFill>
              </a:rPr>
              <a:t>.</a:t>
            </a:r>
          </a:p>
          <a:p>
            <a:pPr eaLnBrk="0" hangingPunct="0"/>
            <a:r>
              <a:rPr lang="en-US" dirty="0">
                <a:solidFill>
                  <a:srgbClr val="000000"/>
                </a:solidFill>
              </a:rPr>
              <a:t>For example,</a:t>
            </a:r>
          </a:p>
          <a:p>
            <a:pPr eaLnBrk="0" hangingPunct="0"/>
            <a:endParaRPr lang="en-US" dirty="0">
              <a:solidFill>
                <a:srgbClr val="000000"/>
              </a:solidFill>
            </a:endParaRPr>
          </a:p>
          <a:p>
            <a:pPr eaLnBrk="0" hangingPunct="0"/>
            <a:endParaRPr lang="en-US" dirty="0">
              <a:solidFill>
                <a:srgbClr val="000000"/>
              </a:solidFill>
            </a:endParaRPr>
          </a:p>
          <a:p>
            <a:pPr eaLnBrk="0" hangingPunct="0"/>
            <a:endParaRPr lang="en-US" dirty="0">
              <a:solidFill>
                <a:srgbClr val="000000"/>
              </a:solidFill>
            </a:endParaRPr>
          </a:p>
          <a:p>
            <a:pPr eaLnBrk="0" hangingPunct="0"/>
            <a:endParaRPr lang="en-US" dirty="0">
              <a:solidFill>
                <a:srgbClr val="000000"/>
              </a:solidFill>
            </a:endParaRPr>
          </a:p>
          <a:p>
            <a:endParaRPr lang="en-US" dirty="0"/>
          </a:p>
        </p:txBody>
      </p:sp>
      <p:graphicFrame>
        <p:nvGraphicFramePr>
          <p:cNvPr id="1033222" name="Object 6"/>
          <p:cNvGraphicFramePr>
            <a:graphicFrameLocks noChangeAspect="1"/>
          </p:cNvGraphicFramePr>
          <p:nvPr/>
        </p:nvGraphicFramePr>
        <p:xfrm>
          <a:off x="530352" y="3060700"/>
          <a:ext cx="6007100" cy="2197100"/>
        </p:xfrm>
        <a:graphic>
          <a:graphicData uri="http://schemas.openxmlformats.org/presentationml/2006/ole">
            <mc:AlternateContent xmlns:mc="http://schemas.openxmlformats.org/markup-compatibility/2006">
              <mc:Choice xmlns:v="urn:schemas-microsoft-com:vml" Requires="v">
                <p:oleObj spid="_x0000_s4100" name="Equation" r:id="rId3" imgW="6006960" imgH="2197080" progId="Equation.DSMT4">
                  <p:embed/>
                </p:oleObj>
              </mc:Choice>
              <mc:Fallback>
                <p:oleObj name="Equation" r:id="rId3" imgW="6006960" imgH="2197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3060700"/>
                        <a:ext cx="6007100" cy="219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Difference Quotient </a:t>
            </a:r>
            <a:br>
              <a:rPr lang="en-US" sz="3200" dirty="0">
                <a:solidFill>
                  <a:schemeClr val="accent1"/>
                </a:solidFill>
              </a:rPr>
            </a:br>
            <a:r>
              <a:rPr lang="en-US" sz="3200" dirty="0">
                <a:solidFill>
                  <a:schemeClr val="accent1"/>
                </a:solidFill>
              </a:rPr>
              <a:t>for a Given Function</a:t>
            </a:r>
          </a:p>
        </p:txBody>
      </p:sp>
      <p:sp>
        <p:nvSpPr>
          <p:cNvPr id="1034243" name="Rectangle 3"/>
          <p:cNvSpPr>
            <a:spLocks noGrp="1"/>
          </p:cNvSpPr>
          <p:nvPr>
            <p:ph idx="1"/>
          </p:nvPr>
        </p:nvSpPr>
        <p:spPr>
          <a:prstGeom prst="rect">
            <a:avLst/>
          </a:prstGeom>
          <a:noFill/>
        </p:spPr>
        <p:txBody>
          <a:bodyPr/>
          <a:lstStyle/>
          <a:p>
            <a:pPr marL="0" indent="0">
              <a:buFont typeface="Courier New" pitchFamily="49" charset="0"/>
              <a:buNone/>
              <a:tabLst>
                <a:tab pos="457200" algn="l"/>
              </a:tabLst>
            </a:pPr>
            <a:r>
              <a:rPr lang="en-US" b="1" i="0" dirty="0">
                <a:solidFill>
                  <a:schemeClr val="tx1"/>
                </a:solidFill>
              </a:rPr>
              <a:t>a.</a:t>
            </a:r>
            <a:r>
              <a:rPr lang="en-US" i="0" dirty="0">
                <a:solidFill>
                  <a:schemeClr val="tx1"/>
                </a:solidFill>
              </a:rPr>
              <a:t>	Find the difference quotient for the function             	 </a:t>
            </a:r>
            <a:r>
              <a:rPr lang="en-US" i="1" dirty="0">
                <a:solidFill>
                  <a:srgbClr val="0000FF"/>
                </a:solidFill>
              </a:rPr>
              <a:t>f</a:t>
            </a:r>
            <a:r>
              <a:rPr lang="en-US" dirty="0">
                <a:solidFill>
                  <a:srgbClr val="0000FF"/>
                </a:solidFill>
              </a:rPr>
              <a:t> </a:t>
            </a:r>
            <a:r>
              <a:rPr lang="en-US" i="0" dirty="0">
                <a:solidFill>
                  <a:srgbClr val="0000FF"/>
                </a:solidFill>
              </a:rPr>
              <a:t>(</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 </a:t>
            </a:r>
            <a:r>
              <a:rPr lang="en-US" i="0" dirty="0">
                <a:solidFill>
                  <a:srgbClr val="0000FF"/>
                </a:solidFill>
                <a:latin typeface="Symbol" pitchFamily="18" charset="2"/>
              </a:rPr>
              <a:t>-</a:t>
            </a:r>
            <a:r>
              <a:rPr lang="en-US" i="0" dirty="0">
                <a:solidFill>
                  <a:srgbClr val="0000FF"/>
                </a:solidFill>
              </a:rPr>
              <a:t> 6</a:t>
            </a:r>
            <a:r>
              <a:rPr lang="en-US" i="1" dirty="0">
                <a:solidFill>
                  <a:srgbClr val="0000FF"/>
                </a:solidFill>
              </a:rPr>
              <a:t>x</a:t>
            </a:r>
            <a:r>
              <a:rPr lang="en-US" i="0" dirty="0">
                <a:solidFill>
                  <a:schemeClr val="tx1"/>
                </a:solidFill>
              </a:rPr>
              <a:t>.</a:t>
            </a:r>
            <a:r>
              <a:rPr lang="en-US" dirty="0">
                <a:solidFill>
                  <a:schemeClr val="tx1"/>
                </a:solidFill>
              </a:rPr>
              <a:t> </a:t>
            </a:r>
          </a:p>
          <a:p>
            <a:pPr marL="0" indent="0">
              <a:spcBef>
                <a:spcPct val="30000"/>
              </a:spcBef>
              <a:buFont typeface="Courier New" pitchFamily="49" charset="0"/>
              <a:buNone/>
              <a:tabLst>
                <a:tab pos="457200" algn="l"/>
              </a:tabLst>
            </a:pPr>
            <a:r>
              <a:rPr lang="en-US" b="1" i="0" dirty="0">
                <a:solidFill>
                  <a:schemeClr val="tx1"/>
                </a:solidFill>
              </a:rPr>
              <a:t>Solution</a:t>
            </a:r>
            <a:endParaRPr lang="en-US" dirty="0">
              <a:solidFill>
                <a:schemeClr val="tx1"/>
              </a:solidFill>
            </a:endParaRPr>
          </a:p>
        </p:txBody>
      </p:sp>
      <p:graphicFrame>
        <p:nvGraphicFramePr>
          <p:cNvPr id="5123" name="Object 3"/>
          <p:cNvGraphicFramePr>
            <a:graphicFrameLocks noChangeAspect="1"/>
          </p:cNvGraphicFramePr>
          <p:nvPr/>
        </p:nvGraphicFramePr>
        <p:xfrm>
          <a:off x="530352" y="2819400"/>
          <a:ext cx="5676900" cy="469900"/>
        </p:xfrm>
        <a:graphic>
          <a:graphicData uri="http://schemas.openxmlformats.org/presentationml/2006/ole">
            <mc:AlternateContent xmlns:mc="http://schemas.openxmlformats.org/markup-compatibility/2006">
              <mc:Choice xmlns:v="urn:schemas-microsoft-com:vml" Requires="v">
                <p:oleObj spid="_x0000_s5137" name="Equation" r:id="rId3" imgW="5676840" imgH="469800" progId="Equation.DSMT4">
                  <p:embed/>
                </p:oleObj>
              </mc:Choice>
              <mc:Fallback>
                <p:oleObj name="Equation" r:id="rId3" imgW="56768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819400"/>
                        <a:ext cx="567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30352" y="3505200"/>
          <a:ext cx="2667000" cy="368300"/>
        </p:xfrm>
        <a:graphic>
          <a:graphicData uri="http://schemas.openxmlformats.org/presentationml/2006/ole">
            <mc:AlternateContent xmlns:mc="http://schemas.openxmlformats.org/markup-compatibility/2006">
              <mc:Choice xmlns:v="urn:schemas-microsoft-com:vml" Requires="v">
                <p:oleObj spid="_x0000_s5138" name="Equation" r:id="rId5" imgW="2666880" imgH="368280" progId="Equation.DSMT4">
                  <p:embed/>
                </p:oleObj>
              </mc:Choice>
              <mc:Fallback>
                <p:oleObj name="Equation" r:id="rId5" imgW="26668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05200"/>
                        <a:ext cx="2667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530352" y="4038600"/>
          <a:ext cx="2222500" cy="876300"/>
        </p:xfrm>
        <a:graphic>
          <a:graphicData uri="http://schemas.openxmlformats.org/presentationml/2006/ole">
            <mc:AlternateContent xmlns:mc="http://schemas.openxmlformats.org/markup-compatibility/2006">
              <mc:Choice xmlns:v="urn:schemas-microsoft-com:vml" Requires="v">
                <p:oleObj spid="_x0000_s5139" name="Equation" r:id="rId7" imgW="2222280" imgH="876240" progId="Equation.DSMT4">
                  <p:embed/>
                </p:oleObj>
              </mc:Choice>
              <mc:Fallback>
                <p:oleObj name="Equation" r:id="rId7" imgW="22222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038600"/>
                        <a:ext cx="222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895600" y="3987800"/>
          <a:ext cx="3670300" cy="939800"/>
        </p:xfrm>
        <a:graphic>
          <a:graphicData uri="http://schemas.openxmlformats.org/presentationml/2006/ole">
            <mc:AlternateContent xmlns:mc="http://schemas.openxmlformats.org/markup-compatibility/2006">
              <mc:Choice xmlns:v="urn:schemas-microsoft-com:vml" Requires="v">
                <p:oleObj spid="_x0000_s5140" name="Equation" r:id="rId9" imgW="3670200" imgH="939600" progId="Equation.DSMT4">
                  <p:embed/>
                </p:oleObj>
              </mc:Choice>
              <mc:Fallback>
                <p:oleObj name="Equation" r:id="rId9" imgW="367020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3987800"/>
                        <a:ext cx="3670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895600" y="5105400"/>
          <a:ext cx="3048000" cy="838200"/>
        </p:xfrm>
        <a:graphic>
          <a:graphicData uri="http://schemas.openxmlformats.org/presentationml/2006/ole">
            <mc:AlternateContent xmlns:mc="http://schemas.openxmlformats.org/markup-compatibility/2006">
              <mc:Choice xmlns:v="urn:schemas-microsoft-com:vml" Requires="v">
                <p:oleObj spid="_x0000_s5141" name="Equation" r:id="rId11" imgW="3047760" imgH="838080" progId="Equation.DSMT4">
                  <p:embed/>
                </p:oleObj>
              </mc:Choice>
              <mc:Fallback>
                <p:oleObj name="Equation" r:id="rId11" imgW="3047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5105400"/>
                        <a:ext cx="304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6096000" y="5118100"/>
          <a:ext cx="927100" cy="838200"/>
        </p:xfrm>
        <a:graphic>
          <a:graphicData uri="http://schemas.openxmlformats.org/presentationml/2006/ole">
            <mc:AlternateContent xmlns:mc="http://schemas.openxmlformats.org/markup-compatibility/2006">
              <mc:Choice xmlns:v="urn:schemas-microsoft-com:vml" Requires="v">
                <p:oleObj spid="_x0000_s5142" name="Equation" r:id="rId13" imgW="927000" imgH="838080" progId="Equation.DSMT4">
                  <p:embed/>
                </p:oleObj>
              </mc:Choice>
              <mc:Fallback>
                <p:oleObj name="Equation" r:id="rId13" imgW="927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0" y="511810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7162800" y="5410200"/>
          <a:ext cx="774700" cy="292100"/>
        </p:xfrm>
        <a:graphic>
          <a:graphicData uri="http://schemas.openxmlformats.org/presentationml/2006/ole">
            <mc:AlternateContent xmlns:mc="http://schemas.openxmlformats.org/markup-compatibility/2006">
              <mc:Choice xmlns:v="urn:schemas-microsoft-com:vml" Requires="v">
                <p:oleObj spid="_x0000_s5143" name="Equation" r:id="rId15" imgW="774360" imgH="291960" progId="Equation.DSMT4">
                  <p:embed/>
                </p:oleObj>
              </mc:Choice>
              <mc:Fallback>
                <p:oleObj name="Equation" r:id="rId15" imgW="77436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62800" y="5410200"/>
                        <a:ext cx="77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Difference Quotient </a:t>
            </a:r>
            <a:br>
              <a:rPr lang="en-US" sz="3200" dirty="0">
                <a:solidFill>
                  <a:schemeClr val="accent1"/>
                </a:solidFill>
              </a:rPr>
            </a:br>
            <a:r>
              <a:rPr lang="en-US" sz="3200" dirty="0">
                <a:solidFill>
                  <a:schemeClr val="accent1"/>
                </a:solidFill>
              </a:rPr>
              <a:t>for a Given Function (cont.)</a:t>
            </a:r>
          </a:p>
        </p:txBody>
      </p:sp>
      <p:graphicFrame>
        <p:nvGraphicFramePr>
          <p:cNvPr id="1035268" name="Object 4"/>
          <p:cNvGraphicFramePr>
            <a:graphicFrameLocks noChangeAspect="1"/>
          </p:cNvGraphicFramePr>
          <p:nvPr/>
        </p:nvGraphicFramePr>
        <p:xfrm>
          <a:off x="530352" y="1371600"/>
          <a:ext cx="7023100" cy="927100"/>
        </p:xfrm>
        <a:graphic>
          <a:graphicData uri="http://schemas.openxmlformats.org/presentationml/2006/ole">
            <mc:AlternateContent xmlns:mc="http://schemas.openxmlformats.org/markup-compatibility/2006">
              <mc:Choice xmlns:v="urn:schemas-microsoft-com:vml" Requires="v">
                <p:oleObj spid="_x0000_s6159" name="Equation" r:id="rId3" imgW="7022880" imgH="927000" progId="Equation.DSMT4">
                  <p:embed/>
                </p:oleObj>
              </mc:Choice>
              <mc:Fallback>
                <p:oleObj name="Equation" r:id="rId3" imgW="702288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0231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533400" y="2438400"/>
          <a:ext cx="1257300" cy="304800"/>
        </p:xfrm>
        <a:graphic>
          <a:graphicData uri="http://schemas.openxmlformats.org/presentationml/2006/ole">
            <mc:AlternateContent xmlns:mc="http://schemas.openxmlformats.org/markup-compatibility/2006">
              <mc:Choice xmlns:v="urn:schemas-microsoft-com:vml" Requires="v">
                <p:oleObj spid="_x0000_s6160"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438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30352" y="2971800"/>
          <a:ext cx="7200900" cy="533400"/>
        </p:xfrm>
        <a:graphic>
          <a:graphicData uri="http://schemas.openxmlformats.org/presentationml/2006/ole">
            <mc:AlternateContent xmlns:mc="http://schemas.openxmlformats.org/markup-compatibility/2006">
              <mc:Choice xmlns:v="urn:schemas-microsoft-com:vml" Requires="v">
                <p:oleObj spid="_x0000_s6161" name="Equation" r:id="rId7" imgW="7200720" imgH="533160" progId="Equation.DSMT4">
                  <p:embed/>
                </p:oleObj>
              </mc:Choice>
              <mc:Fallback>
                <p:oleObj name="Equation" r:id="rId7" imgW="720072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971800"/>
                        <a:ext cx="7200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530352" y="3733800"/>
          <a:ext cx="2667000" cy="368300"/>
        </p:xfrm>
        <a:graphic>
          <a:graphicData uri="http://schemas.openxmlformats.org/presentationml/2006/ole">
            <mc:AlternateContent xmlns:mc="http://schemas.openxmlformats.org/markup-compatibility/2006">
              <mc:Choice xmlns:v="urn:schemas-microsoft-com:vml" Requires="v">
                <p:oleObj spid="_x0000_s6162" name="Equation" r:id="rId9" imgW="2666880" imgH="368280" progId="Equation.DSMT4">
                  <p:embed/>
                </p:oleObj>
              </mc:Choice>
              <mc:Fallback>
                <p:oleObj name="Equation" r:id="rId9" imgW="266688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733800"/>
                        <a:ext cx="2667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30352" y="4419600"/>
          <a:ext cx="2222500" cy="876300"/>
        </p:xfrm>
        <a:graphic>
          <a:graphicData uri="http://schemas.openxmlformats.org/presentationml/2006/ole">
            <mc:AlternateContent xmlns:mc="http://schemas.openxmlformats.org/markup-compatibility/2006">
              <mc:Choice xmlns:v="urn:schemas-microsoft-com:vml" Requires="v">
                <p:oleObj spid="_x0000_s6163" name="Equation" r:id="rId11" imgW="2222280" imgH="876240" progId="Equation.DSMT4">
                  <p:embed/>
                </p:oleObj>
              </mc:Choice>
              <mc:Fallback>
                <p:oleObj name="Equation" r:id="rId11" imgW="222228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4419600"/>
                        <a:ext cx="222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895600" y="4292600"/>
          <a:ext cx="5168900" cy="1016000"/>
        </p:xfrm>
        <a:graphic>
          <a:graphicData uri="http://schemas.openxmlformats.org/presentationml/2006/ole">
            <mc:AlternateContent xmlns:mc="http://schemas.openxmlformats.org/markup-compatibility/2006">
              <mc:Choice xmlns:v="urn:schemas-microsoft-com:vml" Requires="v">
                <p:oleObj spid="_x0000_s6164" name="Equation" r:id="rId13" imgW="5168880" imgH="1015920" progId="Equation.DSMT4">
                  <p:embed/>
                </p:oleObj>
              </mc:Choice>
              <mc:Fallback>
                <p:oleObj name="Equation" r:id="rId13" imgW="5168880" imgH="10159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4292600"/>
                        <a:ext cx="5168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62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Difference Quotient </a:t>
            </a:r>
            <a:br>
              <a:rPr lang="en-US" sz="3200" dirty="0">
                <a:solidFill>
                  <a:schemeClr val="accent1"/>
                </a:solidFill>
              </a:rPr>
            </a:br>
            <a:r>
              <a:rPr lang="en-US" sz="3200" dirty="0">
                <a:solidFill>
                  <a:schemeClr val="accent1"/>
                </a:solidFill>
              </a:rPr>
              <a:t>for a Given Function (cont.)</a:t>
            </a:r>
          </a:p>
        </p:txBody>
      </p:sp>
      <p:graphicFrame>
        <p:nvGraphicFramePr>
          <p:cNvPr id="7174" name="Object 6"/>
          <p:cNvGraphicFramePr>
            <a:graphicFrameLocks noChangeAspect="1"/>
          </p:cNvGraphicFramePr>
          <p:nvPr/>
        </p:nvGraphicFramePr>
        <p:xfrm>
          <a:off x="530352" y="1600200"/>
          <a:ext cx="5334000" cy="876300"/>
        </p:xfrm>
        <a:graphic>
          <a:graphicData uri="http://schemas.openxmlformats.org/presentationml/2006/ole">
            <mc:AlternateContent xmlns:mc="http://schemas.openxmlformats.org/markup-compatibility/2006">
              <mc:Choice xmlns:v="urn:schemas-microsoft-com:vml" Requires="v">
                <p:oleObj spid="_x0000_s7186" name="Equation" r:id="rId3" imgW="5333760" imgH="876240" progId="Equation.DSMT4">
                  <p:embed/>
                </p:oleObj>
              </mc:Choice>
              <mc:Fallback>
                <p:oleObj name="Equation" r:id="rId3" imgW="5333760" imgH="87624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600200"/>
                        <a:ext cx="5334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6032500" y="1619250"/>
          <a:ext cx="2120900" cy="825500"/>
        </p:xfrm>
        <a:graphic>
          <a:graphicData uri="http://schemas.openxmlformats.org/presentationml/2006/ole">
            <mc:AlternateContent xmlns:mc="http://schemas.openxmlformats.org/markup-compatibility/2006">
              <mc:Choice xmlns:v="urn:schemas-microsoft-com:vml" Requires="v">
                <p:oleObj spid="_x0000_s7187" name="Equation" r:id="rId5" imgW="2120760" imgH="825480" progId="Equation.DSMT4">
                  <p:embed/>
                </p:oleObj>
              </mc:Choice>
              <mc:Fallback>
                <p:oleObj name="Equation" r:id="rId5" imgW="2120760" imgH="825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0" y="1619250"/>
                        <a:ext cx="2120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530352" y="2743200"/>
          <a:ext cx="2374900" cy="876300"/>
        </p:xfrm>
        <a:graphic>
          <a:graphicData uri="http://schemas.openxmlformats.org/presentationml/2006/ole">
            <mc:AlternateContent xmlns:mc="http://schemas.openxmlformats.org/markup-compatibility/2006">
              <mc:Choice xmlns:v="urn:schemas-microsoft-com:vml" Requires="v">
                <p:oleObj spid="_x0000_s7188" name="Equation" r:id="rId7" imgW="2374560" imgH="876240" progId="Equation.DSMT4">
                  <p:embed/>
                </p:oleObj>
              </mc:Choice>
              <mc:Fallback>
                <p:oleObj name="Equation" r:id="rId7" imgW="2374560" imgH="8762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743200"/>
                        <a:ext cx="2374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30352" y="3886200"/>
          <a:ext cx="2336800" cy="876300"/>
        </p:xfrm>
        <a:graphic>
          <a:graphicData uri="http://schemas.openxmlformats.org/presentationml/2006/ole">
            <mc:AlternateContent xmlns:mc="http://schemas.openxmlformats.org/markup-compatibility/2006">
              <mc:Choice xmlns:v="urn:schemas-microsoft-com:vml" Requires="v">
                <p:oleObj spid="_x0000_s7189" name="Equation" r:id="rId9" imgW="2336760" imgH="876240" progId="Equation.DSMT4">
                  <p:embed/>
                </p:oleObj>
              </mc:Choice>
              <mc:Fallback>
                <p:oleObj name="Equation" r:id="rId9" imgW="2336760" imgH="87624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886200"/>
                        <a:ext cx="2336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6032500" y="4191000"/>
          <a:ext cx="1333500" cy="241300"/>
        </p:xfrm>
        <a:graphic>
          <a:graphicData uri="http://schemas.openxmlformats.org/presentationml/2006/ole">
            <mc:AlternateContent xmlns:mc="http://schemas.openxmlformats.org/markup-compatibility/2006">
              <mc:Choice xmlns:v="urn:schemas-microsoft-com:vml" Requires="v">
                <p:oleObj spid="_x0000_s7190" name="Equation" r:id="rId11" imgW="1333440" imgH="241200" progId="Equation.DSMT4">
                  <p:embed/>
                </p:oleObj>
              </mc:Choice>
              <mc:Fallback>
                <p:oleObj name="Equation" r:id="rId11" imgW="1333440" imgH="2412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32500" y="4191000"/>
                        <a:ext cx="1333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30352" y="5029200"/>
          <a:ext cx="1917700" cy="304800"/>
        </p:xfrm>
        <a:graphic>
          <a:graphicData uri="http://schemas.openxmlformats.org/presentationml/2006/ole">
            <mc:AlternateContent xmlns:mc="http://schemas.openxmlformats.org/markup-compatibility/2006">
              <mc:Choice xmlns:v="urn:schemas-microsoft-com:vml" Requires="v">
                <p:oleObj spid="_x0000_s7191" name="Equation" r:id="rId13" imgW="1917360" imgH="304560" progId="Equation.DSMT4">
                  <p:embed/>
                </p:oleObj>
              </mc:Choice>
              <mc:Fallback>
                <p:oleObj name="Equation" r:id="rId13" imgW="1917360" imgH="30456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5029200"/>
                        <a:ext cx="191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640</Words>
  <Application>Microsoft Office PowerPoint</Application>
  <PresentationFormat>On-screen Show (4:3)</PresentationFormat>
  <Paragraphs>62</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Calibri</vt:lpstr>
      <vt:lpstr>Courier New</vt:lpstr>
      <vt:lpstr>Symbol</vt:lpstr>
      <vt:lpstr>Arial</vt:lpstr>
      <vt:lpstr>Office Theme</vt:lpstr>
      <vt:lpstr>Equation</vt:lpstr>
      <vt:lpstr>Section 12.1</vt:lpstr>
      <vt:lpstr>Objectives</vt:lpstr>
      <vt:lpstr>Example 1: Using f(x) Notation</vt:lpstr>
      <vt:lpstr>Example 1: Using f(x) Notation (cont.)</vt:lpstr>
      <vt:lpstr> The Difference Quotient</vt:lpstr>
      <vt:lpstr> The Difference Quotient</vt:lpstr>
      <vt:lpstr>Example 2: Finding the Difference Quotient  for a Given Function</vt:lpstr>
      <vt:lpstr>Example 2: Finding the Difference Quotient  for a Given Function (cont.)</vt:lpstr>
      <vt:lpstr>Example 2: Finding the Difference Quotient  for a Given Function (cont.)</vt:lpstr>
      <vt:lpstr>Horizontal and Vertical Translations</vt:lpstr>
      <vt:lpstr>Example 3: Horizontal and Vertical Translations of the Function y = |x|</vt:lpstr>
      <vt:lpstr>Example 3: Horizontal and Vertical Translations of the Function y = |x| (cont.)</vt:lpstr>
      <vt:lpstr>Example 3: Horizontal and Vertical Translations of the Function y = |x| (cont.)</vt:lpstr>
      <vt:lpstr>Example 4: Reflections and Translations of the Function y = |x|</vt:lpstr>
      <vt:lpstr>Example 4: Reflections and Translations of the Function y = |x| (cont.)</vt:lpstr>
      <vt:lpstr>Example 4: Reflections and Translations of the Function y = |x| (cont.)</vt:lpstr>
      <vt:lpstr>Example 5: Translations of Functions with Graphs Given</vt:lpstr>
      <vt:lpstr>Example 5: Translations of Functions with Graphs Given (cont.)</vt:lpstr>
      <vt:lpstr>Example 5: Translations of Functions with Graphs Given (cont.)</vt:lpstr>
      <vt:lpstr>Example 5: Translations of Functions with Graphs Given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2016-10-04T20:33:00Z</dcterms:modified>
</cp:coreProperties>
</file>