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3333F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410EB-86C6-4DAC-A7B8-3437663C355E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B4C66-B3D4-4B78-ACCC-579599E16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66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png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Parabolas as Conic Sections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Using a Graphing Calculator to Graph Horizontal Parabolas</a:t>
            </a:r>
          </a:p>
        </p:txBody>
      </p:sp>
      <p:sp>
        <p:nvSpPr>
          <p:cNvPr id="1029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graphing calculator to graph the horizontal parabola                               Find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 using the </a:t>
            </a:r>
            <a:r>
              <a:rPr lang="en-US" i="0" dirty="0">
                <a:solidFill>
                  <a:srgbClr val="3333FF"/>
                </a:solidFill>
              </a:rPr>
              <a:t>CALC</a:t>
            </a:r>
            <a:r>
              <a:rPr lang="en-US" i="0" dirty="0">
                <a:solidFill>
                  <a:schemeClr val="tx1"/>
                </a:solidFill>
              </a:rPr>
              <a:t> features of the calculator.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solve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complete the square and use the square root property as follows.</a:t>
            </a:r>
            <a:r>
              <a:rPr lang="en-US" dirty="0"/>
              <a:t> </a:t>
            </a:r>
          </a:p>
        </p:txBody>
      </p:sp>
      <p:graphicFrame>
        <p:nvGraphicFramePr>
          <p:cNvPr id="1029124" name="Object 4"/>
          <p:cNvGraphicFramePr>
            <a:graphicFrameLocks noChangeAspect="1"/>
          </p:cNvGraphicFramePr>
          <p:nvPr/>
        </p:nvGraphicFramePr>
        <p:xfrm>
          <a:off x="2006600" y="1734074"/>
          <a:ext cx="210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2108160" imgH="444240" progId="Equation.DSMT4">
                  <p:embed/>
                </p:oleObj>
              </mc:Choice>
              <mc:Fallback>
                <p:oleObj name="Equation" r:id="rId3" imgW="21081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734074"/>
                        <a:ext cx="2108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Using a Graphing Calculator to Graph Horizontal Parabolas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286000" y="14478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2044440" imgH="444240" progId="Equation.DSMT4">
                  <p:embed/>
                </p:oleObj>
              </mc:Choice>
              <mc:Fallback>
                <p:oleObj name="Equation" r:id="rId3" imgW="20444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4478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473200" y="201676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2044440" imgH="444240" progId="Equation.DSMT4">
                  <p:embed/>
                </p:oleObj>
              </mc:Choice>
              <mc:Fallback>
                <p:oleObj name="Equation" r:id="rId5" imgW="2044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201676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52500" y="2585720"/>
          <a:ext cx="591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5918040" imgH="444240" progId="Equation.DSMT4">
                  <p:embed/>
                </p:oleObj>
              </mc:Choice>
              <mc:Fallback>
                <p:oleObj name="Equation" r:id="rId7" imgW="5918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585720"/>
                        <a:ext cx="5918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422400" y="3154680"/>
          <a:ext cx="2057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9" imgW="2057400" imgH="533160" progId="Equation.DSMT4">
                  <p:embed/>
                </p:oleObj>
              </mc:Choice>
              <mc:Fallback>
                <p:oleObj name="Equation" r:id="rId9" imgW="20574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54680"/>
                        <a:ext cx="2057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65200" y="3812540"/>
          <a:ext cx="675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1" imgW="6756120" imgH="482400" progId="Equation.DSMT4">
                  <p:embed/>
                </p:oleObj>
              </mc:Choice>
              <mc:Fallback>
                <p:oleObj name="Equation" r:id="rId11" imgW="67561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812540"/>
                        <a:ext cx="6756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55800" y="4419600"/>
          <a:ext cx="5930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3" imgW="5930640" imgH="1180800" progId="Equation.DSMT4">
                  <p:embed/>
                </p:oleObj>
              </mc:Choice>
              <mc:Fallback>
                <p:oleObj name="Equation" r:id="rId13" imgW="5930640" imgH="1180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419600"/>
                        <a:ext cx="59309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Using a Graphing Calculator to Graph Horizontal Parabolas (cont.)</a:t>
            </a:r>
          </a:p>
        </p:txBody>
      </p:sp>
      <p:sp>
        <p:nvSpPr>
          <p:cNvPr id="1031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From this graph, we can determine that there are no  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31172" name="Picture 4" descr="CH-13-SEC-2---SCREEN-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1815" y="1676400"/>
            <a:ext cx="3340370" cy="22860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019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Write the equation                                  in the form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Find the vertex,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-intercepts, and line of symmetry 	for the curve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Find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-intercepts for the curve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19911" name="Object 7"/>
          <p:cNvGraphicFramePr>
            <a:graphicFrameLocks noChangeAspect="1"/>
          </p:cNvGraphicFramePr>
          <p:nvPr/>
        </p:nvGraphicFramePr>
        <p:xfrm>
          <a:off x="3871913" y="1333500"/>
          <a:ext cx="260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2603160" imgH="444240" progId="Equation.DSMT4">
                  <p:embed/>
                </p:oleObj>
              </mc:Choice>
              <mc:Fallback>
                <p:oleObj name="Equation" r:id="rId3" imgW="260316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913" y="1333500"/>
                        <a:ext cx="260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2" name="Object 8"/>
          <p:cNvGraphicFramePr>
            <a:graphicFrameLocks noChangeAspect="1"/>
          </p:cNvGraphicFramePr>
          <p:nvPr/>
        </p:nvGraphicFramePr>
        <p:xfrm>
          <a:off x="1017588" y="1790700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2374560" imgH="533160" progId="Equation.DSMT4">
                  <p:embed/>
                </p:oleObj>
              </mc:Choice>
              <mc:Fallback>
                <p:oleObj name="Equation" r:id="rId5" imgW="237456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1790700"/>
                        <a:ext cx="2374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3" name="Object 9"/>
          <p:cNvGraphicFramePr>
            <a:graphicFrameLocks noChangeAspect="1"/>
          </p:cNvGraphicFramePr>
          <p:nvPr/>
        </p:nvGraphicFramePr>
        <p:xfrm>
          <a:off x="2987675" y="2743200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7" imgW="1447560" imgH="444240" progId="Equation.DSMT4">
                  <p:embed/>
                </p:oleObj>
              </mc:Choice>
              <mc:Fallback>
                <p:oleObj name="Equation" r:id="rId7" imgW="144756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743200"/>
                        <a:ext cx="1447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9914" name="Object 10"/>
          <p:cNvGraphicFramePr>
            <a:graphicFrameLocks noChangeAspect="1"/>
          </p:cNvGraphicFramePr>
          <p:nvPr/>
        </p:nvGraphicFramePr>
        <p:xfrm>
          <a:off x="6057900" y="3289300"/>
          <a:ext cx="209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9" imgW="2095200" imgH="444240" progId="Equation.DSMT4">
                  <p:embed/>
                </p:oleObj>
              </mc:Choice>
              <mc:Fallback>
                <p:oleObj name="Equation" r:id="rId9" imgW="209520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289300"/>
                        <a:ext cx="209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020932" name="Object 4"/>
          <p:cNvGraphicFramePr>
            <a:graphicFrameLocks noChangeAspect="1"/>
          </p:cNvGraphicFramePr>
          <p:nvPr/>
        </p:nvGraphicFramePr>
        <p:xfrm>
          <a:off x="530352" y="1371600"/>
          <a:ext cx="51816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5181480" imgH="2743200" progId="Equation.DSMT4">
                  <p:embed/>
                </p:oleObj>
              </mc:Choice>
              <mc:Fallback>
                <p:oleObj name="Equation" r:id="rId3" imgW="5181480" imgH="274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181600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parabolas that open left or right (horizontal parabolas).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vertices,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-intercepts, and lines of symmetry for horizontal parabolas.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Parabolas</a:t>
            </a:r>
          </a:p>
        </p:txBody>
      </p:sp>
      <p:sp>
        <p:nvSpPr>
          <p:cNvPr id="9574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Equations of Horizontal Parabolas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Equations of horizontal parabolas (parabolas that open to the left or right) can be written in the form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parabola opens left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&lt; 0 and right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&gt; 0.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vertex is at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h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i="0" dirty="0">
                <a:solidFill>
                  <a:srgbClr val="0000FF"/>
                </a:solidFill>
              </a:rPr>
              <a:t>).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line </a:t>
            </a: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the line of symmetry.</a:t>
            </a:r>
          </a:p>
        </p:txBody>
      </p:sp>
      <p:graphicFrame>
        <p:nvGraphicFramePr>
          <p:cNvPr id="957449" name="Object 9"/>
          <p:cNvGraphicFramePr>
            <a:graphicFrameLocks noChangeAspect="1"/>
          </p:cNvGraphicFramePr>
          <p:nvPr/>
        </p:nvGraphicFramePr>
        <p:xfrm>
          <a:off x="857250" y="2743200"/>
          <a:ext cx="755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7556400" imgH="533160" progId="Equation.DSMT4">
                  <p:embed/>
                </p:oleObj>
              </mc:Choice>
              <mc:Fallback>
                <p:oleObj name="Equation" r:id="rId3" imgW="7556400" imgH="533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743200"/>
                        <a:ext cx="7556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</a:t>
            </a:r>
          </a:p>
        </p:txBody>
      </p:sp>
      <p:sp>
        <p:nvSpPr>
          <p:cNvPr id="10137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For                             find the vertex,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-intercepts, 	and the line of symmetry. Then sketch the graph.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vertex, complete the square.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vertex is at </a:t>
            </a:r>
            <a:r>
              <a:rPr lang="en-US" i="0" dirty="0">
                <a:solidFill>
                  <a:srgbClr val="FF0000"/>
                </a:solidFill>
              </a:rPr>
              <a:t>(−5,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13766" name="Object 6"/>
          <p:cNvGraphicFramePr>
            <a:graphicFrameLocks noChangeAspect="1"/>
          </p:cNvGraphicFramePr>
          <p:nvPr/>
        </p:nvGraphicFramePr>
        <p:xfrm>
          <a:off x="1625600" y="130810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120760" imgH="444240" progId="Equation.DSMT4">
                  <p:embed/>
                </p:oleObj>
              </mc:Choice>
              <mc:Fallback>
                <p:oleObj name="Equation" r:id="rId3" imgW="212076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1308100"/>
                        <a:ext cx="2120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124200" y="34290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2044440" imgH="444240" progId="Equation.DSMT4">
                  <p:embed/>
                </p:oleObj>
              </mc:Choice>
              <mc:Fallback>
                <p:oleObj name="Equation" r:id="rId5" imgW="2044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124200" y="3968750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3263760" imgH="507960" progId="Equation.DSMT4">
                  <p:embed/>
                </p:oleObj>
              </mc:Choice>
              <mc:Fallback>
                <p:oleObj name="Equation" r:id="rId7" imgW="32637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968750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124200" y="4572000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9" imgW="2070000" imgH="533160" progId="Equation.DSMT4">
                  <p:embed/>
                </p:oleObj>
              </mc:Choice>
              <mc:Fallback>
                <p:oleObj name="Equation" r:id="rId9" imgW="20700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72000"/>
                        <a:ext cx="2070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 (cont.)</a:t>
            </a:r>
          </a:p>
        </p:txBody>
      </p:sp>
      <p:sp>
        <p:nvSpPr>
          <p:cNvPr id="10229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find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-intercepts, 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 and use the square root method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895600" y="2514600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070000" imgH="533160" progId="Equation.DSMT4">
                  <p:embed/>
                </p:oleObj>
              </mc:Choice>
              <mc:Fallback>
                <p:oleObj name="Equation" r:id="rId3" imgW="20700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514600"/>
                        <a:ext cx="2070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390900" y="3166533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574640" imgH="533160" progId="Equation.DSMT4">
                  <p:embed/>
                </p:oleObj>
              </mc:Choice>
              <mc:Fallback>
                <p:oleObj name="Equation" r:id="rId5" imgW="15746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166533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771900" y="3818466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1688760" imgH="482400" progId="Equation.DSMT4">
                  <p:embed/>
                </p:oleObj>
              </mc:Choice>
              <mc:Fallback>
                <p:oleObj name="Equation" r:id="rId7" imgW="16887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818466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229100" y="4419600"/>
          <a:ext cx="153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1536480" imgH="482400" progId="Equation.DSMT4">
                  <p:embed/>
                </p:oleObj>
              </mc:Choice>
              <mc:Fallback>
                <p:oleObj name="Equation" r:id="rId9" imgW="15364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419600"/>
                        <a:ext cx="1536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 (cont.)</a:t>
            </a:r>
          </a:p>
        </p:txBody>
      </p:sp>
      <p:sp>
        <p:nvSpPr>
          <p:cNvPr id="10240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</a:t>
            </a:r>
            <a:r>
              <a:rPr lang="en-US" i="0" dirty="0"/>
              <a:t>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= 1</a:t>
            </a:r>
            <a:r>
              <a:rPr lang="en-US" i="0" dirty="0">
                <a:solidFill>
                  <a:schemeClr val="tx1"/>
                </a:solidFill>
              </a:rPr>
              <a:t>, the parabola has the same shape as 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= </a:t>
            </a:r>
            <a:r>
              <a:rPr lang="en-US" i="1" dirty="0">
                <a:solidFill>
                  <a:srgbClr val="00007D"/>
                </a:solidFill>
              </a:rPr>
              <a:t>y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Vertex:</a:t>
            </a:r>
            <a:r>
              <a:rPr lang="en-US" i="0" dirty="0"/>
              <a:t> </a:t>
            </a:r>
            <a:r>
              <a:rPr lang="en-US" i="0" dirty="0">
                <a:solidFill>
                  <a:srgbClr val="FF0000"/>
                </a:solidFill>
              </a:rPr>
              <a:t>(−5, 3)</a:t>
            </a:r>
            <a:endParaRPr lang="en-US" dirty="0">
              <a:solidFill>
                <a:srgbClr val="FF0000"/>
              </a:solidFill>
            </a:endParaRPr>
          </a:p>
          <a:p>
            <a:pPr marL="3175" indent="-3175">
              <a:spcBef>
                <a:spcPct val="40000"/>
              </a:spcBef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-intercepts: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Line of symmetry:</a:t>
            </a:r>
            <a:r>
              <a:rPr lang="en-US" i="0" dirty="0"/>
              <a:t>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3</a:t>
            </a:r>
            <a:r>
              <a:rPr lang="en-US" dirty="0"/>
              <a:t> </a:t>
            </a:r>
          </a:p>
        </p:txBody>
      </p:sp>
      <p:graphicFrame>
        <p:nvGraphicFramePr>
          <p:cNvPr id="1024004" name="Object 4"/>
          <p:cNvGraphicFramePr>
            <a:graphicFrameLocks noChangeAspect="1"/>
          </p:cNvGraphicFramePr>
          <p:nvPr/>
        </p:nvGraphicFramePr>
        <p:xfrm>
          <a:off x="2476500" y="2373852"/>
          <a:ext cx="2171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171520" imgH="558720" progId="Equation.DSMT4">
                  <p:embed/>
                </p:oleObj>
              </mc:Choice>
              <mc:Fallback>
                <p:oleObj name="Equation" r:id="rId3" imgW="2171520" imgH="558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373852"/>
                        <a:ext cx="2171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005" name="Picture 5" descr="8_4_Ex1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1925639"/>
            <a:ext cx="3657600" cy="3645381"/>
          </a:xfrm>
          <a:prstGeom prst="rect">
            <a:avLst/>
          </a:prstGeom>
          <a:noFill/>
        </p:spPr>
      </p:pic>
      <p:graphicFrame>
        <p:nvGraphicFramePr>
          <p:cNvPr id="1024006" name="Object 6"/>
          <p:cNvGraphicFramePr>
            <a:graphicFrameLocks noChangeAspect="1"/>
          </p:cNvGraphicFramePr>
          <p:nvPr/>
        </p:nvGraphicFramePr>
        <p:xfrm>
          <a:off x="546100" y="2946400"/>
          <a:ext cx="1524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6" imgW="1523880" imgH="558720" progId="Equation.DSMT4">
                  <p:embed/>
                </p:oleObj>
              </mc:Choice>
              <mc:Fallback>
                <p:oleObj name="Equation" r:id="rId6" imgW="152388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946400"/>
                        <a:ext cx="1524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 (cont.)</a:t>
            </a:r>
          </a:p>
        </p:txBody>
      </p:sp>
      <p:sp>
        <p:nvSpPr>
          <p:cNvPr id="10250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For                                  find the vertex, the 		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-intercepts, and the line of symmetry. Then sketch 	the graph.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vertex, complete the square.</a:t>
            </a:r>
          </a:p>
        </p:txBody>
      </p:sp>
      <p:graphicFrame>
        <p:nvGraphicFramePr>
          <p:cNvPr id="1025028" name="Object 4"/>
          <p:cNvGraphicFramePr>
            <a:graphicFrameLocks noChangeAspect="1"/>
          </p:cNvGraphicFramePr>
          <p:nvPr/>
        </p:nvGraphicFramePr>
        <p:xfrm>
          <a:off x="1603375" y="1295400"/>
          <a:ext cx="250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501640" imgH="444240" progId="Equation.DSMT4">
                  <p:embed/>
                </p:oleObj>
              </mc:Choice>
              <mc:Fallback>
                <p:oleObj name="Equation" r:id="rId3" imgW="250164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1295400"/>
                        <a:ext cx="2501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743200" y="3733800"/>
          <a:ext cx="243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2438280" imgH="444240" progId="Equation.DSMT4">
                  <p:embed/>
                </p:oleObj>
              </mc:Choice>
              <mc:Fallback>
                <p:oleObj name="Equation" r:id="rId5" imgW="2438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733800"/>
                        <a:ext cx="243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43200" y="4250267"/>
          <a:ext cx="267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679480" imgH="507960" progId="Equation.DSMT4">
                  <p:embed/>
                </p:oleObj>
              </mc:Choice>
              <mc:Fallback>
                <p:oleObj name="Equation" r:id="rId7" imgW="267948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50267"/>
                        <a:ext cx="2679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743200" y="4830234"/>
          <a:ext cx="361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3619440" imgH="507960" progId="Equation.DSMT4">
                  <p:embed/>
                </p:oleObj>
              </mc:Choice>
              <mc:Fallback>
                <p:oleObj name="Equation" r:id="rId9" imgW="361944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30234"/>
                        <a:ext cx="3619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743200" y="5410200"/>
          <a:ext cx="3632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1" imgW="3632040" imgH="507960" progId="Equation.DSMT4">
                  <p:embed/>
                </p:oleObj>
              </mc:Choice>
              <mc:Fallback>
                <p:oleObj name="Equation" r:id="rId11" imgW="36320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410200"/>
                        <a:ext cx="3632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 (cont.)</a:t>
            </a:r>
          </a:p>
        </p:txBody>
      </p:sp>
      <p:sp>
        <p:nvSpPr>
          <p:cNvPr id="1026051" name="Rectangle 3"/>
          <p:cNvSpPr>
            <a:spLocks noGrp="1"/>
          </p:cNvSpPr>
          <p:nvPr>
            <p:ph idx="1"/>
          </p:nvPr>
        </p:nvSpPr>
        <p:spPr>
          <a:xfrm>
            <a:off x="457200" y="2464915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vertex is at </a:t>
            </a:r>
            <a:r>
              <a:rPr lang="en-US" i="0" dirty="0">
                <a:solidFill>
                  <a:srgbClr val="FF0000"/>
                </a:solidFill>
              </a:rPr>
              <a:t>(8,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find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-intercepts, 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 and factor.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048000" y="1219200"/>
          <a:ext cx="314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3149280" imgH="507960" progId="Equation.DSMT4">
                  <p:embed/>
                </p:oleObj>
              </mc:Choice>
              <mc:Fallback>
                <p:oleObj name="Equation" r:id="rId3" imgW="314928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219200"/>
                        <a:ext cx="3149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48000" y="182880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2476440" imgH="533160" progId="Equation.DSMT4">
                  <p:embed/>
                </p:oleObj>
              </mc:Choice>
              <mc:Fallback>
                <p:oleObj name="Equation" r:id="rId5" imgW="2476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82880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340100" y="3581400"/>
          <a:ext cx="242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2425680" imgH="444240" progId="Equation.DSMT4">
                  <p:embed/>
                </p:oleObj>
              </mc:Choice>
              <mc:Fallback>
                <p:oleObj name="Equation" r:id="rId7" imgW="24256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581400"/>
                        <a:ext cx="242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111500" y="4191000"/>
          <a:ext cx="2654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2654280" imgH="507960" progId="Equation.DSMT4">
                  <p:embed/>
                </p:oleObj>
              </mc:Choice>
              <mc:Fallback>
                <p:oleObj name="Equation" r:id="rId9" imgW="265428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191000"/>
                        <a:ext cx="2654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984500" y="4864100"/>
          <a:ext cx="278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2781000" imgH="457200" progId="Equation.DSMT4">
                  <p:embed/>
                </p:oleObj>
              </mc:Choice>
              <mc:Fallback>
                <p:oleObj name="Equation" r:id="rId11" imgW="278100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864100"/>
                        <a:ext cx="2781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276600" y="5486400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2489040" imgH="380880" progId="Equation.DSMT4">
                  <p:embed/>
                </p:oleObj>
              </mc:Choice>
              <mc:Fallback>
                <p:oleObj name="Equation" r:id="rId13" imgW="24890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86400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Horizontal Parabolas (cont.)</a:t>
            </a:r>
          </a:p>
        </p:txBody>
      </p:sp>
      <p:sp>
        <p:nvSpPr>
          <p:cNvPr id="10280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i="0" dirty="0">
                <a:solidFill>
                  <a:srgbClr val="00007D"/>
                </a:solidFill>
              </a:rPr>
              <a:t>= −2</a:t>
            </a:r>
            <a:r>
              <a:rPr lang="en-US" i="0" dirty="0">
                <a:solidFill>
                  <a:schemeClr val="tx1"/>
                </a:solidFill>
              </a:rPr>
              <a:t>, the graph opens to the left and is slightly narrower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than 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1" dirty="0">
                <a:solidFill>
                  <a:srgbClr val="00007D"/>
                </a:solidFill>
              </a:rPr>
              <a:t>y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Vertex: </a:t>
            </a:r>
            <a:r>
              <a:rPr lang="en-US" i="0" dirty="0">
                <a:solidFill>
                  <a:srgbClr val="FF0000"/>
                </a:solidFill>
              </a:rPr>
              <a:t>(8, −1)</a:t>
            </a:r>
            <a:endParaRPr lang="en-US" dirty="0">
              <a:solidFill>
                <a:srgbClr val="FF000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-intercepts: </a:t>
            </a:r>
            <a:r>
              <a:rPr lang="en-US" i="0" dirty="0">
                <a:solidFill>
                  <a:srgbClr val="FF0000"/>
                </a:solidFill>
              </a:rPr>
              <a:t>(0,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3) and (0, 1)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Line of symmetry: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−1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8101" name="Picture 5" descr="8_4_Ex1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905000"/>
            <a:ext cx="3657600" cy="36468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362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Symbol</vt:lpstr>
      <vt:lpstr>Courier New</vt:lpstr>
      <vt:lpstr>Arial</vt:lpstr>
      <vt:lpstr>Office Theme</vt:lpstr>
      <vt:lpstr>Equation</vt:lpstr>
      <vt:lpstr>Section 12.2</vt:lpstr>
      <vt:lpstr>Objectives</vt:lpstr>
      <vt:lpstr>Parabolas</vt:lpstr>
      <vt:lpstr>Example 1: Horizontal Parabolas</vt:lpstr>
      <vt:lpstr>Example 1: Horizontal Parabolas (cont.)</vt:lpstr>
      <vt:lpstr>Example 1: Horizontal Parabolas (cont.)</vt:lpstr>
      <vt:lpstr>Example 1: Horizontal Parabolas (cont.)</vt:lpstr>
      <vt:lpstr>Example 1: Horizontal Parabolas (cont.)</vt:lpstr>
      <vt:lpstr>Example 1: Horizontal Parabolas (cont.)</vt:lpstr>
      <vt:lpstr>Example 2: Using a Graphing Calculator to Graph Horizontal Parabolas</vt:lpstr>
      <vt:lpstr>Example 2: Using a Graphing Calculator to Graph Horizontal Parabolas (cont.)</vt:lpstr>
      <vt:lpstr>Example 2: Using a Graphing Calculator to Graph Horizontal Parabolas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2016-10-04T20:33:58Z</dcterms:modified>
</cp:coreProperties>
</file>