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  <p:embeddedFont>
      <p:font typeface="Ti86pc" panose="020B0609020003040203" charset="0"/>
      <p:regular r:id="rId27"/>
      <p:bold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000000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font" Target="fonts/font5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image" Target="../media/image24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12" Type="http://schemas.openxmlformats.org/officeDocument/2006/relationships/image" Target="../media/image23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11" Type="http://schemas.openxmlformats.org/officeDocument/2006/relationships/image" Target="../media/image22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Relationship Id="rId14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948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E7278-9F27-4953-90D8-397C99151665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4D9A5B-BCD4-4968-8682-D6864F76AC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861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7" Type="http://schemas.openxmlformats.org/officeDocument/2006/relationships/image" Target="../media/image4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8.wmf"/><Relationship Id="rId9" Type="http://schemas.openxmlformats.org/officeDocument/2006/relationships/image" Target="../media/image5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oleObject" Target="../embeddings/oleObject44.bin"/><Relationship Id="rId7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55.png"/><Relationship Id="rId4" Type="http://schemas.openxmlformats.org/officeDocument/2006/relationships/image" Target="../media/image52.wmf"/><Relationship Id="rId9" Type="http://schemas.openxmlformats.org/officeDocument/2006/relationships/image" Target="../media/image54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57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5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9.wmf"/><Relationship Id="rId26" Type="http://schemas.openxmlformats.org/officeDocument/2006/relationships/image" Target="../media/image23.wmf"/><Relationship Id="rId3" Type="http://schemas.openxmlformats.org/officeDocument/2006/relationships/oleObject" Target="../embeddings/oleObject9.bin"/><Relationship Id="rId21" Type="http://schemas.openxmlformats.org/officeDocument/2006/relationships/oleObject" Target="../embeddings/oleObject18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6.bin"/><Relationship Id="rId25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29" Type="http://schemas.openxmlformats.org/officeDocument/2006/relationships/oleObject" Target="../embeddings/oleObject22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3.bin"/><Relationship Id="rId24" Type="http://schemas.openxmlformats.org/officeDocument/2006/relationships/image" Target="../media/image22.wmf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23" Type="http://schemas.openxmlformats.org/officeDocument/2006/relationships/oleObject" Target="../embeddings/oleObject19.bin"/><Relationship Id="rId28" Type="http://schemas.openxmlformats.org/officeDocument/2006/relationships/image" Target="../media/image24.wmf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7.wmf"/><Relationship Id="rId22" Type="http://schemas.openxmlformats.org/officeDocument/2006/relationships/image" Target="../media/image21.wmf"/><Relationship Id="rId27" Type="http://schemas.openxmlformats.org/officeDocument/2006/relationships/oleObject" Target="../embeddings/oleObject21.bin"/><Relationship Id="rId30" Type="http://schemas.openxmlformats.org/officeDocument/2006/relationships/image" Target="../media/image2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Distance Formula and Circles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Equations of Circles</a:t>
            </a:r>
          </a:p>
        </p:txBody>
      </p:sp>
      <p:sp>
        <p:nvSpPr>
          <p:cNvPr id="1018888" name="Rectangle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01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Equation of a Circle</a:t>
            </a:r>
          </a:p>
          <a:p>
            <a:pPr marL="533400" indent="-5334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equation of a circle with radius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and center at </a:t>
            </a:r>
          </a:p>
          <a:p>
            <a:pPr marL="533400" indent="-5334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i="0" dirty="0">
                <a:solidFill>
                  <a:srgbClr val="000000"/>
                </a:solidFill>
              </a:rPr>
              <a:t>) is</a:t>
            </a:r>
          </a:p>
          <a:p>
            <a:pPr marL="533400" indent="-53340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533400" indent="-533400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center is at the origin, (0, 0), </a:t>
            </a:r>
          </a:p>
          <a:p>
            <a:pPr marL="533400" indent="-533400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equation simplifies to</a:t>
            </a:r>
          </a:p>
          <a:p>
            <a:pPr marL="533400" indent="-53340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533400" indent="-533400" algn="ctr">
              <a:buFont typeface="Courier New" pitchFamily="49" charset="0"/>
              <a:buNone/>
              <a:tabLst>
                <a:tab pos="457200" algn="l"/>
              </a:tabLst>
            </a:pPr>
            <a:endParaRPr lang="en-US" sz="3200" b="1" i="0" dirty="0">
              <a:solidFill>
                <a:srgbClr val="000000"/>
              </a:solidFill>
            </a:endParaRPr>
          </a:p>
        </p:txBody>
      </p:sp>
      <p:graphicFrame>
        <p:nvGraphicFramePr>
          <p:cNvPr id="1018889" name="Object 9"/>
          <p:cNvGraphicFramePr>
            <a:graphicFrameLocks noChangeAspect="1"/>
          </p:cNvGraphicFramePr>
          <p:nvPr/>
        </p:nvGraphicFramePr>
        <p:xfrm>
          <a:off x="2159000" y="2743200"/>
          <a:ext cx="3238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3238200" imgH="533160" progId="Equation.DSMT4">
                  <p:embed/>
                </p:oleObj>
              </mc:Choice>
              <mc:Fallback>
                <p:oleObj name="Equation" r:id="rId3" imgW="3238200" imgH="5331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2743200"/>
                        <a:ext cx="3238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8890" name="Object 10"/>
          <p:cNvGraphicFramePr>
            <a:graphicFrameLocks noChangeAspect="1"/>
          </p:cNvGraphicFramePr>
          <p:nvPr/>
        </p:nvGraphicFramePr>
        <p:xfrm>
          <a:off x="2940050" y="4495800"/>
          <a:ext cx="173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1739880" imgH="444240" progId="Equation.DSMT4">
                  <p:embed/>
                </p:oleObj>
              </mc:Choice>
              <mc:Fallback>
                <p:oleObj name="Equation" r:id="rId5" imgW="1739880" imgH="4442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0050" y="4495800"/>
                        <a:ext cx="173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18891" name="Picture 11" descr="8_5_fig_8_1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867400" y="2438400"/>
            <a:ext cx="2471738" cy="243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9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Equations of Circles</a:t>
            </a:r>
          </a:p>
        </p:txBody>
      </p:sp>
      <p:sp>
        <p:nvSpPr>
          <p:cNvPr id="10199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i="0" dirty="0">
                <a:solidFill>
                  <a:schemeClr val="tx1"/>
                </a:solidFill>
              </a:rPr>
              <a:t>	Find the equation of the circle with its center at the origin and radius         Are the points             and 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(1, 2)</a:t>
            </a:r>
            <a:r>
              <a:rPr lang="en-US" i="0" dirty="0">
                <a:solidFill>
                  <a:schemeClr val="tx1"/>
                </a:solidFill>
              </a:rPr>
              <a:t> on the circle?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equation of the circle is 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To determine whether or not the points              and 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rgbClr val="0000FF"/>
                </a:solidFill>
              </a:rPr>
              <a:t>(1, 2)</a:t>
            </a:r>
            <a:r>
              <a:rPr lang="en-US" i="0" dirty="0">
                <a:solidFill>
                  <a:schemeClr val="tx1"/>
                </a:solidFill>
              </a:rPr>
              <a:t> are on the circle, substitute each of these points 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into the equation.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Substituting              gives 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</p:txBody>
      </p:sp>
      <p:graphicFrame>
        <p:nvGraphicFramePr>
          <p:cNvPr id="1019915" name="Object 11"/>
          <p:cNvGraphicFramePr>
            <a:graphicFrameLocks noChangeAspect="1"/>
          </p:cNvGraphicFramePr>
          <p:nvPr/>
        </p:nvGraphicFramePr>
        <p:xfrm>
          <a:off x="3505200" y="1695450"/>
          <a:ext cx="53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3" imgW="533160" imgH="444240" progId="Equation.DSMT4">
                  <p:embed/>
                </p:oleObj>
              </mc:Choice>
              <mc:Fallback>
                <p:oleObj name="Equation" r:id="rId3" imgW="533160" imgH="4442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695450"/>
                        <a:ext cx="533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9916" name="Object 12"/>
          <p:cNvGraphicFramePr>
            <a:graphicFrameLocks noChangeAspect="1"/>
          </p:cNvGraphicFramePr>
          <p:nvPr/>
        </p:nvGraphicFramePr>
        <p:xfrm>
          <a:off x="6293374" y="1683274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5" imgW="977760" imgH="622080" progId="Equation.DSMT4">
                  <p:embed/>
                </p:oleObj>
              </mc:Choice>
              <mc:Fallback>
                <p:oleObj name="Equation" r:id="rId5" imgW="977760" imgH="622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3374" y="1683274"/>
                        <a:ext cx="977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9917" name="Object 13"/>
          <p:cNvGraphicFramePr>
            <a:graphicFrameLocks noChangeAspect="1"/>
          </p:cNvGraphicFramePr>
          <p:nvPr/>
        </p:nvGraphicFramePr>
        <p:xfrm>
          <a:off x="4572000" y="3276600"/>
          <a:ext cx="157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7" imgW="1574640" imgH="444240" progId="Equation.DSMT4">
                  <p:embed/>
                </p:oleObj>
              </mc:Choice>
              <mc:Fallback>
                <p:oleObj name="Equation" r:id="rId7" imgW="1574640" imgH="4442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276600"/>
                        <a:ext cx="1574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9918" name="Object 14"/>
          <p:cNvGraphicFramePr>
            <a:graphicFrameLocks noChangeAspect="1"/>
          </p:cNvGraphicFramePr>
          <p:nvPr/>
        </p:nvGraphicFramePr>
        <p:xfrm>
          <a:off x="6334125" y="3703638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9" imgW="977760" imgH="622080" progId="Equation.DSMT4">
                  <p:embed/>
                </p:oleObj>
              </mc:Choice>
              <mc:Fallback>
                <p:oleObj name="Equation" r:id="rId9" imgW="977760" imgH="622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4125" y="3703638"/>
                        <a:ext cx="977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9919" name="Object 15"/>
          <p:cNvGraphicFramePr>
            <a:graphicFrameLocks noChangeAspect="1"/>
          </p:cNvGraphicFramePr>
          <p:nvPr/>
        </p:nvGraphicFramePr>
        <p:xfrm>
          <a:off x="2322513" y="5257800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11" imgW="977760" imgH="622080" progId="Equation.DSMT4">
                  <p:embed/>
                </p:oleObj>
              </mc:Choice>
              <mc:Fallback>
                <p:oleObj name="Equation" r:id="rId11" imgW="977760" imgH="622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2513" y="5257800"/>
                        <a:ext cx="977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9920" name="Object 16"/>
          <p:cNvGraphicFramePr>
            <a:graphicFrameLocks noChangeAspect="1"/>
          </p:cNvGraphicFramePr>
          <p:nvPr/>
        </p:nvGraphicFramePr>
        <p:xfrm>
          <a:off x="4164013" y="5175250"/>
          <a:ext cx="3238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13" imgW="3238200" imgH="698400" progId="Equation.DSMT4">
                  <p:embed/>
                </p:oleObj>
              </mc:Choice>
              <mc:Fallback>
                <p:oleObj name="Equation" r:id="rId13" imgW="3238200" imgH="6984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4013" y="5175250"/>
                        <a:ext cx="32385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0937" name="Picture 9" descr="8_5_Exa_2_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2286000"/>
            <a:ext cx="3657600" cy="3646292"/>
          </a:xfrm>
          <a:prstGeom prst="rect">
            <a:avLst/>
          </a:prstGeom>
          <a:noFill/>
        </p:spPr>
      </p:pic>
      <p:sp>
        <p:nvSpPr>
          <p:cNvPr id="10209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Equations of Circles (cont.)</a:t>
            </a:r>
          </a:p>
        </p:txBody>
      </p:sp>
      <p:sp>
        <p:nvSpPr>
          <p:cNvPr id="10209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Substituting </a:t>
            </a:r>
            <a:r>
              <a:rPr lang="en-US" i="0" dirty="0">
                <a:solidFill>
                  <a:srgbClr val="0000FF"/>
                </a:solidFill>
              </a:rPr>
              <a:t>(1, 2)</a:t>
            </a:r>
            <a:r>
              <a:rPr lang="en-US" i="0" dirty="0">
                <a:solidFill>
                  <a:schemeClr val="tx1"/>
                </a:solidFill>
              </a:rPr>
              <a:t> gives</a:t>
            </a: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Therefore,               is </a:t>
            </a:r>
            <a:r>
              <a:rPr lang="en-US" i="0" dirty="0">
                <a:solidFill>
                  <a:srgbClr val="FF0000"/>
                </a:solidFill>
              </a:rPr>
              <a:t>on the circle</a:t>
            </a:r>
            <a:r>
              <a:rPr lang="en-US" i="0" dirty="0">
                <a:solidFill>
                  <a:schemeClr val="tx1"/>
                </a:solidFill>
              </a:rPr>
              <a:t>, but (1, 2) is </a:t>
            </a:r>
            <a:r>
              <a:rPr lang="en-US" i="0" dirty="0">
                <a:solidFill>
                  <a:srgbClr val="FF0000"/>
                </a:solidFill>
              </a:rPr>
              <a:t>not on the circle</a:t>
            </a:r>
            <a:r>
              <a:rPr lang="en-US" i="0" dirty="0">
                <a:solidFill>
                  <a:schemeClr val="tx1"/>
                </a:solidFill>
              </a:rPr>
              <a:t>.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020934" name="Object 6"/>
          <p:cNvGraphicFramePr>
            <a:graphicFrameLocks noChangeAspect="1"/>
          </p:cNvGraphicFramePr>
          <p:nvPr/>
        </p:nvGraphicFramePr>
        <p:xfrm>
          <a:off x="3962400" y="1257300"/>
          <a:ext cx="349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4" imgW="3492360" imgH="533160" progId="Equation.DSMT4">
                  <p:embed/>
                </p:oleObj>
              </mc:Choice>
              <mc:Fallback>
                <p:oleObj name="Equation" r:id="rId4" imgW="3492360" imgH="5331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257300"/>
                        <a:ext cx="3492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0935" name="Object 7"/>
          <p:cNvGraphicFramePr>
            <a:graphicFrameLocks noChangeAspect="1"/>
          </p:cNvGraphicFramePr>
          <p:nvPr/>
        </p:nvGraphicFramePr>
        <p:xfrm>
          <a:off x="2209800" y="1854200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6" imgW="977760" imgH="622080" progId="Equation.DSMT4">
                  <p:embed/>
                </p:oleObj>
              </mc:Choice>
              <mc:Fallback>
                <p:oleObj name="Equation" r:id="rId6" imgW="977760" imgH="622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854200"/>
                        <a:ext cx="977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" y="2732544"/>
            <a:ext cx="4572000" cy="33239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The equation of the circle is </a:t>
            </a:r>
          </a:p>
          <a:p>
            <a:pPr>
              <a:lnSpc>
                <a:spcPct val="150000"/>
              </a:lnSpc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r>
              <a:rPr lang="en-US" sz="2800" dirty="0"/>
              <a:t>Substituting </a:t>
            </a:r>
            <a:r>
              <a:rPr lang="en-US" sz="2800" dirty="0">
                <a:solidFill>
                  <a:srgbClr val="0000FF"/>
                </a:solidFill>
              </a:rPr>
              <a:t>(5, 5)</a:t>
            </a:r>
            <a:r>
              <a:rPr lang="en-US" sz="2800" dirty="0"/>
              <a:t> gives  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r>
              <a:rPr lang="en-US" sz="2800" dirty="0"/>
              <a:t>Therefore, (5, 5) is </a:t>
            </a:r>
            <a:r>
              <a:rPr lang="en-US" sz="2800" dirty="0">
                <a:solidFill>
                  <a:srgbClr val="FF0000"/>
                </a:solidFill>
              </a:rPr>
              <a:t>on the circle</a:t>
            </a:r>
            <a:r>
              <a:rPr lang="en-US" sz="2800" dirty="0"/>
              <a:t>.</a:t>
            </a:r>
          </a:p>
        </p:txBody>
      </p:sp>
      <p:sp>
        <p:nvSpPr>
          <p:cNvPr id="10219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Equations of Circles (cont.)</a:t>
            </a:r>
          </a:p>
        </p:txBody>
      </p:sp>
      <p:sp>
        <p:nvSpPr>
          <p:cNvPr id="10219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b.</a:t>
            </a:r>
            <a:r>
              <a:rPr lang="en-US" i="0" dirty="0">
                <a:solidFill>
                  <a:schemeClr val="tx1"/>
                </a:solidFill>
              </a:rPr>
              <a:t>	Find the equation of the circle with center at </a:t>
            </a:r>
            <a:r>
              <a:rPr lang="en-US" i="0" dirty="0">
                <a:solidFill>
                  <a:srgbClr val="0000FF"/>
                </a:solidFill>
              </a:rPr>
              <a:t>(5, 2)</a:t>
            </a:r>
            <a:r>
              <a:rPr lang="en-US" i="0" dirty="0">
                <a:solidFill>
                  <a:schemeClr val="tx1"/>
                </a:solidFill>
              </a:rPr>
              <a:t> and radius </a:t>
            </a:r>
            <a:r>
              <a:rPr lang="en-US" i="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. Is the point </a:t>
            </a:r>
            <a:r>
              <a:rPr lang="en-US" i="0" dirty="0">
                <a:solidFill>
                  <a:srgbClr val="0000FF"/>
                </a:solidFill>
              </a:rPr>
              <a:t>(5, 5)</a:t>
            </a:r>
            <a:r>
              <a:rPr lang="en-US" i="0" dirty="0">
                <a:solidFill>
                  <a:schemeClr val="tx1"/>
                </a:solidFill>
              </a:rPr>
              <a:t> on the circle?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</a:p>
        </p:txBody>
      </p:sp>
      <p:graphicFrame>
        <p:nvGraphicFramePr>
          <p:cNvPr id="1021960" name="Object 8"/>
          <p:cNvGraphicFramePr>
            <a:graphicFrameLocks noChangeAspect="1"/>
          </p:cNvGraphicFramePr>
          <p:nvPr/>
        </p:nvGraphicFramePr>
        <p:xfrm>
          <a:off x="530352" y="3200400"/>
          <a:ext cx="3022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3" imgW="3022560" imgH="533160" progId="Equation.DSMT4">
                  <p:embed/>
                </p:oleObj>
              </mc:Choice>
              <mc:Fallback>
                <p:oleObj name="Equation" r:id="rId3" imgW="3022560" imgH="5331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00400"/>
                        <a:ext cx="3022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1961" name="Object 9"/>
          <p:cNvGraphicFramePr>
            <a:graphicFrameLocks noChangeAspect="1"/>
          </p:cNvGraphicFramePr>
          <p:nvPr/>
        </p:nvGraphicFramePr>
        <p:xfrm>
          <a:off x="530352" y="4419600"/>
          <a:ext cx="4267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5" imgW="4267080" imgH="533160" progId="Equation.DSMT4">
                  <p:embed/>
                </p:oleObj>
              </mc:Choice>
              <mc:Fallback>
                <p:oleObj name="Equation" r:id="rId5" imgW="4267080" imgH="5331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419600"/>
                        <a:ext cx="42672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1962" name="Picture 10" descr="8_5_Exa_2_b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105400" y="2209800"/>
            <a:ext cx="3657600" cy="36455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9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Equations of Circles (cont.)</a:t>
            </a:r>
          </a:p>
        </p:txBody>
      </p:sp>
      <p:sp>
        <p:nvSpPr>
          <p:cNvPr id="10229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c.	</a:t>
            </a:r>
            <a:r>
              <a:rPr lang="en-US" i="0" dirty="0">
                <a:solidFill>
                  <a:schemeClr val="tx1"/>
                </a:solidFill>
              </a:rPr>
              <a:t>Show that                                     represents a circle. </a:t>
            </a:r>
          </a:p>
          <a:p>
            <a:pPr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Find its center and radius. Then graph the circle.</a:t>
            </a:r>
          </a:p>
          <a:p>
            <a:pPr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Rearrange the terms and complete the square </a:t>
            </a:r>
          </a:p>
          <a:p>
            <a:pPr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for              and 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just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2986" name="Object 10"/>
          <p:cNvGraphicFramePr>
            <a:graphicFrameLocks noChangeAspect="1"/>
          </p:cNvGraphicFramePr>
          <p:nvPr/>
        </p:nvGraphicFramePr>
        <p:xfrm>
          <a:off x="2527300" y="1308100"/>
          <a:ext cx="284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3" imgW="2844720" imgH="444240" progId="Equation.DSMT4">
                  <p:embed/>
                </p:oleObj>
              </mc:Choice>
              <mc:Fallback>
                <p:oleObj name="Equation" r:id="rId3" imgW="2844720" imgH="4442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1308100"/>
                        <a:ext cx="2844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2987" name="Object 11"/>
          <p:cNvGraphicFramePr>
            <a:graphicFrameLocks noChangeAspect="1"/>
          </p:cNvGraphicFramePr>
          <p:nvPr/>
        </p:nvGraphicFramePr>
        <p:xfrm>
          <a:off x="1011238" y="3348037"/>
          <a:ext cx="104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5" imgW="1041120" imgH="380880" progId="Equation.DSMT4">
                  <p:embed/>
                </p:oleObj>
              </mc:Choice>
              <mc:Fallback>
                <p:oleObj name="Equation" r:id="rId5" imgW="1041120" imgH="3808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1238" y="3348037"/>
                        <a:ext cx="1041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2988" name="Object 12"/>
          <p:cNvGraphicFramePr>
            <a:graphicFrameLocks noChangeAspect="1"/>
          </p:cNvGraphicFramePr>
          <p:nvPr/>
        </p:nvGraphicFramePr>
        <p:xfrm>
          <a:off x="2730500" y="3361616"/>
          <a:ext cx="1079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7" imgW="1079280" imgH="444240" progId="Equation.DSMT4">
                  <p:embed/>
                </p:oleObj>
              </mc:Choice>
              <mc:Fallback>
                <p:oleObj name="Equation" r:id="rId7" imgW="1079280" imgH="4442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0" y="3361616"/>
                        <a:ext cx="1079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146300" y="3810000"/>
          <a:ext cx="284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9" imgW="2844720" imgH="444240" progId="Equation.DSMT4">
                  <p:embed/>
                </p:oleObj>
              </mc:Choice>
              <mc:Fallback>
                <p:oleObj name="Equation" r:id="rId9" imgW="284472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3810000"/>
                        <a:ext cx="284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663700" y="4343400"/>
          <a:ext cx="3327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11" imgW="3327120" imgH="571320" progId="Equation.DSMT4">
                  <p:embed/>
                </p:oleObj>
              </mc:Choice>
              <mc:Fallback>
                <p:oleObj name="Equation" r:id="rId11" imgW="332712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0" y="4343400"/>
                        <a:ext cx="3327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Line 15"/>
          <p:cNvSpPr>
            <a:spLocks noChangeShapeType="1"/>
          </p:cNvSpPr>
          <p:nvPr/>
        </p:nvSpPr>
        <p:spPr bwMode="auto">
          <a:xfrm flipV="1">
            <a:off x="2047875" y="5313362"/>
            <a:ext cx="0" cy="36576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 flipV="1">
            <a:off x="4016375" y="5313362"/>
            <a:ext cx="0" cy="36576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1828800" y="5622925"/>
            <a:ext cx="251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Complete the square</a:t>
            </a: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5668963" y="4921250"/>
            <a:ext cx="304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</a:t>
            </a:r>
            <a:r>
              <a:rPr lang="en-US" sz="2000" dirty="0">
                <a:solidFill>
                  <a:srgbClr val="FF00FF"/>
                </a:solidFill>
              </a:rPr>
              <a:t>16</a:t>
            </a:r>
            <a:r>
              <a:rPr lang="en-US" sz="2000" dirty="0">
                <a:solidFill>
                  <a:srgbClr val="008080"/>
                </a:solidFill>
              </a:rPr>
              <a:t> and </a:t>
            </a:r>
            <a:r>
              <a:rPr lang="en-US" sz="2000" dirty="0">
                <a:solidFill>
                  <a:srgbClr val="FF00FF"/>
                </a:solidFill>
              </a:rPr>
              <a:t>1</a:t>
            </a:r>
            <a:r>
              <a:rPr lang="en-US" sz="2000" dirty="0">
                <a:solidFill>
                  <a:srgbClr val="008080"/>
                </a:solidFill>
              </a:rPr>
              <a:t> to both sides.</a:t>
            </a:r>
          </a:p>
        </p:txBody>
      </p:sp>
      <p:graphicFrame>
        <p:nvGraphicFramePr>
          <p:cNvPr id="19" name="Object 6"/>
          <p:cNvGraphicFramePr>
            <a:graphicFrameLocks noChangeAspect="1"/>
          </p:cNvGraphicFramePr>
          <p:nvPr/>
        </p:nvGraphicFramePr>
        <p:xfrm>
          <a:off x="533400" y="4848225"/>
          <a:ext cx="5080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13" imgW="5079960" imgH="571320" progId="Equation.DSMT4">
                  <p:embed/>
                </p:oleObj>
              </mc:Choice>
              <mc:Fallback>
                <p:oleObj name="Equation" r:id="rId13" imgW="507996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848225"/>
                        <a:ext cx="5080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2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2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2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2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2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Equations of Circles (cont.)</a:t>
            </a:r>
          </a:p>
        </p:txBody>
      </p:sp>
      <p:sp>
        <p:nvSpPr>
          <p:cNvPr id="1035267" name="Rectangle 3"/>
          <p:cNvSpPr>
            <a:spLocks noGrp="1"/>
          </p:cNvSpPr>
          <p:nvPr>
            <p:ph idx="1"/>
          </p:nvPr>
        </p:nvSpPr>
        <p:spPr>
          <a:xfrm>
            <a:off x="457200" y="2845915"/>
            <a:ext cx="3581400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Center is at </a:t>
            </a:r>
            <a:r>
              <a:rPr lang="en-US" i="0" dirty="0">
                <a:solidFill>
                  <a:srgbClr val="FF0000"/>
                </a:solidFill>
              </a:rPr>
              <a:t>(4,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1)</a:t>
            </a:r>
            <a:r>
              <a:rPr lang="en-US" i="0" dirty="0">
                <a:solidFill>
                  <a:schemeClr val="tx1"/>
                </a:solidFill>
              </a:rPr>
              <a:t> and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radius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035268" name="Object 4"/>
          <p:cNvGraphicFramePr>
            <a:graphicFrameLocks noChangeAspect="1"/>
          </p:cNvGraphicFramePr>
          <p:nvPr/>
        </p:nvGraphicFramePr>
        <p:xfrm>
          <a:off x="530352" y="1371600"/>
          <a:ext cx="3111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3" imgW="3111480" imgH="533160" progId="Equation.DSMT4">
                  <p:embed/>
                </p:oleObj>
              </mc:Choice>
              <mc:Fallback>
                <p:oleObj name="Equation" r:id="rId3" imgW="3111480" imgH="533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3111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269" name="Rectangle 5"/>
          <p:cNvSpPr>
            <a:spLocks noChangeArrowheads="1"/>
          </p:cNvSpPr>
          <p:nvPr/>
        </p:nvSpPr>
        <p:spPr bwMode="auto">
          <a:xfrm>
            <a:off x="4038600" y="1431925"/>
            <a:ext cx="449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Standard form for the equation of a circle</a:t>
            </a:r>
          </a:p>
        </p:txBody>
      </p:sp>
      <p:graphicFrame>
        <p:nvGraphicFramePr>
          <p:cNvPr id="1035270" name="Object 6"/>
          <p:cNvGraphicFramePr>
            <a:graphicFrameLocks noChangeAspect="1"/>
          </p:cNvGraphicFramePr>
          <p:nvPr/>
        </p:nvGraphicFramePr>
        <p:xfrm>
          <a:off x="530352" y="2241550"/>
          <a:ext cx="314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5" imgW="3149280" imgH="469800" progId="Equation.DSMT4">
                  <p:embed/>
                </p:oleObj>
              </mc:Choice>
              <mc:Fallback>
                <p:oleObj name="Equation" r:id="rId5" imgW="3149280" imgH="469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41550"/>
                        <a:ext cx="31496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271" name="Object 7"/>
          <p:cNvGraphicFramePr>
            <a:graphicFrameLocks noChangeAspect="1"/>
          </p:cNvGraphicFramePr>
          <p:nvPr/>
        </p:nvGraphicFramePr>
        <p:xfrm>
          <a:off x="1828800" y="3416300"/>
          <a:ext cx="698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7" imgW="698400" imgH="444240" progId="Equation.DSMT4">
                  <p:embed/>
                </p:oleObj>
              </mc:Choice>
              <mc:Fallback>
                <p:oleObj name="Equation" r:id="rId7" imgW="698400" imgH="444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416300"/>
                        <a:ext cx="698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5272" name="Picture 8" descr="8_5_Exa_2_c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724400" y="2068434"/>
            <a:ext cx="3657600" cy="36465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a Graphing Calculator to Graph Circles</a:t>
            </a:r>
          </a:p>
        </p:txBody>
      </p:sp>
      <p:sp>
        <p:nvSpPr>
          <p:cNvPr id="102400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1556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a graphing calculator with a “square window” to graph the circle</a:t>
            </a:r>
          </a:p>
          <a:p>
            <a:pPr algn="just">
              <a:lnSpc>
                <a:spcPct val="110000"/>
              </a:lnSpc>
              <a:spcBef>
                <a:spcPts val="6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lnSpc>
                <a:spcPct val="110000"/>
              </a:lnSpc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Press the              key and set the values to −6 and 6 for </a:t>
            </a:r>
            <a:r>
              <a:rPr lang="en-US" i="0" dirty="0">
                <a:solidFill>
                  <a:schemeClr val="tx1"/>
                </a:solidFill>
                <a:latin typeface="Ti86pc" pitchFamily="49" charset="0"/>
              </a:rPr>
              <a:t>Xmin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chemeClr val="tx1"/>
                </a:solidFill>
                <a:latin typeface="Ti86pc" pitchFamily="49" charset="0"/>
              </a:rPr>
              <a:t>Xmax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−4 and 4 for </a:t>
            </a:r>
            <a:r>
              <a:rPr lang="en-US" i="0" dirty="0">
                <a:solidFill>
                  <a:schemeClr val="tx1"/>
                </a:solidFill>
                <a:latin typeface="Ti86pc" pitchFamily="49" charset="0"/>
              </a:rPr>
              <a:t>Ymin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chemeClr val="tx1"/>
                </a:solidFill>
                <a:latin typeface="Ti86pc" pitchFamily="49" charset="0"/>
              </a:rPr>
              <a:t>Ymax</a:t>
            </a:r>
            <a:r>
              <a:rPr lang="en-US" i="0" dirty="0">
                <a:solidFill>
                  <a:schemeClr val="tx1"/>
                </a:solidFill>
              </a:rPr>
              <a:t>, respectively.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just">
              <a:lnSpc>
                <a:spcPct val="110000"/>
              </a:lnSpc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Solving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baseline="30000" dirty="0">
                <a:solidFill>
                  <a:schemeClr val="tx1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gives:</a:t>
            </a:r>
          </a:p>
          <a:p>
            <a:pPr algn="just">
              <a:lnSpc>
                <a:spcPct val="150000"/>
              </a:lnSpc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Solving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baseline="-25000" dirty="0">
                <a:solidFill>
                  <a:schemeClr val="tx1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baseline="-25000" dirty="0">
                <a:solidFill>
                  <a:schemeClr val="tx1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gives: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024011" name="Object 11"/>
          <p:cNvGraphicFramePr>
            <a:graphicFrameLocks noChangeAspect="1"/>
          </p:cNvGraphicFramePr>
          <p:nvPr/>
        </p:nvGraphicFramePr>
        <p:xfrm>
          <a:off x="2835275" y="1803400"/>
          <a:ext cx="157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3" imgW="1574640" imgH="444240" progId="Equation.DSMT4">
                  <p:embed/>
                </p:oleObj>
              </mc:Choice>
              <mc:Fallback>
                <p:oleObj name="Equation" r:id="rId3" imgW="1574640" imgH="4442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5275" y="1803400"/>
                        <a:ext cx="1574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012" name="Picture 12" descr="WINDOW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05000" y="3060700"/>
            <a:ext cx="1033462" cy="257175"/>
          </a:xfrm>
          <a:prstGeom prst="rect">
            <a:avLst/>
          </a:prstGeom>
          <a:noFill/>
        </p:spPr>
      </p:pic>
      <p:graphicFrame>
        <p:nvGraphicFramePr>
          <p:cNvPr id="1024014" name="Object 14"/>
          <p:cNvGraphicFramePr>
            <a:graphicFrameLocks noChangeAspect="1"/>
          </p:cNvGraphicFramePr>
          <p:nvPr/>
        </p:nvGraphicFramePr>
        <p:xfrm>
          <a:off x="3479800" y="4457700"/>
          <a:ext cx="147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6" imgW="1473120" imgH="444240" progId="Equation.DSMT4">
                  <p:embed/>
                </p:oleObj>
              </mc:Choice>
              <mc:Fallback>
                <p:oleObj name="Equation" r:id="rId6" imgW="1473120" imgH="4442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800" y="4457700"/>
                        <a:ext cx="1473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017" name="Object 17"/>
          <p:cNvGraphicFramePr>
            <a:graphicFrameLocks noChangeAspect="1"/>
          </p:cNvGraphicFramePr>
          <p:nvPr/>
        </p:nvGraphicFramePr>
        <p:xfrm>
          <a:off x="4419600" y="4800600"/>
          <a:ext cx="21590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8" imgW="2158920" imgH="1155600" progId="Equation.DSMT4">
                  <p:embed/>
                </p:oleObj>
              </mc:Choice>
              <mc:Fallback>
                <p:oleObj name="Equation" r:id="rId8" imgW="2158920" imgH="1155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800600"/>
                        <a:ext cx="21590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0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a Graphing Calculator to Graph Circles (cont.)</a:t>
            </a:r>
          </a:p>
        </p:txBody>
      </p:sp>
      <p:sp>
        <p:nvSpPr>
          <p:cNvPr id="10250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Graphing both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baseline="-25000" dirty="0">
                <a:solidFill>
                  <a:schemeClr val="tx1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baseline="-25000" dirty="0">
                <a:solidFill>
                  <a:schemeClr val="tx1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gives the following graph of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circle.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025035" name="Picture 11" descr="CH-13-SEC-3---SCREEN-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01667" y="2514600"/>
            <a:ext cx="3340666" cy="2286000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eaLnBrk="0" hangingPunct="0"/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Find the distance between the two points (5, 3) and </a:t>
            </a:r>
          </a:p>
          <a:p>
            <a:pPr marL="463550" indent="-463550" eaLnBrk="0" hangingPunct="0"/>
            <a:r>
              <a:rPr lang="en-US" dirty="0">
                <a:solidFill>
                  <a:srgbClr val="000000"/>
                </a:solidFill>
              </a:rPr>
              <a:t>	(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00"/>
                </a:solidFill>
              </a:rPr>
              <a:t>1,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00"/>
                </a:solidFill>
              </a:rPr>
              <a:t>3).</a:t>
            </a:r>
          </a:p>
          <a:p>
            <a:pPr marL="463550" indent="-463550" eaLnBrk="0" hangingPunct="0"/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Find the equation of the circle with center at (−2, 3) and radius 6. </a:t>
            </a:r>
          </a:p>
          <a:p>
            <a:pPr marL="463550" indent="-463550" eaLnBrk="0" hangingPunct="0"/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Write the equation in standard form and find the center and radius for the circle with equation 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1033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graphicFrame>
        <p:nvGraphicFramePr>
          <p:cNvPr id="1033226" name="Object 10"/>
          <p:cNvGraphicFramePr>
            <a:graphicFrameLocks noChangeAspect="1"/>
          </p:cNvGraphicFramePr>
          <p:nvPr/>
        </p:nvGraphicFramePr>
        <p:xfrm>
          <a:off x="1028700" y="4165600"/>
          <a:ext cx="2247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3" imgW="2247840" imgH="444240" progId="Equation.DSMT4">
                  <p:embed/>
                </p:oleObj>
              </mc:Choice>
              <mc:Fallback>
                <p:oleObj name="Equation" r:id="rId3" imgW="2247840" imgH="4442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4165600"/>
                        <a:ext cx="2247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1034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034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9855804"/>
              </p:ext>
            </p:extLst>
          </p:nvPr>
        </p:nvGraphicFramePr>
        <p:xfrm>
          <a:off x="542925" y="1371600"/>
          <a:ext cx="6032500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3" imgW="6032160" imgH="1803240" progId="Equation.DSMT4">
                  <p:embed/>
                </p:oleObj>
              </mc:Choice>
              <mc:Fallback>
                <p:oleObj name="Equation" r:id="rId3" imgW="6032160" imgH="1803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1371600"/>
                        <a:ext cx="6032500" cy="180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Find the distance between any two points in a plane.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Write the equation of a circle given its center and radius.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Graph circles centered at the point (</a:t>
            </a:r>
            <a:r>
              <a:rPr lang="en-US" i="1" dirty="0">
                <a:solidFill>
                  <a:schemeClr val="tx1"/>
                </a:solidFill>
              </a:rPr>
              <a:t>h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k</a:t>
            </a:r>
            <a:r>
              <a:rPr lang="en-US" i="0" dirty="0">
                <a:solidFill>
                  <a:schemeClr val="tx1"/>
                </a:solidFill>
              </a:rPr>
              <a:t>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Distance Between Two Points</a:t>
            </a:r>
          </a:p>
        </p:txBody>
      </p:sp>
      <p:sp>
        <p:nvSpPr>
          <p:cNvPr id="9574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72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The Pythagorean Theorem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In a right triangle, if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the length of the hypotenuse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are the lengths of the legs, then 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957456" name="Object 16"/>
          <p:cNvGraphicFramePr>
            <a:graphicFrameLocks noChangeAspect="1"/>
          </p:cNvGraphicFramePr>
          <p:nvPr/>
        </p:nvGraphicFramePr>
        <p:xfrm>
          <a:off x="1714500" y="3602037"/>
          <a:ext cx="1638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638000" imgH="380880" progId="Equation.DSMT4">
                  <p:embed/>
                </p:oleObj>
              </mc:Choice>
              <mc:Fallback>
                <p:oleObj name="Equation" r:id="rId3" imgW="1638000" imgH="3808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3602037"/>
                        <a:ext cx="1638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57457" name="Picture 17" descr="8_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14800" y="3048000"/>
            <a:ext cx="2900363" cy="16208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8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Distance Between Two Points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3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The Distance Formula</a:t>
            </a:r>
          </a:p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For two points                 and                 in a plane, the </a:t>
            </a:r>
          </a:p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distance between the points is</a:t>
            </a:r>
          </a:p>
          <a:p>
            <a:pPr marL="533400" indent="-533400" eaLnBrk="0" hangingPunct="0"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								</a:t>
            </a:r>
          </a:p>
          <a:p>
            <a:pPr marL="533400" indent="-533400" eaLnBrk="0" hangingPunct="0"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graphicFrame>
        <p:nvGraphicFramePr>
          <p:cNvPr id="977010" name="Object 114"/>
          <p:cNvGraphicFramePr>
            <a:graphicFrameLocks noChangeAspect="1"/>
          </p:cNvGraphicFramePr>
          <p:nvPr/>
        </p:nvGraphicFramePr>
        <p:xfrm>
          <a:off x="2723626" y="1742736"/>
          <a:ext cx="1206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1206360" imgH="495000" progId="Equation.DSMT4">
                  <p:embed/>
                </p:oleObj>
              </mc:Choice>
              <mc:Fallback>
                <p:oleObj name="Equation" r:id="rId3" imgW="1206360" imgH="495000" progId="Equation.DSMT4">
                  <p:embed/>
                  <p:pic>
                    <p:nvPicPr>
                      <p:cNvPr id="0" name="Object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3626" y="1742736"/>
                        <a:ext cx="12065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7011" name="Object 115"/>
          <p:cNvGraphicFramePr>
            <a:graphicFrameLocks noChangeAspect="1"/>
          </p:cNvGraphicFramePr>
          <p:nvPr/>
        </p:nvGraphicFramePr>
        <p:xfrm>
          <a:off x="4610100" y="1752600"/>
          <a:ext cx="1257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1257120" imgH="495000" progId="Equation.DSMT4">
                  <p:embed/>
                </p:oleObj>
              </mc:Choice>
              <mc:Fallback>
                <p:oleObj name="Equation" r:id="rId5" imgW="1257120" imgH="495000" progId="Equation.DSMT4">
                  <p:embed/>
                  <p:pic>
                    <p:nvPicPr>
                      <p:cNvPr id="0" name="Object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1752600"/>
                        <a:ext cx="12573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7012" name="Object 116"/>
          <p:cNvGraphicFramePr>
            <a:graphicFrameLocks noChangeAspect="1"/>
          </p:cNvGraphicFramePr>
          <p:nvPr/>
        </p:nvGraphicFramePr>
        <p:xfrm>
          <a:off x="2616200" y="2895600"/>
          <a:ext cx="3911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7" imgW="3911400" imgH="660240" progId="Equation.DSMT4">
                  <p:embed/>
                </p:oleObj>
              </mc:Choice>
              <mc:Fallback>
                <p:oleObj name="Equation" r:id="rId7" imgW="3911400" imgH="660240" progId="Equation.DSMT4">
                  <p:embed/>
                  <p:pic>
                    <p:nvPicPr>
                      <p:cNvPr id="0" name="Object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2895600"/>
                        <a:ext cx="39116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The Distance Formula</a:t>
            </a:r>
          </a:p>
        </p:txBody>
      </p:sp>
      <p:sp>
        <p:nvSpPr>
          <p:cNvPr id="10137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chemeClr val="tx1"/>
                </a:solidFill>
              </a:rPr>
              <a:t>Find the distance between the two points </a:t>
            </a:r>
            <a:r>
              <a:rPr lang="en-US" i="0" dirty="0">
                <a:solidFill>
                  <a:srgbClr val="0000FF"/>
                </a:solidFill>
              </a:rPr>
              <a:t>(3, 4)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2, 7).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981200" y="2082800"/>
          <a:ext cx="37465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3" imgW="3746160" imgH="711000" progId="Equation.DSMT4">
                  <p:embed/>
                </p:oleObj>
              </mc:Choice>
              <mc:Fallback>
                <p:oleObj name="Equation" r:id="rId3" imgW="3746160" imgH="711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082800"/>
                        <a:ext cx="37465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247900" y="2954867"/>
          <a:ext cx="1943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5" imgW="1942920" imgH="647640" progId="Equation.DSMT4">
                  <p:embed/>
                </p:oleObj>
              </mc:Choice>
              <mc:Fallback>
                <p:oleObj name="Equation" r:id="rId5" imgW="194292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2954867"/>
                        <a:ext cx="1943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247900" y="3763434"/>
          <a:ext cx="1409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7" imgW="1409400" imgH="444240" progId="Equation.DSMT4">
                  <p:embed/>
                </p:oleObj>
              </mc:Choice>
              <mc:Fallback>
                <p:oleObj name="Equation" r:id="rId7" imgW="14094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3763434"/>
                        <a:ext cx="1409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247900" y="4368800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9" imgW="939600" imgH="444240" progId="Equation.DSMT4">
                  <p:embed/>
                </p:oleObj>
              </mc:Choice>
              <mc:Fallback>
                <p:oleObj name="Equation" r:id="rId9" imgW="9396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4368800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The Distance Formula</a:t>
            </a:r>
          </a:p>
        </p:txBody>
      </p:sp>
      <p:sp>
        <p:nvSpPr>
          <p:cNvPr id="1036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chemeClr val="tx1"/>
                </a:solidFill>
              </a:rPr>
              <a:t>Use the distance formula (3 times) and the Pythagorean theorem to determine whether or not the triangle with vertices at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5,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1)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rgbClr val="0000FF"/>
                </a:solidFill>
              </a:rPr>
              <a:t>(2, 1)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i="0" dirty="0">
                <a:solidFill>
                  <a:srgbClr val="0000FF"/>
                </a:solidFill>
              </a:rPr>
              <a:t>(0, 7)</a:t>
            </a:r>
            <a:r>
              <a:rPr lang="en-US" i="0" dirty="0">
                <a:solidFill>
                  <a:schemeClr val="tx1"/>
                </a:solidFill>
              </a:rPr>
              <a:t> is a right triangle.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36293" name="Rectangle 5"/>
          <p:cNvSpPr>
            <a:spLocks/>
          </p:cNvSpPr>
          <p:nvPr/>
        </p:nvSpPr>
        <p:spPr bwMode="auto">
          <a:xfrm>
            <a:off x="457200" y="3279775"/>
            <a:ext cx="4800600" cy="274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/>
              <a:t>Find the lengths of the three line segments </a:t>
            </a:r>
            <a:r>
              <a:rPr lang="en-US" sz="2800" i="1" dirty="0"/>
              <a:t>AB</a:t>
            </a:r>
            <a:r>
              <a:rPr lang="en-US" sz="2800" dirty="0"/>
              <a:t>, </a:t>
            </a:r>
            <a:r>
              <a:rPr lang="en-US" sz="2800" i="1" dirty="0"/>
              <a:t>AC</a:t>
            </a:r>
            <a:r>
              <a:rPr lang="en-US" sz="2800" dirty="0"/>
              <a:t>, and </a:t>
            </a:r>
            <a:r>
              <a:rPr lang="en-US" sz="2800" i="1" dirty="0"/>
              <a:t>BC</a:t>
            </a:r>
            <a:r>
              <a:rPr lang="en-US" sz="2800" dirty="0"/>
              <a:t>, and decide whether or not the Pythagorean theorem is satisfied.</a:t>
            </a:r>
            <a:r>
              <a:rPr lang="en-US" sz="2800" i="1" dirty="0"/>
              <a:t> </a:t>
            </a:r>
          </a:p>
        </p:txBody>
      </p:sp>
      <p:pic>
        <p:nvPicPr>
          <p:cNvPr id="1036294" name="Picture 6" descr="8_5_Exa_1_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2754868"/>
            <a:ext cx="3200400" cy="31887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8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The Distance Formula (cont.)</a:t>
            </a:r>
          </a:p>
        </p:txBody>
      </p:sp>
      <p:graphicFrame>
        <p:nvGraphicFramePr>
          <p:cNvPr id="1015815" name="Object 7"/>
          <p:cNvGraphicFramePr>
            <a:graphicFrameLocks noChangeAspect="1"/>
          </p:cNvGraphicFramePr>
          <p:nvPr/>
        </p:nvGraphicFramePr>
        <p:xfrm>
          <a:off x="530352" y="3876675"/>
          <a:ext cx="4241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3" imgW="4241520" imgH="482400" progId="Equation.DSMT4">
                  <p:embed/>
                </p:oleObj>
              </mc:Choice>
              <mc:Fallback>
                <p:oleObj name="Equation" r:id="rId3" imgW="4241520" imgH="482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76675"/>
                        <a:ext cx="4241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5816" name="Object 8"/>
          <p:cNvGraphicFramePr>
            <a:graphicFrameLocks noChangeAspect="1"/>
          </p:cNvGraphicFramePr>
          <p:nvPr/>
        </p:nvGraphicFramePr>
        <p:xfrm>
          <a:off x="536575" y="4546600"/>
          <a:ext cx="59817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5" imgW="5981400" imgH="1206360" progId="Equation.DSMT4">
                  <p:embed/>
                </p:oleObj>
              </mc:Choice>
              <mc:Fallback>
                <p:oleObj name="Equation" r:id="rId5" imgW="5981400" imgH="12063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575" y="4546600"/>
                        <a:ext cx="5981700" cy="1206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070435" y="1295400"/>
          <a:ext cx="2260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7" imgW="2260440" imgH="647640" progId="Equation.DSMT4">
                  <p:embed/>
                </p:oleObj>
              </mc:Choice>
              <mc:Fallback>
                <p:oleObj name="Equation" r:id="rId7" imgW="2260440" imgH="647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435" y="1295400"/>
                        <a:ext cx="2260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6340518" y="1371600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9" imgW="1346040" imgH="444240" progId="Equation.DSMT4">
                  <p:embed/>
                </p:oleObj>
              </mc:Choice>
              <mc:Fallback>
                <p:oleObj name="Equation" r:id="rId9" imgW="134604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0518" y="1371600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7696200" y="1371600"/>
          <a:ext cx="889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11" imgW="888840" imgH="444240" progId="Equation.DSMT4">
                  <p:embed/>
                </p:oleObj>
              </mc:Choice>
              <mc:Fallback>
                <p:oleObj name="Equation" r:id="rId11" imgW="88884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1371600"/>
                        <a:ext cx="889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30352" y="1295400"/>
          <a:ext cx="3530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13" imgW="3530520" imgH="647640" progId="Equation.DSMT4">
                  <p:embed/>
                </p:oleObj>
              </mc:Choice>
              <mc:Fallback>
                <p:oleObj name="Equation" r:id="rId13" imgW="3530520" imgH="647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95400"/>
                        <a:ext cx="3530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530352" y="2133600"/>
          <a:ext cx="3581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15" imgW="3581280" imgH="647640" progId="Equation.DSMT4">
                  <p:embed/>
                </p:oleObj>
              </mc:Choice>
              <mc:Fallback>
                <p:oleObj name="Equation" r:id="rId15" imgW="3581280" imgH="647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133600"/>
                        <a:ext cx="35814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4129701" y="2133600"/>
          <a:ext cx="2260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17" imgW="2260440" imgH="647640" progId="Equation.DSMT4">
                  <p:embed/>
                </p:oleObj>
              </mc:Choice>
              <mc:Fallback>
                <p:oleObj name="Equation" r:id="rId17" imgW="2260440" imgH="647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9701" y="2133600"/>
                        <a:ext cx="2260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6408250" y="2209800"/>
          <a:ext cx="1498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19" imgW="1498320" imgH="444240" progId="Equation.DSMT4">
                  <p:embed/>
                </p:oleObj>
              </mc:Choice>
              <mc:Fallback>
                <p:oleObj name="Equation" r:id="rId19" imgW="149832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8250" y="2209800"/>
                        <a:ext cx="1498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7924800" y="2209800"/>
          <a:ext cx="901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21" imgW="901440" imgH="444240" progId="Equation.DSMT4">
                  <p:embed/>
                </p:oleObj>
              </mc:Choice>
              <mc:Fallback>
                <p:oleObj name="Equation" r:id="rId21" imgW="901440" imgH="444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2209800"/>
                        <a:ext cx="901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530352" y="3048000"/>
          <a:ext cx="3124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23" imgW="3124080" imgH="647640" progId="Equation.DSMT4">
                  <p:embed/>
                </p:oleObj>
              </mc:Choice>
              <mc:Fallback>
                <p:oleObj name="Equation" r:id="rId23" imgW="3124080" imgH="6476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048000"/>
                        <a:ext cx="31242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3668268" y="2971800"/>
          <a:ext cx="2044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25" imgW="2044440" imgH="647640" progId="Equation.DSMT4">
                  <p:embed/>
                </p:oleObj>
              </mc:Choice>
              <mc:Fallback>
                <p:oleObj name="Equation" r:id="rId25" imgW="2044440" imgH="6476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8268" y="2971800"/>
                        <a:ext cx="2044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/>
        </p:nvGraphicFramePr>
        <p:xfrm>
          <a:off x="5726684" y="3048000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27" imgW="1346040" imgH="444240" progId="Equation.DSMT4">
                  <p:embed/>
                </p:oleObj>
              </mc:Choice>
              <mc:Fallback>
                <p:oleObj name="Equation" r:id="rId27" imgW="1346040" imgH="4442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6684" y="3048000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7086600" y="3048000"/>
          <a:ext cx="901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3" name="Equation" r:id="rId29" imgW="901440" imgH="444240" progId="Equation.DSMT4">
                  <p:embed/>
                </p:oleObj>
              </mc:Choice>
              <mc:Fallback>
                <p:oleObj name="Equation" r:id="rId29" imgW="901440" imgH="4442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048000"/>
                        <a:ext cx="901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8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Equations of Circles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</a:rPr>
              <a:t>Circle, Center, Radius, and Diameter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A50021"/>
                </a:solidFill>
              </a:rPr>
              <a:t>circle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the set of all points in a plane that are a fixed distance from a fixed point.  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</a:rPr>
              <a:t>The fixed point is called the </a:t>
            </a:r>
            <a:r>
              <a:rPr lang="en-US" b="1" dirty="0">
                <a:solidFill>
                  <a:srgbClr val="A50021"/>
                </a:solidFill>
              </a:rPr>
              <a:t>center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circle.  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</a:rPr>
              <a:t>The distance from the center to any point on the circle is called the </a:t>
            </a:r>
            <a:r>
              <a:rPr lang="en-US" b="1" dirty="0">
                <a:solidFill>
                  <a:srgbClr val="A50021"/>
                </a:solidFill>
              </a:rPr>
              <a:t>radius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circle.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Equations of Circles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</a:rPr>
              <a:t>Circle, Center, Radius, and Diameter (cont.)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</a:rPr>
              <a:t>The distance from one point on the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</a:rPr>
              <a:t>circle to another point on the circle 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</a:rPr>
              <a:t>measured through the center is 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</a:rPr>
              <a:t>called the </a:t>
            </a:r>
            <a:r>
              <a:rPr lang="en-US" b="1" dirty="0">
                <a:solidFill>
                  <a:srgbClr val="A50021"/>
                </a:solidFill>
              </a:rPr>
              <a:t>diameter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circle.  </a:t>
            </a:r>
          </a:p>
          <a:p>
            <a:pPr eaLnBrk="0" hangingPunct="0"/>
            <a:r>
              <a:rPr lang="en-US" b="1" dirty="0">
                <a:solidFill>
                  <a:srgbClr val="A50021"/>
                </a:solidFill>
              </a:rPr>
              <a:t>Note: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The diameter is twice the length of the radius.</a:t>
            </a:r>
            <a:endParaRPr lang="en-US" dirty="0"/>
          </a:p>
        </p:txBody>
      </p:sp>
      <p:pic>
        <p:nvPicPr>
          <p:cNvPr id="1037317" name="Picture 5" descr="9_2_Example_2_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1200" y="2005012"/>
            <a:ext cx="2413000" cy="16525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529</Words>
  <Application>Microsoft Office PowerPoint</Application>
  <PresentationFormat>On-screen Show (4:3)</PresentationFormat>
  <Paragraphs>94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Calibri</vt:lpstr>
      <vt:lpstr>Symbol</vt:lpstr>
      <vt:lpstr>Courier New</vt:lpstr>
      <vt:lpstr>Arial</vt:lpstr>
      <vt:lpstr>Ti86pc</vt:lpstr>
      <vt:lpstr>Office Theme</vt:lpstr>
      <vt:lpstr>Equation</vt:lpstr>
      <vt:lpstr>Section 12.3</vt:lpstr>
      <vt:lpstr>Objectives</vt:lpstr>
      <vt:lpstr>Distance Between Two Points</vt:lpstr>
      <vt:lpstr>Distance Between Two Points</vt:lpstr>
      <vt:lpstr>Example 1: The Distance Formula</vt:lpstr>
      <vt:lpstr>Example 1: The Distance Formula</vt:lpstr>
      <vt:lpstr>Example 1: The Distance Formula (cont.)</vt:lpstr>
      <vt:lpstr>Equations of Circles</vt:lpstr>
      <vt:lpstr>Equations of Circles</vt:lpstr>
      <vt:lpstr>Equations of Circles</vt:lpstr>
      <vt:lpstr>Example 2: Equations of Circles</vt:lpstr>
      <vt:lpstr>Example 2: Equations of Circles (cont.)</vt:lpstr>
      <vt:lpstr>Example 2: Equations of Circles (cont.)</vt:lpstr>
      <vt:lpstr>Example 2: Equations of Circles (cont.)</vt:lpstr>
      <vt:lpstr>Example 2: Equations of Circles (cont.)</vt:lpstr>
      <vt:lpstr>Example 3: Using a Graphing Calculator to Graph Circles</vt:lpstr>
      <vt:lpstr>Example 3: Using a Graphing Calculator to Graph Circles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2016-10-04T20:34:59Z</dcterms:modified>
</cp:coreProperties>
</file>