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366092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31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05A4C-A59F-4536-B8EF-D23F7A6F5461}" type="datetimeFigureOut">
              <a:rPr lang="en-US" smtClean="0"/>
              <a:pPr/>
              <a:t>7/27/2017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6A8CEB-06F2-441A-878D-BF06776E69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42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0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35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oleObject" Target="../embeddings/oleObject25.bin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42.png"/><Relationship Id="rId4" Type="http://schemas.openxmlformats.org/officeDocument/2006/relationships/image" Target="../media/image4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12.4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Ellipses and Hyperbolas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2: Equation of an Ellipse - Major Axis Vertical</a:t>
            </a:r>
          </a:p>
        </p:txBody>
      </p:sp>
      <p:sp>
        <p:nvSpPr>
          <p:cNvPr id="10086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Graph the ellipse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equation is in standard form with </a:t>
            </a:r>
            <a:r>
              <a:rPr lang="en-US" i="1" dirty="0" smtClean="0">
                <a:solidFill>
                  <a:schemeClr val="tx1"/>
                </a:solidFill>
              </a:rPr>
              <a:t>a</a:t>
            </a:r>
            <a:r>
              <a:rPr lang="en-US" i="0" baseline="30000" dirty="0" smtClean="0">
                <a:solidFill>
                  <a:schemeClr val="tx1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 = 1 and </a:t>
            </a:r>
            <a:r>
              <a:rPr lang="en-US" i="1" dirty="0" smtClean="0">
                <a:solidFill>
                  <a:schemeClr val="tx1"/>
                </a:solidFill>
              </a:rPr>
              <a:t>b</a:t>
            </a:r>
            <a:r>
              <a:rPr lang="en-US" i="0" baseline="30000" dirty="0" smtClean="0">
                <a:solidFill>
                  <a:schemeClr val="tx1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 = 9.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Because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b</a:t>
            </a:r>
            <a:r>
              <a:rPr lang="en-US" i="0" baseline="30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&gt;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a</a:t>
            </a:r>
            <a:r>
              <a:rPr lang="en-US" i="0" baseline="30000" dirty="0" smtClean="0">
                <a:solidFill>
                  <a:schemeClr val="tx1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, we know the major axis is vertical.  That is, the ellipse is elongated along the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i="0" dirty="0" smtClean="0">
                <a:solidFill>
                  <a:schemeClr val="tx1"/>
                </a:solidFill>
              </a:rPr>
              <a:t>-axis.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points </a:t>
            </a:r>
            <a:r>
              <a:rPr lang="en-US" i="0" dirty="0" smtClean="0">
                <a:solidFill>
                  <a:srgbClr val="FF0000"/>
                </a:solidFill>
              </a:rPr>
              <a:t>(0, </a:t>
            </a:r>
            <a:r>
              <a:rPr lang="en-US" i="0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rgbClr val="FF0000"/>
                </a:solidFill>
              </a:rPr>
              <a:t>3) and (0, 3)</a:t>
            </a:r>
            <a:r>
              <a:rPr lang="en-US" i="0" dirty="0" smtClean="0">
                <a:solidFill>
                  <a:schemeClr val="tx1"/>
                </a:solidFill>
              </a:rPr>
              <a:t> are the endpoints of the major axis.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points </a:t>
            </a:r>
            <a:r>
              <a:rPr lang="en-US" i="0" dirty="0" smtClean="0">
                <a:solidFill>
                  <a:srgbClr val="FF0000"/>
                </a:solidFill>
              </a:rPr>
              <a:t>(</a:t>
            </a:r>
            <a:r>
              <a:rPr lang="en-US" i="0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rgbClr val="FF0000"/>
                </a:solidFill>
              </a:rPr>
              <a:t>1, 0) and (1, 0)</a:t>
            </a:r>
            <a:r>
              <a:rPr lang="en-US" i="0" dirty="0" smtClean="0">
                <a:solidFill>
                  <a:schemeClr val="tx1"/>
                </a:solidFill>
              </a:rPr>
              <a:t> are the endpoints of the minor axis.</a:t>
            </a: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08644" name="Object 4"/>
          <p:cNvGraphicFramePr>
            <a:graphicFrameLocks noChangeAspect="1"/>
          </p:cNvGraphicFramePr>
          <p:nvPr/>
        </p:nvGraphicFramePr>
        <p:xfrm>
          <a:off x="3111500" y="11049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1676160" imgH="876240" progId="Equation.DSMT4">
                  <p:embed/>
                </p:oleObj>
              </mc:Choice>
              <mc:Fallback>
                <p:oleObj name="Equation" r:id="rId3" imgW="1676160" imgH="876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1104900"/>
                        <a:ext cx="16764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2: Equation of an Ellipse - Major Axis Vertical (cont.)</a:t>
            </a:r>
          </a:p>
        </p:txBody>
      </p:sp>
      <p:pic>
        <p:nvPicPr>
          <p:cNvPr id="1009670" name="Picture 6" descr="9_2_Example_2_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534712"/>
            <a:ext cx="3657600" cy="3646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Equations of Hyperbolas</a:t>
            </a:r>
          </a:p>
        </p:txBody>
      </p:sp>
      <p:sp>
        <p:nvSpPr>
          <p:cNvPr id="10106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Hyperbola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A </a:t>
            </a:r>
            <a:r>
              <a:rPr lang="en-US" b="1" i="0" dirty="0" smtClean="0">
                <a:solidFill>
                  <a:srgbClr val="A50021"/>
                </a:solidFill>
              </a:rPr>
              <a:t>hyperbola</a:t>
            </a:r>
            <a:r>
              <a:rPr lang="en-US" i="0" dirty="0" smtClean="0">
                <a:solidFill>
                  <a:srgbClr val="000000"/>
                </a:solidFill>
              </a:rPr>
              <a:t> is the set of all points in a plane such that the absolute value of the difference of the distances from two fixed points is constant.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Each of the fixed points is called a </a:t>
            </a:r>
            <a:r>
              <a:rPr lang="en-US" b="1" i="0" dirty="0" smtClean="0">
                <a:solidFill>
                  <a:srgbClr val="A50021"/>
                </a:solidFill>
              </a:rPr>
              <a:t>focus</a:t>
            </a:r>
            <a:r>
              <a:rPr lang="en-US" i="0" dirty="0" smtClean="0">
                <a:solidFill>
                  <a:srgbClr val="000000"/>
                </a:solidFill>
              </a:rPr>
              <a:t> (plural foci).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</a:t>
            </a:r>
            <a:r>
              <a:rPr lang="en-US" b="1" i="0" dirty="0" smtClean="0">
                <a:solidFill>
                  <a:srgbClr val="A50021"/>
                </a:solidFill>
              </a:rPr>
              <a:t>center</a:t>
            </a:r>
            <a:r>
              <a:rPr lang="en-US" i="0" dirty="0" smtClean="0">
                <a:solidFill>
                  <a:srgbClr val="000000"/>
                </a:solidFill>
              </a:rPr>
              <a:t> of a hyperbola is the point midway between the foci.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Equations of Hyperbolas</a:t>
            </a:r>
          </a:p>
        </p:txBody>
      </p:sp>
      <p:sp>
        <p:nvSpPr>
          <p:cNvPr id="10117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  <a:tabLst>
                <a:tab pos="36576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Hyperbola (cont.)</a:t>
            </a:r>
          </a:p>
          <a:p>
            <a:pPr marL="0" indent="0">
              <a:buFont typeface="Courier New" pitchFamily="49" charset="0"/>
              <a:buNone/>
              <a:tabLst>
                <a:tab pos="36576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The graph of a hyperbola with 	its center at the origin (0, 0), 	foci along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-axis at (</a:t>
            </a:r>
            <a:r>
              <a:rPr lang="en-US" i="0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i="0" dirty="0" smtClean="0">
                <a:solidFill>
                  <a:srgbClr val="000000"/>
                </a:solidFill>
              </a:rPr>
              <a:t>, 0) 	and (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i="0" dirty="0" smtClean="0">
                <a:solidFill>
                  <a:srgbClr val="000000"/>
                </a:solidFill>
              </a:rPr>
              <a:t>, 0), and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-intercepts at 	(</a:t>
            </a:r>
            <a:r>
              <a:rPr lang="en-US" i="0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 0) and 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 0).  There are 	no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dirty="0" smtClean="0">
                <a:solidFill>
                  <a:srgbClr val="000000"/>
                </a:solidFill>
              </a:rPr>
              <a:t>-intercepts.</a:t>
            </a:r>
          </a:p>
          <a:p>
            <a:pPr marL="0" indent="0">
              <a:buFont typeface="Courier New" pitchFamily="49" charset="0"/>
              <a:buNone/>
              <a:tabLst>
                <a:tab pos="3657600" algn="l"/>
              </a:tabLst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3657600" algn="l"/>
              </a:tabLst>
            </a:pPr>
            <a:endParaRPr lang="en-US" i="0" baseline="30000" dirty="0" smtClean="0">
              <a:solidFill>
                <a:srgbClr val="000000"/>
              </a:solidFill>
              <a:latin typeface="TimesTen" pitchFamily="18" charset="0"/>
            </a:endParaRPr>
          </a:p>
        </p:txBody>
      </p:sp>
      <p:pic>
        <p:nvPicPr>
          <p:cNvPr id="1011716" name="Picture 4" descr="9_2_Example_2_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930400"/>
            <a:ext cx="3354388" cy="330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7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Equations of Hyperbolas</a:t>
            </a:r>
          </a:p>
        </p:txBody>
      </p:sp>
      <p:sp>
        <p:nvSpPr>
          <p:cNvPr id="10127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9359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Equations of Hyperbolas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In general, there are two standard forms for equations of hyperbolas with their centers at the origin.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		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-intercepts (vertices) at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 0) and (</a:t>
            </a:r>
            <a:r>
              <a:rPr lang="en-US" i="0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 0)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No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dirty="0" smtClean="0">
                <a:solidFill>
                  <a:srgbClr val="000000"/>
                </a:solidFill>
              </a:rPr>
              <a:t>-intercepts</a:t>
            </a:r>
          </a:p>
          <a:p>
            <a:pPr marL="0" indent="0">
              <a:spcAft>
                <a:spcPct val="20000"/>
              </a:spcAft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Asymptotes:  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curves “open” left and right.</a:t>
            </a: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012740" name="Object 4"/>
          <p:cNvGraphicFramePr>
            <a:graphicFrameLocks noChangeAspect="1"/>
          </p:cNvGraphicFramePr>
          <p:nvPr/>
        </p:nvGraphicFramePr>
        <p:xfrm>
          <a:off x="530352" y="2616200"/>
          <a:ext cx="2133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2133360" imgH="876240" progId="Equation.DSMT4">
                  <p:embed/>
                </p:oleObj>
              </mc:Choice>
              <mc:Fallback>
                <p:oleObj name="Equation" r:id="rId3" imgW="2133360" imgH="876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16200"/>
                        <a:ext cx="2133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2741" name="Object 5"/>
          <p:cNvGraphicFramePr>
            <a:graphicFrameLocks noChangeAspect="1"/>
          </p:cNvGraphicFramePr>
          <p:nvPr/>
        </p:nvGraphicFramePr>
        <p:xfrm>
          <a:off x="2463800" y="4648200"/>
          <a:ext cx="293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2933640" imgH="838080" progId="Equation.DSMT4">
                  <p:embed/>
                </p:oleObj>
              </mc:Choice>
              <mc:Fallback>
                <p:oleObj name="Equation" r:id="rId5" imgW="293364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4648200"/>
                        <a:ext cx="293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12743" name="Picture 7" descr="9_2_Example_2_a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5450" y="2762250"/>
            <a:ext cx="2952750" cy="2952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Equations of Hyperbolas</a:t>
            </a:r>
          </a:p>
        </p:txBody>
      </p:sp>
      <p:sp>
        <p:nvSpPr>
          <p:cNvPr id="10137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5039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Equations of Hyperbolas (cont.)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dirty="0" smtClean="0">
                <a:solidFill>
                  <a:srgbClr val="000000"/>
                </a:solidFill>
              </a:rPr>
              <a:t>-intercepts (vertices) at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(0,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) and (0, </a:t>
            </a:r>
            <a:r>
              <a:rPr lang="en-US" i="0" dirty="0" smtClean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)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No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-intercepts</a:t>
            </a:r>
          </a:p>
          <a:p>
            <a:pPr marL="0" indent="0">
              <a:spcAft>
                <a:spcPct val="25000"/>
              </a:spcAft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Asymptotes: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curves “open” up and down.</a:t>
            </a:r>
          </a:p>
        </p:txBody>
      </p:sp>
      <p:graphicFrame>
        <p:nvGraphicFramePr>
          <p:cNvPr id="1013764" name="Object 4"/>
          <p:cNvGraphicFramePr>
            <a:graphicFrameLocks noChangeAspect="1"/>
          </p:cNvGraphicFramePr>
          <p:nvPr/>
        </p:nvGraphicFramePr>
        <p:xfrm>
          <a:off x="530352" y="1943100"/>
          <a:ext cx="2133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2133360" imgH="876240" progId="Equation.DSMT4">
                  <p:embed/>
                </p:oleObj>
              </mc:Choice>
              <mc:Fallback>
                <p:oleObj name="Equation" r:id="rId3" imgW="2133360" imgH="876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43100"/>
                        <a:ext cx="2133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7" name="Object 7"/>
          <p:cNvGraphicFramePr>
            <a:graphicFrameLocks noChangeAspect="1"/>
          </p:cNvGraphicFramePr>
          <p:nvPr/>
        </p:nvGraphicFramePr>
        <p:xfrm>
          <a:off x="2476500" y="4191000"/>
          <a:ext cx="293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2933640" imgH="838080" progId="Equation.DSMT4">
                  <p:embed/>
                </p:oleObj>
              </mc:Choice>
              <mc:Fallback>
                <p:oleObj name="Equation" r:id="rId5" imgW="293364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4191000"/>
                        <a:ext cx="293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13768" name="Picture 8" descr="9_2_Example_2_a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86400" y="2133600"/>
            <a:ext cx="2962275" cy="2941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7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3: Hyperbola Opening Left and Right</a:t>
            </a:r>
          </a:p>
        </p:txBody>
      </p:sp>
      <p:sp>
        <p:nvSpPr>
          <p:cNvPr id="10147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Graph the hyperbola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baseline="30000" dirty="0" smtClean="0">
                <a:solidFill>
                  <a:srgbClr val="0000FF"/>
                </a:solidFill>
              </a:rPr>
              <a:t>2</a:t>
            </a:r>
            <a:r>
              <a:rPr lang="en-US" i="0" dirty="0" smtClean="0">
                <a:solidFill>
                  <a:srgbClr val="0000FF"/>
                </a:solidFill>
              </a:rPr>
              <a:t> – 4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i="0" baseline="30000" dirty="0" smtClean="0">
                <a:solidFill>
                  <a:srgbClr val="0000FF"/>
                </a:solidFill>
              </a:rPr>
              <a:t>2</a:t>
            </a:r>
            <a:r>
              <a:rPr lang="en-US" i="0" dirty="0" smtClean="0">
                <a:solidFill>
                  <a:srgbClr val="0000FF"/>
                </a:solidFill>
              </a:rPr>
              <a:t> = 16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Write the equation in standard form by dividing both sides by 16:</a:t>
            </a: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000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Here </a:t>
            </a:r>
            <a:r>
              <a:rPr lang="en-US" i="1" dirty="0" smtClean="0">
                <a:solidFill>
                  <a:schemeClr val="tx1"/>
                </a:solidFill>
              </a:rPr>
              <a:t>a</a:t>
            </a:r>
            <a:r>
              <a:rPr lang="en-US" i="0" baseline="30000" dirty="0" smtClean="0">
                <a:solidFill>
                  <a:schemeClr val="tx1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 = 16 and </a:t>
            </a:r>
            <a:r>
              <a:rPr lang="en-US" i="1" dirty="0" smtClean="0">
                <a:solidFill>
                  <a:schemeClr val="tx1"/>
                </a:solidFill>
              </a:rPr>
              <a:t>b</a:t>
            </a:r>
            <a:r>
              <a:rPr lang="en-US" i="0" baseline="30000" dirty="0" smtClean="0">
                <a:solidFill>
                  <a:schemeClr val="tx1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 = 4.  So, using </a:t>
            </a:r>
            <a:r>
              <a:rPr lang="en-US" i="1" dirty="0" smtClean="0">
                <a:solidFill>
                  <a:schemeClr val="tx1"/>
                </a:solidFill>
              </a:rPr>
              <a:t>a</a:t>
            </a:r>
            <a:r>
              <a:rPr lang="en-US" i="0" dirty="0" smtClean="0">
                <a:solidFill>
                  <a:schemeClr val="tx1"/>
                </a:solidFill>
              </a:rPr>
              <a:t> = 4 and </a:t>
            </a:r>
            <a:r>
              <a:rPr lang="en-US" i="1" dirty="0" smtClean="0">
                <a:solidFill>
                  <a:schemeClr val="tx1"/>
                </a:solidFill>
              </a:rPr>
              <a:t>b</a:t>
            </a:r>
            <a:r>
              <a:rPr lang="en-US" i="0" dirty="0" smtClean="0">
                <a:solidFill>
                  <a:schemeClr val="tx1"/>
                </a:solidFill>
              </a:rPr>
              <a:t> = 2, the asymptotes are </a:t>
            </a:r>
          </a:p>
        </p:txBody>
      </p:sp>
      <p:graphicFrame>
        <p:nvGraphicFramePr>
          <p:cNvPr id="1014788" name="Object 4"/>
          <p:cNvGraphicFramePr>
            <a:graphicFrameLocks noChangeAspect="1"/>
          </p:cNvGraphicFramePr>
          <p:nvPr/>
        </p:nvGraphicFramePr>
        <p:xfrm>
          <a:off x="1968500" y="5073126"/>
          <a:ext cx="520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5206680" imgH="838080" progId="Equation.DSMT4">
                  <p:embed/>
                </p:oleObj>
              </mc:Choice>
              <mc:Fallback>
                <p:oleObj name="Equation" r:id="rId3" imgW="52066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5073126"/>
                        <a:ext cx="520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644900" y="3123306"/>
          <a:ext cx="1689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1688760" imgH="876240" progId="Equation.DSMT4">
                  <p:embed/>
                </p:oleObj>
              </mc:Choice>
              <mc:Fallback>
                <p:oleObj name="Equation" r:id="rId5" imgW="168876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3123306"/>
                        <a:ext cx="1689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8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3: Hyperbola Opening Left and Right (cont.)</a:t>
            </a:r>
          </a:p>
        </p:txBody>
      </p:sp>
      <p:sp>
        <p:nvSpPr>
          <p:cNvPr id="10158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41148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vertices are </a:t>
            </a:r>
            <a:r>
              <a:rPr lang="en-US" i="0" dirty="0" smtClean="0">
                <a:solidFill>
                  <a:srgbClr val="FF0000"/>
                </a:solidFill>
              </a:rPr>
              <a:t>(</a:t>
            </a:r>
            <a:r>
              <a:rPr lang="en-US" i="0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rgbClr val="FF0000"/>
                </a:solidFill>
              </a:rPr>
              <a:t>4, 0) and (4, 0)</a:t>
            </a:r>
            <a:r>
              <a:rPr lang="en-US" i="0" dirty="0" smtClean="0">
                <a:solidFill>
                  <a:schemeClr val="tx1"/>
                </a:solidFill>
              </a:rPr>
              <a:t> the curve opens left and right. (Note that the fundamental rectangle has sides of lengths 2</a:t>
            </a:r>
            <a:r>
              <a:rPr lang="en-US" i="1" dirty="0" smtClean="0">
                <a:solidFill>
                  <a:schemeClr val="tx1"/>
                </a:solidFill>
              </a:rPr>
              <a:t>a</a:t>
            </a:r>
            <a:r>
              <a:rPr lang="en-US" i="0" dirty="0" smtClean="0">
                <a:solidFill>
                  <a:schemeClr val="tx1"/>
                </a:solidFill>
              </a:rPr>
              <a:t> = 8 and 2</a:t>
            </a:r>
            <a:r>
              <a:rPr lang="en-US" i="1" dirty="0" smtClean="0">
                <a:solidFill>
                  <a:schemeClr val="tx1"/>
                </a:solidFill>
              </a:rPr>
              <a:t>b</a:t>
            </a:r>
            <a:r>
              <a:rPr lang="en-US" i="0" dirty="0" smtClean="0">
                <a:solidFill>
                  <a:schemeClr val="tx1"/>
                </a:solidFill>
              </a:rPr>
              <a:t> = 4.)</a:t>
            </a: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1015812" name="Picture 4" descr="9_2_Example_2_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295400"/>
            <a:ext cx="3657600" cy="36468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8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4: Hyperbola Opening Up and Down</a:t>
            </a:r>
          </a:p>
        </p:txBody>
      </p:sp>
      <p:sp>
        <p:nvSpPr>
          <p:cNvPr id="10168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4724400" cy="4789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/>
              <a:t>Graph the hyperbola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/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/>
              <a:t>Here </a:t>
            </a:r>
            <a:r>
              <a:rPr lang="en-US" i="1" dirty="0" smtClean="0"/>
              <a:t>a</a:t>
            </a:r>
            <a:r>
              <a:rPr lang="en-US" i="0" baseline="30000" dirty="0" smtClean="0"/>
              <a:t>2</a:t>
            </a:r>
            <a:r>
              <a:rPr lang="en-US" i="0" dirty="0" smtClean="0"/>
              <a:t> = 1 and </a:t>
            </a:r>
            <a:r>
              <a:rPr lang="en-US" i="1" dirty="0" smtClean="0"/>
              <a:t>b</a:t>
            </a:r>
            <a:r>
              <a:rPr lang="en-US" i="0" baseline="30000" dirty="0" smtClean="0"/>
              <a:t>2</a:t>
            </a:r>
            <a:r>
              <a:rPr lang="en-US" i="0" dirty="0" smtClean="0"/>
              <a:t> = 9.  So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i="0" dirty="0" smtClean="0"/>
              <a:t>= 1 and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i="0" dirty="0" smtClean="0"/>
              <a:t>= 3 and the asymptotes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/>
              <a:t>are                                        The </a:t>
            </a: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 smtClean="0"/>
              <a:t>vertices are </a:t>
            </a:r>
            <a:r>
              <a:rPr lang="en-US" i="0" dirty="0" smtClean="0">
                <a:solidFill>
                  <a:srgbClr val="FF0000"/>
                </a:solidFill>
              </a:rPr>
              <a:t>(0, </a:t>
            </a:r>
            <a:r>
              <a:rPr lang="en-US" i="0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rgbClr val="FF0000"/>
                </a:solidFill>
              </a:rPr>
              <a:t>1) and (0, 1)</a:t>
            </a:r>
            <a:r>
              <a:rPr lang="en-US" i="0" dirty="0" smtClean="0">
                <a:solidFill>
                  <a:schemeClr val="accent1"/>
                </a:solidFill>
              </a:rPr>
              <a:t> </a:t>
            </a:r>
            <a:r>
              <a:rPr lang="en-US" i="0" dirty="0" smtClean="0"/>
              <a:t>the curve opens up and down.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 smtClean="0"/>
              <a:t>(Note that the fundamental rectangle has sides of lengths  2</a:t>
            </a:r>
            <a:r>
              <a:rPr lang="en-US" i="1" dirty="0" smtClean="0"/>
              <a:t>a</a:t>
            </a:r>
            <a:r>
              <a:rPr lang="en-US" i="0" dirty="0" smtClean="0"/>
              <a:t> = 2 and 2</a:t>
            </a:r>
            <a:r>
              <a:rPr lang="en-US" i="1" dirty="0" smtClean="0"/>
              <a:t>b</a:t>
            </a:r>
            <a:r>
              <a:rPr lang="en-US" i="0" dirty="0" smtClean="0"/>
              <a:t> = 6.)</a:t>
            </a:r>
            <a:endParaRPr lang="en-US" dirty="0" smtClean="0"/>
          </a:p>
        </p:txBody>
      </p:sp>
      <p:graphicFrame>
        <p:nvGraphicFramePr>
          <p:cNvPr id="1016836" name="Object 4"/>
          <p:cNvGraphicFramePr>
            <a:graphicFrameLocks noChangeAspect="1"/>
          </p:cNvGraphicFramePr>
          <p:nvPr/>
        </p:nvGraphicFramePr>
        <p:xfrm>
          <a:off x="3657600" y="10795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1676160" imgH="876240" progId="Equation.DSMT4">
                  <p:embed/>
                </p:oleObj>
              </mc:Choice>
              <mc:Fallback>
                <p:oleObj name="Equation" r:id="rId3" imgW="1676160" imgH="876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079500"/>
                        <a:ext cx="16764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6837" name="Object 5"/>
          <p:cNvGraphicFramePr>
            <a:graphicFrameLocks noChangeAspect="1"/>
          </p:cNvGraphicFramePr>
          <p:nvPr/>
        </p:nvGraphicFramePr>
        <p:xfrm>
          <a:off x="1066800" y="30861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2971800" imgH="838080" progId="Equation.DSMT4">
                  <p:embed/>
                </p:oleObj>
              </mc:Choice>
              <mc:Fallback>
                <p:oleObj name="Equation" r:id="rId5" imgW="29718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086100"/>
                        <a:ext cx="297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16838" name="Picture 6" descr="9_2_Example_2_a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81600" y="1981200"/>
            <a:ext cx="3657600" cy="36453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8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Ellipses and Hyperbolas with Centers at (</a:t>
            </a:r>
            <a:r>
              <a:rPr lang="en-US" sz="3200" i="1" dirty="0" smtClean="0">
                <a:solidFill>
                  <a:schemeClr val="accent1"/>
                </a:solidFill>
              </a:rPr>
              <a:t>h</a:t>
            </a:r>
            <a:r>
              <a:rPr lang="en-US" sz="3200" dirty="0" smtClean="0">
                <a:solidFill>
                  <a:schemeClr val="accent1"/>
                </a:solidFill>
              </a:rPr>
              <a:t>, </a:t>
            </a:r>
            <a:r>
              <a:rPr lang="en-US" sz="3200" i="1" dirty="0" smtClean="0">
                <a:solidFill>
                  <a:schemeClr val="accent1"/>
                </a:solidFill>
              </a:rPr>
              <a:t>k</a:t>
            </a:r>
            <a:r>
              <a:rPr lang="en-US" sz="3200" dirty="0" smtClean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10178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Ellipse with Center at (</a:t>
            </a:r>
            <a:r>
              <a:rPr lang="en-US" b="1" i="1" dirty="0" smtClean="0">
                <a:solidFill>
                  <a:srgbClr val="000000"/>
                </a:solidFill>
              </a:rPr>
              <a:t>h</a:t>
            </a:r>
            <a:r>
              <a:rPr lang="en-US" b="1" i="0" dirty="0" smtClean="0">
                <a:solidFill>
                  <a:srgbClr val="000000"/>
                </a:solidFill>
              </a:rPr>
              <a:t>, </a:t>
            </a:r>
            <a:r>
              <a:rPr lang="en-US" b="1" i="1" dirty="0" smtClean="0">
                <a:solidFill>
                  <a:srgbClr val="000000"/>
                </a:solidFill>
              </a:rPr>
              <a:t>k</a:t>
            </a:r>
            <a:r>
              <a:rPr lang="en-US" b="1" i="0" dirty="0" smtClean="0">
                <a:solidFill>
                  <a:srgbClr val="000000"/>
                </a:solidFill>
              </a:rPr>
              <a:t>)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equation of an ellipse with its center at (</a:t>
            </a:r>
            <a:r>
              <a:rPr lang="en-US" i="1" dirty="0" smtClean="0">
                <a:solidFill>
                  <a:srgbClr val="000000"/>
                </a:solidFill>
              </a:rPr>
              <a:t>h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i="0" dirty="0" smtClean="0">
                <a:solidFill>
                  <a:srgbClr val="000000"/>
                </a:solidFill>
              </a:rPr>
              <a:t>) is 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A50021"/>
                </a:solidFill>
              </a:rPr>
              <a:t>Note: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 are distances from (</a:t>
            </a:r>
            <a:r>
              <a:rPr lang="en-US" i="1" dirty="0" smtClean="0">
                <a:solidFill>
                  <a:srgbClr val="000000"/>
                </a:solidFill>
              </a:rPr>
              <a:t>h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i="0" dirty="0" smtClean="0">
                <a:solidFill>
                  <a:srgbClr val="000000"/>
                </a:solidFill>
              </a:rPr>
              <a:t>) to the vertices.  (See the figure on next slide.)  </a:t>
            </a:r>
          </a:p>
        </p:txBody>
      </p:sp>
      <p:graphicFrame>
        <p:nvGraphicFramePr>
          <p:cNvPr id="1017860" name="Object 4"/>
          <p:cNvGraphicFramePr>
            <a:graphicFrameLocks noChangeAspect="1"/>
          </p:cNvGraphicFramePr>
          <p:nvPr/>
        </p:nvGraphicFramePr>
        <p:xfrm>
          <a:off x="2959100" y="2362200"/>
          <a:ext cx="3225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3225600" imgH="952200" progId="Equation.DSMT4">
                  <p:embed/>
                </p:oleObj>
              </mc:Choice>
              <mc:Fallback>
                <p:oleObj name="Equation" r:id="rId3" imgW="322560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2362200"/>
                        <a:ext cx="32258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Graph </a:t>
            </a:r>
            <a:r>
              <a:rPr lang="en-US" b="1" i="0" dirty="0" smtClean="0">
                <a:solidFill>
                  <a:schemeClr val="tx1"/>
                </a:solidFill>
              </a:rPr>
              <a:t>ellipses</a:t>
            </a:r>
            <a:r>
              <a:rPr lang="en-US" i="0" dirty="0" smtClean="0">
                <a:solidFill>
                  <a:schemeClr val="tx1"/>
                </a:solidFill>
              </a:rPr>
              <a:t> centered at the origin or at another point (</a:t>
            </a:r>
            <a:r>
              <a:rPr lang="en-US" i="1" dirty="0" smtClean="0">
                <a:solidFill>
                  <a:schemeClr val="tx1"/>
                </a:solidFill>
              </a:rPr>
              <a:t>h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i="1" dirty="0" smtClean="0">
                <a:solidFill>
                  <a:schemeClr val="tx1"/>
                </a:solidFill>
              </a:rPr>
              <a:t>k</a:t>
            </a:r>
            <a:r>
              <a:rPr lang="en-US" i="0" dirty="0" smtClean="0">
                <a:solidFill>
                  <a:schemeClr val="tx1"/>
                </a:solidFill>
              </a:rPr>
              <a:t>).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Graph </a:t>
            </a:r>
            <a:r>
              <a:rPr lang="en-US" b="1" i="0" dirty="0" smtClean="0">
                <a:solidFill>
                  <a:schemeClr val="tx1"/>
                </a:solidFill>
              </a:rPr>
              <a:t>hyperbolas</a:t>
            </a:r>
            <a:r>
              <a:rPr lang="en-US" i="0" dirty="0" smtClean="0">
                <a:solidFill>
                  <a:schemeClr val="tx1"/>
                </a:solidFill>
              </a:rPr>
              <a:t> centered at the origin or at another point (</a:t>
            </a:r>
            <a:r>
              <a:rPr lang="en-US" i="1" dirty="0" smtClean="0">
                <a:solidFill>
                  <a:schemeClr val="tx1"/>
                </a:solidFill>
              </a:rPr>
              <a:t>h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i="1" dirty="0" smtClean="0">
                <a:solidFill>
                  <a:schemeClr val="tx1"/>
                </a:solidFill>
              </a:rPr>
              <a:t>k</a:t>
            </a:r>
            <a:r>
              <a:rPr lang="en-US" i="0" dirty="0" smtClean="0">
                <a:solidFill>
                  <a:schemeClr val="tx1"/>
                </a:solidFill>
              </a:rPr>
              <a:t>).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Find the equations for the </a:t>
            </a:r>
            <a:r>
              <a:rPr lang="en-US" b="1" i="0" dirty="0" smtClean="0">
                <a:solidFill>
                  <a:schemeClr val="tx1"/>
                </a:solidFill>
              </a:rPr>
              <a:t>asymptotes</a:t>
            </a:r>
            <a:r>
              <a:rPr lang="en-US" i="0" dirty="0" smtClean="0">
                <a:solidFill>
                  <a:schemeClr val="tx1"/>
                </a:solidFill>
              </a:rPr>
              <a:t> of hyperbolas.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Ellipses and Hyperbolas with Centers at (</a:t>
            </a:r>
            <a:r>
              <a:rPr lang="en-US" sz="3200" i="1" dirty="0" smtClean="0">
                <a:solidFill>
                  <a:schemeClr val="accent1"/>
                </a:solidFill>
              </a:rPr>
              <a:t>h</a:t>
            </a:r>
            <a:r>
              <a:rPr lang="en-US" sz="3200" dirty="0" smtClean="0">
                <a:solidFill>
                  <a:schemeClr val="accent1"/>
                </a:solidFill>
              </a:rPr>
              <a:t>, </a:t>
            </a:r>
            <a:r>
              <a:rPr lang="en-US" sz="3200" i="1" dirty="0" smtClean="0">
                <a:solidFill>
                  <a:schemeClr val="accent1"/>
                </a:solidFill>
              </a:rPr>
              <a:t>k</a:t>
            </a:r>
            <a:r>
              <a:rPr lang="en-US" sz="3200" dirty="0" smtClean="0">
                <a:solidFill>
                  <a:schemeClr val="accent1"/>
                </a:solidFill>
              </a:rPr>
              <a:t>)</a:t>
            </a:r>
          </a:p>
        </p:txBody>
      </p:sp>
      <p:pic>
        <p:nvPicPr>
          <p:cNvPr id="1018886" name="Picture 6" descr="9_2_Example_2_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24000"/>
            <a:ext cx="4132263" cy="3833813"/>
          </a:xfrm>
          <a:prstGeom prst="rect">
            <a:avLst/>
          </a:prstGeom>
          <a:noFill/>
        </p:spPr>
      </p:pic>
      <p:pic>
        <p:nvPicPr>
          <p:cNvPr id="1018887" name="Picture 7" descr="9_2_Example_2_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524000"/>
            <a:ext cx="4040188" cy="38115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9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5: Ellipse with Center at (</a:t>
            </a:r>
            <a:r>
              <a:rPr lang="en-US" sz="3200" i="1" dirty="0" smtClean="0">
                <a:solidFill>
                  <a:schemeClr val="accent1"/>
                </a:solidFill>
              </a:rPr>
              <a:t>h</a:t>
            </a:r>
            <a:r>
              <a:rPr lang="en-US" sz="3200" dirty="0" smtClean="0">
                <a:solidFill>
                  <a:schemeClr val="accent1"/>
                </a:solidFill>
              </a:rPr>
              <a:t>, </a:t>
            </a:r>
            <a:r>
              <a:rPr lang="en-US" sz="3200" i="1" dirty="0" smtClean="0">
                <a:solidFill>
                  <a:schemeClr val="accent1"/>
                </a:solidFill>
              </a:rPr>
              <a:t>k</a:t>
            </a:r>
            <a:r>
              <a:rPr lang="en-US" sz="3200" dirty="0" smtClean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1019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4495800" cy="43581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/>
              <a:t>Graph the ellipse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/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/>
              <a:t>The graph of                       is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 smtClean="0"/>
              <a:t>translated 2 units left and 1 unit up so that the center is at (</a:t>
            </a:r>
            <a:r>
              <a:rPr lang="en-US" i="0" dirty="0" smtClean="0">
                <a:latin typeface="Symbol" pitchFamily="18" charset="2"/>
              </a:rPr>
              <a:t>-</a:t>
            </a:r>
            <a:r>
              <a:rPr lang="en-US" i="0" dirty="0" smtClean="0"/>
              <a:t>2, 1) with </a:t>
            </a:r>
            <a:r>
              <a:rPr lang="en-US" i="1" dirty="0" smtClean="0"/>
              <a:t>a</a:t>
            </a:r>
            <a:r>
              <a:rPr lang="en-US" i="0" dirty="0" smtClean="0"/>
              <a:t> = 4 and </a:t>
            </a:r>
            <a:r>
              <a:rPr lang="en-US" i="1" dirty="0" smtClean="0"/>
              <a:t>b </a:t>
            </a:r>
            <a:r>
              <a:rPr lang="en-US" i="0" dirty="0" smtClean="0"/>
              <a:t>= 3.  The graph is shown here with the center and vertices labeled.</a:t>
            </a:r>
            <a:endParaRPr lang="en-US" dirty="0" smtClean="0"/>
          </a:p>
        </p:txBody>
      </p:sp>
      <p:graphicFrame>
        <p:nvGraphicFramePr>
          <p:cNvPr id="1019908" name="Object 4"/>
          <p:cNvGraphicFramePr>
            <a:graphicFrameLocks noChangeAspect="1"/>
          </p:cNvGraphicFramePr>
          <p:nvPr/>
        </p:nvGraphicFramePr>
        <p:xfrm>
          <a:off x="3073400" y="1028700"/>
          <a:ext cx="309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3098520" imgH="952200" progId="Equation.DSMT4">
                  <p:embed/>
                </p:oleObj>
              </mc:Choice>
              <mc:Fallback>
                <p:oleObj name="Equation" r:id="rId3" imgW="309852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1028700"/>
                        <a:ext cx="30988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9909" name="Object 5"/>
          <p:cNvGraphicFramePr>
            <a:graphicFrameLocks noChangeAspect="1"/>
          </p:cNvGraphicFramePr>
          <p:nvPr/>
        </p:nvGraphicFramePr>
        <p:xfrm>
          <a:off x="2501900" y="2108200"/>
          <a:ext cx="1612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1612800" imgH="876240" progId="Equation.DSMT4">
                  <p:embed/>
                </p:oleObj>
              </mc:Choice>
              <mc:Fallback>
                <p:oleObj name="Equation" r:id="rId5" imgW="1612800" imgH="876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2108200"/>
                        <a:ext cx="16129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19910" name="Picture 6" descr="9_2_Example_2_a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29200" y="2068112"/>
            <a:ext cx="3657600" cy="3646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9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Ellipses and Hyperbolas with Centers at (</a:t>
            </a:r>
            <a:r>
              <a:rPr lang="en-US" sz="3200" i="1" dirty="0" smtClean="0">
                <a:solidFill>
                  <a:schemeClr val="accent1"/>
                </a:solidFill>
              </a:rPr>
              <a:t>h</a:t>
            </a:r>
            <a:r>
              <a:rPr lang="en-US" sz="3200" dirty="0" smtClean="0">
                <a:solidFill>
                  <a:schemeClr val="accent1"/>
                </a:solidFill>
              </a:rPr>
              <a:t>, </a:t>
            </a:r>
            <a:r>
              <a:rPr lang="en-US" sz="3200" i="1" dirty="0" smtClean="0">
                <a:solidFill>
                  <a:schemeClr val="accent1"/>
                </a:solidFill>
              </a:rPr>
              <a:t>k</a:t>
            </a:r>
            <a:r>
              <a:rPr lang="en-US" sz="3200" dirty="0" smtClean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10209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Hyperbola with Center at (</a:t>
            </a:r>
            <a:r>
              <a:rPr lang="en-US" b="1" i="1" dirty="0" smtClean="0">
                <a:solidFill>
                  <a:srgbClr val="000000"/>
                </a:solidFill>
              </a:rPr>
              <a:t>h</a:t>
            </a:r>
            <a:r>
              <a:rPr lang="en-US" b="1" i="0" dirty="0" smtClean="0">
                <a:solidFill>
                  <a:srgbClr val="000000"/>
                </a:solidFill>
              </a:rPr>
              <a:t>, </a:t>
            </a:r>
            <a:r>
              <a:rPr lang="en-US" b="1" i="1" dirty="0" smtClean="0">
                <a:solidFill>
                  <a:srgbClr val="000000"/>
                </a:solidFill>
              </a:rPr>
              <a:t>k</a:t>
            </a:r>
            <a:r>
              <a:rPr lang="en-US" b="1" i="0" dirty="0" smtClean="0">
                <a:solidFill>
                  <a:srgbClr val="000000"/>
                </a:solidFill>
              </a:rPr>
              <a:t>)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equation of a hyperbola with its center at (</a:t>
            </a:r>
            <a:r>
              <a:rPr lang="en-US" i="1" dirty="0" smtClean="0">
                <a:solidFill>
                  <a:srgbClr val="000000"/>
                </a:solidFill>
              </a:rPr>
              <a:t>h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i="0" dirty="0" smtClean="0">
                <a:solidFill>
                  <a:srgbClr val="000000"/>
                </a:solidFill>
              </a:rPr>
              <a:t>) is </a:t>
            </a: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A50021"/>
                </a:solidFill>
              </a:rPr>
              <a:t>Note: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 are used as in the standard form but are measured from (</a:t>
            </a:r>
            <a:r>
              <a:rPr lang="en-US" i="1" dirty="0" smtClean="0">
                <a:solidFill>
                  <a:srgbClr val="000000"/>
                </a:solidFill>
              </a:rPr>
              <a:t>h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i="0" dirty="0" smtClean="0">
                <a:solidFill>
                  <a:srgbClr val="000000"/>
                </a:solidFill>
              </a:rPr>
              <a:t>).  (See the figure on next slide.)</a:t>
            </a:r>
          </a:p>
        </p:txBody>
      </p:sp>
      <p:graphicFrame>
        <p:nvGraphicFramePr>
          <p:cNvPr id="1020932" name="Object 4"/>
          <p:cNvGraphicFramePr>
            <a:graphicFrameLocks noChangeAspect="1"/>
          </p:cNvGraphicFramePr>
          <p:nvPr/>
        </p:nvGraphicFramePr>
        <p:xfrm>
          <a:off x="1136650" y="2400300"/>
          <a:ext cx="6870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6870600" imgH="952200" progId="Equation.DSMT4">
                  <p:embed/>
                </p:oleObj>
              </mc:Choice>
              <mc:Fallback>
                <p:oleObj name="Equation" r:id="rId3" imgW="687060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2400300"/>
                        <a:ext cx="68707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9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Ellipses and Hyperbolas with Centers at (</a:t>
            </a:r>
            <a:r>
              <a:rPr lang="en-US" sz="3200" i="1" dirty="0" smtClean="0">
                <a:solidFill>
                  <a:schemeClr val="accent1"/>
                </a:solidFill>
              </a:rPr>
              <a:t>h</a:t>
            </a:r>
            <a:r>
              <a:rPr lang="en-US" sz="3200" dirty="0" smtClean="0">
                <a:solidFill>
                  <a:schemeClr val="accent1"/>
                </a:solidFill>
              </a:rPr>
              <a:t>, </a:t>
            </a:r>
            <a:r>
              <a:rPr lang="en-US" sz="3200" i="1" dirty="0" smtClean="0">
                <a:solidFill>
                  <a:schemeClr val="accent1"/>
                </a:solidFill>
              </a:rPr>
              <a:t>k</a:t>
            </a:r>
            <a:r>
              <a:rPr lang="en-US" sz="3200" dirty="0" smtClean="0">
                <a:solidFill>
                  <a:schemeClr val="accent1"/>
                </a:solidFill>
              </a:rPr>
              <a:t>)</a:t>
            </a:r>
          </a:p>
        </p:txBody>
      </p:sp>
      <p:pic>
        <p:nvPicPr>
          <p:cNvPr id="1021956" name="Picture 4" descr="9_2_Example_2_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76363"/>
            <a:ext cx="3811588" cy="3805237"/>
          </a:xfrm>
          <a:prstGeom prst="rect">
            <a:avLst/>
          </a:prstGeom>
          <a:noFill/>
        </p:spPr>
      </p:pic>
      <p:pic>
        <p:nvPicPr>
          <p:cNvPr id="1021957" name="Picture 5" descr="9_2_Example_2_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1295400"/>
            <a:ext cx="4149725" cy="3857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9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6: Hyperbola with Center at (</a:t>
            </a:r>
            <a:r>
              <a:rPr lang="en-US" sz="3200" i="1" dirty="0" smtClean="0">
                <a:solidFill>
                  <a:schemeClr val="accent1"/>
                </a:solidFill>
              </a:rPr>
              <a:t>h</a:t>
            </a:r>
            <a:r>
              <a:rPr lang="en-US" sz="3200" dirty="0" smtClean="0">
                <a:solidFill>
                  <a:schemeClr val="accent1"/>
                </a:solidFill>
              </a:rPr>
              <a:t>, </a:t>
            </a:r>
            <a:r>
              <a:rPr lang="en-US" sz="3200" i="1" dirty="0" smtClean="0">
                <a:solidFill>
                  <a:schemeClr val="accent1"/>
                </a:solidFill>
              </a:rPr>
              <a:t>k</a:t>
            </a:r>
            <a:r>
              <a:rPr lang="en-US" sz="3200" dirty="0" smtClean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10229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4267200" cy="4745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Graph the hyperbola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graph of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is translated 3 units right and 4 units down so that the center is at (3, </a:t>
            </a:r>
            <a:r>
              <a:rPr lang="en-US" i="0" dirty="0" smtClean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chemeClr val="tx1"/>
                </a:solidFill>
              </a:rPr>
              <a:t>4) with </a:t>
            </a:r>
            <a:r>
              <a:rPr lang="en-US" i="1" dirty="0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5 and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b</a:t>
            </a:r>
            <a:r>
              <a:rPr lang="en-US" i="0" dirty="0" smtClean="0">
                <a:solidFill>
                  <a:schemeClr val="tx1"/>
                </a:solidFill>
              </a:rPr>
              <a:t> = 6.  The graph is shown here with its asymptotes, the center, and the vertices labeled.</a:t>
            </a: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22980" name="Object 4"/>
          <p:cNvGraphicFramePr>
            <a:graphicFrameLocks noChangeAspect="1"/>
          </p:cNvGraphicFramePr>
          <p:nvPr/>
        </p:nvGraphicFramePr>
        <p:xfrm>
          <a:off x="3632200" y="1028700"/>
          <a:ext cx="3136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3136680" imgH="952200" progId="Equation.DSMT4">
                  <p:embed/>
                </p:oleObj>
              </mc:Choice>
              <mc:Fallback>
                <p:oleObj name="Equation" r:id="rId3" imgW="313668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1028700"/>
                        <a:ext cx="31369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2981" name="Object 5"/>
          <p:cNvGraphicFramePr>
            <a:graphicFrameLocks noChangeAspect="1"/>
          </p:cNvGraphicFramePr>
          <p:nvPr/>
        </p:nvGraphicFramePr>
        <p:xfrm>
          <a:off x="2476500" y="2082800"/>
          <a:ext cx="1638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5" imgW="1638000" imgH="876240" progId="Equation.DSMT4">
                  <p:embed/>
                </p:oleObj>
              </mc:Choice>
              <mc:Fallback>
                <p:oleObj name="Equation" r:id="rId5" imgW="1638000" imgH="876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082800"/>
                        <a:ext cx="16383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2982" name="Picture 6" descr="9_2_Example_2_a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00600" y="2129381"/>
            <a:ext cx="3657600" cy="35094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0240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195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320040">
            <a:spAutoFit/>
          </a:bodyPr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	Write the equation 2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baseline="30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 + 9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baseline="30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 = 18 in standard form.  State the length of the major axis and the length of the minor axis.	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	Write the equation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baseline="30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 – 9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baseline="30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 = 9 in standard form.  Write the equations of the asymptotes.</a:t>
            </a:r>
          </a:p>
          <a:p>
            <a:pPr marL="463550" indent="-463550">
              <a:spcBef>
                <a:spcPct val="5500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</a:t>
            </a:r>
            <a:r>
              <a:rPr lang="en-US" i="0" dirty="0" smtClean="0">
                <a:solidFill>
                  <a:srgbClr val="000000"/>
                </a:solidFill>
              </a:rPr>
              <a:t>	Graph the ellipse </a:t>
            </a:r>
          </a:p>
          <a:p>
            <a:pPr marL="463550" indent="-463550">
              <a:buFont typeface="Courier New" pitchFamily="49" charset="0"/>
              <a:buNone/>
            </a:pPr>
            <a:endParaRPr lang="en-US" b="1" i="0" dirty="0" smtClean="0">
              <a:solidFill>
                <a:srgbClr val="000000"/>
              </a:solidFill>
            </a:endParaRP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4.</a:t>
            </a:r>
            <a:r>
              <a:rPr lang="en-US" i="0" dirty="0" smtClean="0">
                <a:solidFill>
                  <a:srgbClr val="000000"/>
                </a:solidFill>
              </a:rPr>
              <a:t>	Graph the hyperbola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024004" name="Object 4"/>
          <p:cNvGraphicFramePr>
            <a:graphicFrameLocks noChangeAspect="1"/>
          </p:cNvGraphicFramePr>
          <p:nvPr/>
        </p:nvGraphicFramePr>
        <p:xfrm>
          <a:off x="3581400" y="3492500"/>
          <a:ext cx="309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3" imgW="3098520" imgH="952200" progId="Equation.DSMT4">
                  <p:embed/>
                </p:oleObj>
              </mc:Choice>
              <mc:Fallback>
                <p:oleObj name="Equation" r:id="rId3" imgW="309852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492500"/>
                        <a:ext cx="30988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05" name="Object 5"/>
          <p:cNvGraphicFramePr>
            <a:graphicFrameLocks noChangeAspect="1"/>
          </p:cNvGraphicFramePr>
          <p:nvPr/>
        </p:nvGraphicFramePr>
        <p:xfrm>
          <a:off x="4114800" y="4495800"/>
          <a:ext cx="2413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5" imgW="2412720" imgH="952200" progId="Equation.DSMT4">
                  <p:embed/>
                </p:oleObj>
              </mc:Choice>
              <mc:Fallback>
                <p:oleObj name="Equation" r:id="rId5" imgW="2412720" imgH="952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495800"/>
                        <a:ext cx="24130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1025028" name="Object 4"/>
          <p:cNvGraphicFramePr>
            <a:graphicFrameLocks noChangeAspect="1"/>
          </p:cNvGraphicFramePr>
          <p:nvPr/>
        </p:nvGraphicFramePr>
        <p:xfrm>
          <a:off x="530352" y="1371600"/>
          <a:ext cx="6578600" cy="28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6578280" imgH="2857320" progId="Equation.DSMT4">
                  <p:embed/>
                </p:oleObj>
              </mc:Choice>
              <mc:Fallback>
                <p:oleObj name="Equation" r:id="rId3" imgW="6578280" imgH="2857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6578600" cy="285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5030" name="Picture 6" descr="9_2_Example_2_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3581400"/>
            <a:ext cx="2120900" cy="2120900"/>
          </a:xfrm>
          <a:prstGeom prst="rect">
            <a:avLst/>
          </a:prstGeom>
          <a:noFill/>
        </p:spPr>
      </p:pic>
      <p:graphicFrame>
        <p:nvGraphicFramePr>
          <p:cNvPr id="1025031" name="Object 7"/>
          <p:cNvGraphicFramePr>
            <a:graphicFrameLocks noChangeAspect="1"/>
          </p:cNvGraphicFramePr>
          <p:nvPr/>
        </p:nvGraphicFramePr>
        <p:xfrm>
          <a:off x="3276600" y="20574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6" imgW="914400" imgH="336960" progId="Equation.DSMT4">
                  <p:embed/>
                </p:oleObj>
              </mc:Choice>
              <mc:Fallback>
                <p:oleObj name="Equation" r:id="rId6" imgW="914400" imgH="336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0574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5032" name="Picture 8" descr="9_2_Example_2_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95800" y="3657600"/>
            <a:ext cx="2220913" cy="2119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4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Equations of Ellipses</a:t>
            </a:r>
          </a:p>
        </p:txBody>
      </p:sp>
      <p:sp>
        <p:nvSpPr>
          <p:cNvPr id="10014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Ellipse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An </a:t>
            </a:r>
            <a:r>
              <a:rPr lang="en-US" b="1" i="0" dirty="0" smtClean="0">
                <a:solidFill>
                  <a:srgbClr val="A50021"/>
                </a:solidFill>
              </a:rPr>
              <a:t>ellipse</a:t>
            </a:r>
            <a:r>
              <a:rPr lang="en-US" i="0" dirty="0" smtClean="0">
                <a:solidFill>
                  <a:srgbClr val="000000"/>
                </a:solidFill>
              </a:rPr>
              <a:t> is the set of all points in a plane for which the sum of the distances from two fixed points is constant.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Each of the fixed points is called a </a:t>
            </a:r>
            <a:r>
              <a:rPr lang="en-US" b="1" i="0" dirty="0" smtClean="0">
                <a:solidFill>
                  <a:srgbClr val="A50021"/>
                </a:solidFill>
              </a:rPr>
              <a:t>focus</a:t>
            </a:r>
            <a:r>
              <a:rPr lang="en-US" i="0" dirty="0" smtClean="0">
                <a:solidFill>
                  <a:srgbClr val="000000"/>
                </a:solidFill>
              </a:rPr>
              <a:t> (plural foci).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</a:t>
            </a:r>
            <a:r>
              <a:rPr lang="en-US" b="1" i="0" dirty="0" smtClean="0">
                <a:solidFill>
                  <a:srgbClr val="A50021"/>
                </a:solidFill>
              </a:rPr>
              <a:t>center</a:t>
            </a:r>
            <a:r>
              <a:rPr lang="en-US" i="0" dirty="0" smtClean="0">
                <a:solidFill>
                  <a:srgbClr val="000000"/>
                </a:solidFill>
              </a:rPr>
              <a:t> of an ellipse is the point midway between the foci.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4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Equations of Ellipses</a:t>
            </a:r>
          </a:p>
        </p:txBody>
      </p:sp>
      <p:sp>
        <p:nvSpPr>
          <p:cNvPr id="10024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8727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 bIns="502920">
            <a:spAutoFit/>
          </a:bodyPr>
          <a:lstStyle/>
          <a:p>
            <a:pPr marL="0" indent="0" algn="ctr" defTabSz="166688">
              <a:buFont typeface="Courier New" pitchFamily="49" charset="0"/>
              <a:buNone/>
              <a:tabLst>
                <a:tab pos="36576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Ellipse (cont.)</a:t>
            </a:r>
          </a:p>
          <a:p>
            <a:pPr marL="0" indent="0" defTabSz="166688">
              <a:buFont typeface="Courier New" pitchFamily="49" charset="0"/>
              <a:buNone/>
              <a:tabLst>
                <a:tab pos="36576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The graph of an ellipse with 	its center at the origin (0, 0), 	foci at (</a:t>
            </a:r>
            <a:r>
              <a:rPr lang="en-US" i="0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i="0" dirty="0" smtClean="0">
                <a:solidFill>
                  <a:srgbClr val="000000"/>
                </a:solidFill>
              </a:rPr>
              <a:t>, 0) and (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i="0" dirty="0" smtClean="0">
                <a:solidFill>
                  <a:srgbClr val="000000"/>
                </a:solidFill>
              </a:rPr>
              <a:t>, 0),</a:t>
            </a:r>
          </a:p>
          <a:p>
            <a:pPr marL="0" indent="0" defTabSz="166688">
              <a:spcBef>
                <a:spcPct val="0"/>
              </a:spcBef>
              <a:buFont typeface="Courier New" pitchFamily="49" charset="0"/>
              <a:buNone/>
              <a:tabLst>
                <a:tab pos="36576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00"/>
                </a:solidFill>
              </a:rPr>
              <a:t>	x</a:t>
            </a:r>
            <a:r>
              <a:rPr lang="en-US" i="0" dirty="0" smtClean="0">
                <a:solidFill>
                  <a:srgbClr val="000000"/>
                </a:solidFill>
              </a:rPr>
              <a:t>-intercepts at (</a:t>
            </a:r>
            <a:r>
              <a:rPr lang="en-US" i="0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 0) and</a:t>
            </a:r>
          </a:p>
          <a:p>
            <a:pPr marL="0" indent="0" defTabSz="166688">
              <a:spcBef>
                <a:spcPct val="0"/>
              </a:spcBef>
              <a:buFont typeface="Courier New" pitchFamily="49" charset="0"/>
              <a:buNone/>
              <a:tabLst>
                <a:tab pos="36576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 0), and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dirty="0" smtClean="0">
                <a:solidFill>
                  <a:srgbClr val="000000"/>
                </a:solidFill>
              </a:rPr>
              <a:t>-intercepts at and 	(0, </a:t>
            </a:r>
            <a:r>
              <a:rPr lang="en-US" i="0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) and (0,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)</a:t>
            </a:r>
          </a:p>
          <a:p>
            <a:pPr marL="0" indent="0" defTabSz="166688">
              <a:spcBef>
                <a:spcPct val="0"/>
              </a:spcBef>
              <a:buFont typeface="Courier New" pitchFamily="49" charset="0"/>
              <a:buNone/>
              <a:tabLst>
                <a:tab pos="36576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(where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baseline="30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 &gt;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baseline="30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).</a:t>
            </a:r>
          </a:p>
        </p:txBody>
      </p:sp>
      <p:pic>
        <p:nvPicPr>
          <p:cNvPr id="1002500" name="Picture 4" descr="9_2_Example_2_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163" y="1828800"/>
            <a:ext cx="3373437" cy="3230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Equations of Ellipses</a:t>
            </a:r>
          </a:p>
        </p:txBody>
      </p:sp>
      <p:sp>
        <p:nvSpPr>
          <p:cNvPr id="10035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 defTabSz="166688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Equation of an Ellipse</a:t>
            </a:r>
          </a:p>
          <a:p>
            <a:pPr marL="0" indent="0" defTabSz="166688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standard form for the equation of an ellipse with its center at the origin is</a:t>
            </a:r>
          </a:p>
          <a:p>
            <a:pPr marL="0" indent="0" defTabSz="166688"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 defTabSz="166688"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 defTabSz="166688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points 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 0) and (</a:t>
            </a:r>
            <a:r>
              <a:rPr lang="en-US" i="0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 0) are the </a:t>
            </a:r>
            <a:r>
              <a:rPr lang="en-US" b="1" i="1" dirty="0" smtClean="0">
                <a:solidFill>
                  <a:srgbClr val="A50021"/>
                </a:solidFill>
              </a:rPr>
              <a:t>x</a:t>
            </a:r>
            <a:r>
              <a:rPr lang="en-US" b="1" i="0" dirty="0" smtClean="0">
                <a:solidFill>
                  <a:srgbClr val="A50021"/>
                </a:solidFill>
              </a:rPr>
              <a:t>-intercepts</a:t>
            </a:r>
            <a:r>
              <a:rPr lang="en-US" i="0" dirty="0" smtClean="0">
                <a:solidFill>
                  <a:srgbClr val="000000"/>
                </a:solidFill>
              </a:rPr>
              <a:t> (called </a:t>
            </a:r>
            <a:r>
              <a:rPr lang="en-US" b="1" i="0" dirty="0" smtClean="0">
                <a:solidFill>
                  <a:srgbClr val="A50021"/>
                </a:solidFill>
              </a:rPr>
              <a:t>vertices</a:t>
            </a:r>
            <a:r>
              <a:rPr lang="en-US" i="0" dirty="0" smtClean="0">
                <a:solidFill>
                  <a:srgbClr val="000000"/>
                </a:solidFill>
              </a:rPr>
              <a:t>).</a:t>
            </a:r>
          </a:p>
          <a:p>
            <a:pPr marL="0" indent="0" defTabSz="166688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points (0,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) and (0, </a:t>
            </a:r>
            <a:r>
              <a:rPr lang="en-US" i="0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) are the </a:t>
            </a:r>
            <a:r>
              <a:rPr lang="en-US" b="1" i="1" dirty="0" smtClean="0">
                <a:solidFill>
                  <a:srgbClr val="A50021"/>
                </a:solidFill>
              </a:rPr>
              <a:t>y</a:t>
            </a:r>
            <a:r>
              <a:rPr lang="en-US" b="1" i="0" dirty="0" smtClean="0">
                <a:solidFill>
                  <a:srgbClr val="A50021"/>
                </a:solidFill>
              </a:rPr>
              <a:t>-intercepts</a:t>
            </a:r>
            <a:r>
              <a:rPr lang="en-US" i="0" dirty="0" smtClean="0">
                <a:solidFill>
                  <a:srgbClr val="000000"/>
                </a:solidFill>
              </a:rPr>
              <a:t> (called </a:t>
            </a:r>
            <a:r>
              <a:rPr lang="en-US" b="1" i="0" dirty="0" smtClean="0">
                <a:solidFill>
                  <a:srgbClr val="A50021"/>
                </a:solidFill>
              </a:rPr>
              <a:t>vertices</a:t>
            </a:r>
            <a:r>
              <a:rPr lang="en-US" i="0" dirty="0" smtClean="0">
                <a:solidFill>
                  <a:srgbClr val="000000"/>
                </a:solidFill>
              </a:rPr>
              <a:t>).</a:t>
            </a:r>
          </a:p>
        </p:txBody>
      </p:sp>
      <p:graphicFrame>
        <p:nvGraphicFramePr>
          <p:cNvPr id="1003525" name="Object 5"/>
          <p:cNvGraphicFramePr>
            <a:graphicFrameLocks noChangeAspect="1"/>
          </p:cNvGraphicFramePr>
          <p:nvPr/>
        </p:nvGraphicFramePr>
        <p:xfrm>
          <a:off x="3721100" y="2781300"/>
          <a:ext cx="1701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701720" imgH="876240" progId="Equation.DSMT4">
                  <p:embed/>
                </p:oleObj>
              </mc:Choice>
              <mc:Fallback>
                <p:oleObj name="Equation" r:id="rId3" imgW="1701720" imgH="876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781300"/>
                        <a:ext cx="17018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Equations of Ellipses</a:t>
            </a:r>
          </a:p>
        </p:txBody>
      </p:sp>
      <p:sp>
        <p:nvSpPr>
          <p:cNvPr id="10045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 defTabSz="1666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Equation of an Ellipse (cont.)</a:t>
            </a:r>
          </a:p>
          <a:p>
            <a:pPr marL="0" indent="0" defTabSz="1666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When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b="1" i="1" dirty="0" smtClean="0">
                <a:solidFill>
                  <a:srgbClr val="000000"/>
                </a:solidFill>
              </a:rPr>
              <a:t>a</a:t>
            </a:r>
            <a:r>
              <a:rPr lang="en-US" b="1" i="0" baseline="30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 &gt; </a:t>
            </a:r>
            <a:r>
              <a:rPr lang="en-US" b="1" i="1" dirty="0" smtClean="0">
                <a:solidFill>
                  <a:srgbClr val="000000"/>
                </a:solidFill>
              </a:rPr>
              <a:t>b</a:t>
            </a:r>
            <a:r>
              <a:rPr lang="en-US" b="1" i="0" baseline="30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:</a:t>
            </a:r>
          </a:p>
          <a:p>
            <a:pPr marL="0" indent="0" defTabSz="1666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	The segment of length 2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joining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-intercepts is 	called the </a:t>
            </a:r>
            <a:r>
              <a:rPr lang="en-US" b="1" i="0" dirty="0" smtClean="0">
                <a:solidFill>
                  <a:srgbClr val="A50021"/>
                </a:solidFill>
              </a:rPr>
              <a:t>major axis</a:t>
            </a:r>
            <a:r>
              <a:rPr lang="en-US" i="0" dirty="0" smtClean="0">
                <a:solidFill>
                  <a:srgbClr val="000000"/>
                </a:solidFill>
              </a:rPr>
              <a:t>.  </a:t>
            </a:r>
          </a:p>
          <a:p>
            <a:pPr marL="0" indent="0" defTabSz="1666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	The segment of length 2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 joining the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dirty="0" smtClean="0">
                <a:solidFill>
                  <a:srgbClr val="000000"/>
                </a:solidFill>
              </a:rPr>
              <a:t>-intercepts is 	called the </a:t>
            </a:r>
            <a:r>
              <a:rPr lang="en-US" b="1" i="0" dirty="0" smtClean="0">
                <a:solidFill>
                  <a:srgbClr val="A50021"/>
                </a:solidFill>
              </a:rPr>
              <a:t>minor axis</a:t>
            </a:r>
            <a:r>
              <a:rPr lang="en-US" i="0" dirty="0" smtClean="0">
                <a:solidFill>
                  <a:srgbClr val="000000"/>
                </a:solidFill>
              </a:rPr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Equations of Ellipses</a:t>
            </a:r>
          </a:p>
        </p:txBody>
      </p:sp>
      <p:sp>
        <p:nvSpPr>
          <p:cNvPr id="10055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 defTabSz="166688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Equation of an Ellipse (cont.)</a:t>
            </a:r>
          </a:p>
          <a:p>
            <a:pPr marL="0" indent="0" defTabSz="1666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When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b="1" i="1" dirty="0" smtClean="0">
                <a:solidFill>
                  <a:srgbClr val="000000"/>
                </a:solidFill>
              </a:rPr>
              <a:t>b</a:t>
            </a:r>
            <a:r>
              <a:rPr lang="en-US" b="1" i="0" baseline="30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 &gt; </a:t>
            </a:r>
            <a:r>
              <a:rPr lang="en-US" b="1" i="1" dirty="0" smtClean="0">
                <a:solidFill>
                  <a:srgbClr val="000000"/>
                </a:solidFill>
              </a:rPr>
              <a:t>a</a:t>
            </a:r>
            <a:r>
              <a:rPr lang="en-US" b="1" i="0" baseline="30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:</a:t>
            </a:r>
          </a:p>
          <a:p>
            <a:pPr marL="0" indent="0" defTabSz="1666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	The segment of length 2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 joining the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dirty="0" smtClean="0">
                <a:solidFill>
                  <a:srgbClr val="000000"/>
                </a:solidFill>
              </a:rPr>
              <a:t>-intercepts is 	called the </a:t>
            </a:r>
            <a:r>
              <a:rPr lang="en-US" b="1" i="0" dirty="0" smtClean="0">
                <a:solidFill>
                  <a:srgbClr val="A50021"/>
                </a:solidFill>
              </a:rPr>
              <a:t>major axis</a:t>
            </a:r>
            <a:r>
              <a:rPr lang="en-US" i="0" dirty="0" smtClean="0">
                <a:solidFill>
                  <a:srgbClr val="000000"/>
                </a:solidFill>
              </a:rPr>
              <a:t>.  </a:t>
            </a:r>
          </a:p>
          <a:p>
            <a:pPr marL="0" indent="0" defTabSz="1666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	The segment of length 2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joining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-intercepts is 	called the </a:t>
            </a:r>
            <a:r>
              <a:rPr lang="en-US" b="1" i="0" dirty="0" smtClean="0">
                <a:solidFill>
                  <a:srgbClr val="A50021"/>
                </a:solidFill>
              </a:rPr>
              <a:t>minor axis</a:t>
            </a:r>
            <a:r>
              <a:rPr lang="en-US" i="0" dirty="0" smtClean="0">
                <a:solidFill>
                  <a:srgbClr val="000000"/>
                </a:solidFill>
              </a:rPr>
              <a:t>.  </a:t>
            </a:r>
          </a:p>
          <a:p>
            <a:pPr marL="0" indent="0" defTabSz="1666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A50021"/>
                </a:solidFill>
              </a:rPr>
              <a:t>Note:</a:t>
            </a:r>
            <a:r>
              <a:rPr lang="en-US" i="0" dirty="0" smtClean="0">
                <a:solidFill>
                  <a:srgbClr val="000000"/>
                </a:solidFill>
              </a:rPr>
              <a:t> In either case, the foci lie on the major axis.</a:t>
            </a:r>
            <a:endParaRPr lang="en-US" b="1" i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1: Equation of an Ellipse - Major Axis Horizontal</a:t>
            </a:r>
          </a:p>
        </p:txBody>
      </p:sp>
      <p:sp>
        <p:nvSpPr>
          <p:cNvPr id="10065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Graph the ellipse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First, divide both sides of the given equation by 64 to find the standard form.</a:t>
            </a: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06596" name="Object 4"/>
          <p:cNvGraphicFramePr>
            <a:graphicFrameLocks noChangeAspect="1"/>
          </p:cNvGraphicFramePr>
          <p:nvPr/>
        </p:nvGraphicFramePr>
        <p:xfrm>
          <a:off x="3098800" y="1333500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2286000" imgH="444240" progId="Equation.DSMT4">
                  <p:embed/>
                </p:oleObj>
              </mc:Choice>
              <mc:Fallback>
                <p:oleObj name="Equation" r:id="rId3" imgW="228600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1333500"/>
                        <a:ext cx="2286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467100" y="3352800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2222280" imgH="444240" progId="Equation.DSMT4">
                  <p:embed/>
                </p:oleObj>
              </mc:Choice>
              <mc:Fallback>
                <p:oleObj name="Equation" r:id="rId5" imgW="22222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3352800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52800" y="3911600"/>
          <a:ext cx="2387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2387520" imgH="876240" progId="Equation.DSMT4">
                  <p:embed/>
                </p:oleObj>
              </mc:Choice>
              <mc:Fallback>
                <p:oleObj name="Equation" r:id="rId7" imgW="238752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911600"/>
                        <a:ext cx="2387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886200" y="4902200"/>
          <a:ext cx="1612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1612800" imgH="876240" progId="Equation.DSMT4">
                  <p:embed/>
                </p:oleObj>
              </mc:Choice>
              <mc:Fallback>
                <p:oleObj name="Equation" r:id="rId9" imgW="16128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902200"/>
                        <a:ext cx="1612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6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1: Equation of an Ellipse - Major Axis Horizontal (cont.)</a:t>
            </a:r>
          </a:p>
        </p:txBody>
      </p:sp>
      <p:sp>
        <p:nvSpPr>
          <p:cNvPr id="10076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47244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curve is an ellipse.  In this case                       and the major axis is 2</a:t>
            </a:r>
            <a:r>
              <a:rPr lang="en-US" i="1" dirty="0" smtClean="0">
                <a:solidFill>
                  <a:schemeClr val="tx1"/>
                </a:solidFill>
              </a:rPr>
              <a:t>a</a:t>
            </a:r>
            <a:r>
              <a:rPr lang="en-US" i="0" dirty="0" smtClean="0">
                <a:solidFill>
                  <a:schemeClr val="tx1"/>
                </a:solidFill>
              </a:rPr>
              <a:t> = 8.  Also,                   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and the minor axis is 2</a:t>
            </a:r>
            <a:r>
              <a:rPr lang="en-US" i="1" dirty="0" smtClean="0">
                <a:solidFill>
                  <a:schemeClr val="tx1"/>
                </a:solidFill>
              </a:rPr>
              <a:t>b</a:t>
            </a:r>
            <a:r>
              <a:rPr lang="en-US" i="0" dirty="0" smtClean="0">
                <a:solidFill>
                  <a:schemeClr val="tx1"/>
                </a:solidFill>
              </a:rPr>
              <a:t> = 4.  The endpoints of the major axis are </a:t>
            </a:r>
            <a:r>
              <a:rPr lang="en-US" i="0" dirty="0" smtClean="0">
                <a:solidFill>
                  <a:srgbClr val="FF0000"/>
                </a:solidFill>
              </a:rPr>
              <a:t>(</a:t>
            </a:r>
            <a:r>
              <a:rPr lang="en-US" i="0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rgbClr val="FF0000"/>
                </a:solidFill>
              </a:rPr>
              <a:t>4, 0) and (4, 0)</a:t>
            </a:r>
            <a:r>
              <a:rPr lang="en-US" i="0" dirty="0" smtClean="0">
                <a:solidFill>
                  <a:schemeClr val="tx1"/>
                </a:solidFill>
              </a:rPr>
              <a:t>.  The endpoints of the minor axis are </a:t>
            </a:r>
            <a:r>
              <a:rPr lang="en-US" i="0" dirty="0" smtClean="0">
                <a:solidFill>
                  <a:srgbClr val="FF0000"/>
                </a:solidFill>
              </a:rPr>
              <a:t>(0, </a:t>
            </a:r>
            <a:r>
              <a:rPr lang="en-US" i="0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rgbClr val="FF0000"/>
                </a:solidFill>
              </a:rPr>
              <a:t>2) and (0, 2)</a:t>
            </a:r>
            <a:r>
              <a:rPr lang="en-US" i="0" dirty="0" smtClean="0">
                <a:solidFill>
                  <a:schemeClr val="tx1"/>
                </a:solidFill>
              </a:rPr>
              <a:t>.  The major and minor axes intersect at the center of the ellipse, </a:t>
            </a:r>
            <a:r>
              <a:rPr lang="en-US" i="0" dirty="0" smtClean="0">
                <a:solidFill>
                  <a:srgbClr val="FF0000"/>
                </a:solidFill>
              </a:rPr>
              <a:t>(0, 0)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endParaRPr lang="en-US" i="0" baseline="30000" dirty="0" smtClean="0">
              <a:solidFill>
                <a:schemeClr val="tx1"/>
              </a:solidFill>
              <a:latin typeface="TimesTen" pitchFamily="18" charset="0"/>
            </a:endParaRPr>
          </a:p>
        </p:txBody>
      </p:sp>
      <p:pic>
        <p:nvPicPr>
          <p:cNvPr id="1007622" name="Picture 6" descr="9_2_Example_2_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4613" y="1630834"/>
            <a:ext cx="3657600" cy="3550766"/>
          </a:xfrm>
          <a:prstGeom prst="rect">
            <a:avLst/>
          </a:prstGeom>
          <a:noFill/>
        </p:spPr>
      </p:pic>
      <p:graphicFrame>
        <p:nvGraphicFramePr>
          <p:cNvPr id="1007623" name="Object 7"/>
          <p:cNvGraphicFramePr>
            <a:graphicFrameLocks noChangeAspect="1"/>
          </p:cNvGraphicFramePr>
          <p:nvPr/>
        </p:nvGraphicFramePr>
        <p:xfrm>
          <a:off x="1282700" y="1714500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4" imgW="1676160" imgH="444240" progId="Equation.DSMT4">
                  <p:embed/>
                </p:oleObj>
              </mc:Choice>
              <mc:Fallback>
                <p:oleObj name="Equation" r:id="rId4" imgW="167616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1714500"/>
                        <a:ext cx="1676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7624" name="Object 8"/>
          <p:cNvGraphicFramePr>
            <a:graphicFrameLocks noChangeAspect="1"/>
          </p:cNvGraphicFramePr>
          <p:nvPr/>
        </p:nvGraphicFramePr>
        <p:xfrm>
          <a:off x="3340100" y="21336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6" imgW="1498320" imgH="444240" progId="Equation.DSMT4">
                  <p:embed/>
                </p:oleObj>
              </mc:Choice>
              <mc:Fallback>
                <p:oleObj name="Equation" r:id="rId6" imgW="1498320" imgH="4442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2133600"/>
                        <a:ext cx="1498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1017</Words>
  <Application>Microsoft Office PowerPoint</Application>
  <PresentationFormat>On-screen Show (4:3)</PresentationFormat>
  <Paragraphs>122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TimesTen</vt:lpstr>
      <vt:lpstr>Courier New</vt:lpstr>
      <vt:lpstr>Calibri</vt:lpstr>
      <vt:lpstr>Symbol</vt:lpstr>
      <vt:lpstr>Arial</vt:lpstr>
      <vt:lpstr>Office Theme</vt:lpstr>
      <vt:lpstr>Equation</vt:lpstr>
      <vt:lpstr>Section 12.4</vt:lpstr>
      <vt:lpstr>Objectives</vt:lpstr>
      <vt:lpstr>Equations of Ellipses</vt:lpstr>
      <vt:lpstr>Equations of Ellipses</vt:lpstr>
      <vt:lpstr>Equations of Ellipses</vt:lpstr>
      <vt:lpstr>Equations of Ellipses</vt:lpstr>
      <vt:lpstr>Equations of Ellipses</vt:lpstr>
      <vt:lpstr>Example 1: Equation of an Ellipse - Major Axis Horizontal</vt:lpstr>
      <vt:lpstr>Example 1: Equation of an Ellipse - Major Axis Horizontal (cont.)</vt:lpstr>
      <vt:lpstr>Example 2: Equation of an Ellipse - Major Axis Vertical</vt:lpstr>
      <vt:lpstr>Example 2: Equation of an Ellipse - Major Axis Vertical (cont.)</vt:lpstr>
      <vt:lpstr>Equations of Hyperbolas</vt:lpstr>
      <vt:lpstr>Equations of Hyperbolas</vt:lpstr>
      <vt:lpstr>Equations of Hyperbolas</vt:lpstr>
      <vt:lpstr>Equations of Hyperbolas</vt:lpstr>
      <vt:lpstr>Example 3: Hyperbola Opening Left and Right</vt:lpstr>
      <vt:lpstr>Example 3: Hyperbola Opening Left and Right (cont.)</vt:lpstr>
      <vt:lpstr>Example 4: Hyperbola Opening Up and Down</vt:lpstr>
      <vt:lpstr>Ellipses and Hyperbolas with Centers at (h, k)</vt:lpstr>
      <vt:lpstr>Ellipses and Hyperbolas with Centers at (h, k)</vt:lpstr>
      <vt:lpstr>Example 5: Ellipse with Center at (h, k)</vt:lpstr>
      <vt:lpstr>Ellipses and Hyperbolas with Centers at (h, k)</vt:lpstr>
      <vt:lpstr>Ellipses and Hyperbolas with Centers at (h, k)</vt:lpstr>
      <vt:lpstr>Example 6: Hyperbola with Center at (h, k)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Kara Roche</cp:lastModifiedBy>
  <cp:revision>2</cp:revision>
  <dcterms:created xsi:type="dcterms:W3CDTF">2013-04-26T14:43:13Z</dcterms:created>
  <dcterms:modified xsi:type="dcterms:W3CDTF">2017-07-27T20:52:09Z</dcterms:modified>
</cp:coreProperties>
</file>