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989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9857C8-63B1-424F-905A-761880FFD244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59DF8C-06B3-422E-90EC-E143557C38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93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4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14.png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1.bin"/><Relationship Id="rId3" Type="http://schemas.openxmlformats.org/officeDocument/2006/relationships/image" Target="../media/image25.png"/><Relationship Id="rId21" Type="http://schemas.openxmlformats.org/officeDocument/2006/relationships/image" Target="../media/image24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image" Target="../media/image39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36.bin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Nonlinear Systems of Equations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218" name="AutoShape 2"/>
          <p:cNvSpPr>
            <a:spLocks noGrp="1" noChangeAspect="1" noChangeArrowheads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tabLst>
                <a:tab pos="796925" algn="l"/>
              </a:tabLst>
            </a:pPr>
            <a:r>
              <a:rPr lang="en-US" sz="3200" dirty="0">
                <a:solidFill>
                  <a:schemeClr val="accent1"/>
                </a:solidFill>
              </a:rPr>
              <a:t>Solving a System of Two Quadratic Equations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</a:rPr>
              <a:t>Notes</a:t>
            </a:r>
            <a:endParaRPr lang="en-US" dirty="0">
              <a:solidFill>
                <a:srgbClr val="000000"/>
              </a:solidFill>
            </a:endParaRPr>
          </a:p>
          <a:p>
            <a:pPr eaLnBrk="0" hangingPunct="0"/>
            <a:r>
              <a:rPr lang="en-US" dirty="0">
                <a:solidFill>
                  <a:srgbClr val="000000"/>
                </a:solidFill>
              </a:rPr>
              <a:t>In the examples and the exercises the curves do intersect. However, there are many situations where the curves do not intersect. This can be confirmed both algebraically and graphically.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9574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Solve each of the following systems algebraically and graphically. 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574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903784"/>
              </p:ext>
            </p:extLst>
          </p:nvPr>
        </p:nvGraphicFramePr>
        <p:xfrm>
          <a:off x="549275" y="2286000"/>
          <a:ext cx="61976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6197400" imgH="1104840" progId="Equation.DSMT4">
                  <p:embed/>
                </p:oleObj>
              </mc:Choice>
              <mc:Fallback>
                <p:oleObj name="Equation" r:id="rId3" imgW="6197400" imgH="11048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286000"/>
                        <a:ext cx="6197600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7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1011716" name="Object 4"/>
          <p:cNvGraphicFramePr>
            <a:graphicFrameLocks noChangeAspect="1"/>
          </p:cNvGraphicFramePr>
          <p:nvPr/>
        </p:nvGraphicFramePr>
        <p:xfrm>
          <a:off x="530352" y="1371600"/>
          <a:ext cx="7251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7251480" imgH="622080" progId="Equation.DSMT4">
                  <p:embed/>
                </p:oleObj>
              </mc:Choice>
              <mc:Fallback>
                <p:oleObj name="Equation" r:id="rId3" imgW="7251480" imgH="622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72517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11717" name="Picture 5" descr="A_8_7_prac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36625" y="2057400"/>
            <a:ext cx="2111375" cy="2054225"/>
          </a:xfrm>
          <a:prstGeom prst="rect">
            <a:avLst/>
          </a:prstGeom>
          <a:noFill/>
        </p:spPr>
      </p:pic>
      <p:pic>
        <p:nvPicPr>
          <p:cNvPr id="1011718" name="Picture 6" descr="A_8_7_prac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37100" y="2133600"/>
            <a:ext cx="2120900" cy="20558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systems of equations where one or both equations are nonlinear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A System of One Quadratic and One Linear Equation</a:t>
            </a:r>
          </a:p>
        </p:txBody>
      </p:sp>
      <p:sp>
        <p:nvSpPr>
          <p:cNvPr id="1031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Solve the following systems of equations and graph both curves in each system on the same set of axes.</a:t>
            </a:r>
          </a:p>
          <a:p>
            <a:pPr marL="0" indent="0" algn="just">
              <a:buFont typeface="Courier New" pitchFamily="49" charset="0"/>
              <a:buNone/>
              <a:tabLst>
                <a:tab pos="1481138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  <a:tabLst>
                <a:tab pos="1481138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  <a:tabLst>
                <a:tab pos="1481138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  <a:tabLst>
                <a:tab pos="14811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	</a:t>
            </a:r>
          </a:p>
          <a:p>
            <a:pPr marL="0" indent="0"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Solve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0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(or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). Then substitute into the other equation.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1031175" name="Object 7"/>
          <p:cNvGraphicFramePr>
            <a:graphicFrameLocks noChangeAspect="1"/>
          </p:cNvGraphicFramePr>
          <p:nvPr/>
        </p:nvGraphicFramePr>
        <p:xfrm>
          <a:off x="530352" y="2438400"/>
          <a:ext cx="6248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6248160" imgH="1054080" progId="Equation.DSMT4">
                  <p:embed/>
                </p:oleObj>
              </mc:Choice>
              <mc:Fallback>
                <p:oleObj name="Equation" r:id="rId3" imgW="6248160" imgH="1054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62484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A System of One Quadratic and One Linear Equation (cont.)</a:t>
            </a:r>
          </a:p>
        </p:txBody>
      </p:sp>
      <p:sp>
        <p:nvSpPr>
          <p:cNvPr id="1050627" name="Rectangle 3"/>
          <p:cNvSpPr>
            <a:spLocks noGrp="1"/>
          </p:cNvSpPr>
          <p:nvPr>
            <p:ph idx="1"/>
          </p:nvPr>
        </p:nvSpPr>
        <p:spPr>
          <a:xfrm>
            <a:off x="457200" y="5065693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solutions (points of intersection) are </a:t>
            </a:r>
            <a:r>
              <a:rPr lang="en-US" i="0" dirty="0">
                <a:solidFill>
                  <a:srgbClr val="FF0000"/>
                </a:solidFill>
              </a:rPr>
              <a:t>(0, 5)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FF0000"/>
                </a:solidFill>
              </a:rPr>
              <a:t>(5, 0)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1050630" name="Picture 6" descr="8_7_Ex1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1295399"/>
            <a:ext cx="3383280" cy="3372692"/>
          </a:xfrm>
          <a:prstGeom prst="rect">
            <a:avLst/>
          </a:prstGeom>
          <a:noFill/>
        </p:spPr>
      </p:pic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946400" y="1219200"/>
          <a:ext cx="1219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4" imgW="1218960" imgH="355320" progId="Equation.DSMT4">
                  <p:embed/>
                </p:oleObj>
              </mc:Choice>
              <mc:Fallback>
                <p:oleObj name="Equation" r:id="rId4" imgW="121896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1219200"/>
                        <a:ext cx="1219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447800" y="1676400"/>
          <a:ext cx="2387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6" imgW="2387520" imgH="533160" progId="Equation.DSMT4">
                  <p:embed/>
                </p:oleObj>
              </mc:Choice>
              <mc:Fallback>
                <p:oleObj name="Equation" r:id="rId6" imgW="23875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676400"/>
                        <a:ext cx="2387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673100" y="2311400"/>
          <a:ext cx="3162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8" imgW="3162240" imgH="380880" progId="Equation.DSMT4">
                  <p:embed/>
                </p:oleObj>
              </mc:Choice>
              <mc:Fallback>
                <p:oleObj name="Equation" r:id="rId8" imgW="31622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2311400"/>
                        <a:ext cx="3162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790700" y="2794000"/>
          <a:ext cx="187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0" imgW="1879560" imgH="380880" progId="Equation.DSMT4">
                  <p:embed/>
                </p:oleObj>
              </mc:Choice>
              <mc:Fallback>
                <p:oleObj name="Equation" r:id="rId10" imgW="18795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2794000"/>
                        <a:ext cx="1879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828800" y="3276600"/>
          <a:ext cx="1841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2" imgW="1841400" imgH="469800" progId="Equation.DSMT4">
                  <p:embed/>
                </p:oleObj>
              </mc:Choice>
              <mc:Fallback>
                <p:oleObj name="Equation" r:id="rId12" imgW="18414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76600"/>
                        <a:ext cx="1841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873500" y="3352800"/>
          <a:ext cx="1689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14" imgW="1688760" imgH="241200" progId="Equation.DSMT4">
                  <p:embed/>
                </p:oleObj>
              </mc:Choice>
              <mc:Fallback>
                <p:oleObj name="Equation" r:id="rId14" imgW="168876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3352800"/>
                        <a:ext cx="1689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762000" y="38862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16" imgW="736560" imgH="291960" progId="Equation.DSMT4">
                  <p:embed/>
                </p:oleObj>
              </mc:Choice>
              <mc:Fallback>
                <p:oleObj name="Equation" r:id="rId16" imgW="7365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8862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762000" y="4572000"/>
          <a:ext cx="1714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18" imgW="1714320" imgH="355320" progId="Equation.DSMT4">
                  <p:embed/>
                </p:oleObj>
              </mc:Choice>
              <mc:Fallback>
                <p:oleObj name="Equation" r:id="rId18" imgW="171432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572000"/>
                        <a:ext cx="1714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2667000" y="4267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20" imgW="342720" imgH="241200" progId="Equation.DSMT4">
                  <p:embed/>
                </p:oleObj>
              </mc:Choice>
              <mc:Fallback>
                <p:oleObj name="Equation" r:id="rId20" imgW="34272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267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3733800" y="38862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22" imgW="723600" imgH="291960" progId="Equation.DSMT4">
                  <p:embed/>
                </p:oleObj>
              </mc:Choice>
              <mc:Fallback>
                <p:oleObj name="Equation" r:id="rId22" imgW="7236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8862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3733800" y="4572000"/>
          <a:ext cx="1714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24" imgW="1714320" imgH="355320" progId="Equation.DSMT4">
                  <p:embed/>
                </p:oleObj>
              </mc:Choice>
              <mc:Fallback>
                <p:oleObj name="Equation" r:id="rId24" imgW="1714320" imgH="3553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572000"/>
                        <a:ext cx="1714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A System of One Quadratic and One Linear Equation (cont.)</a:t>
            </a:r>
          </a:p>
        </p:txBody>
      </p:sp>
      <p:sp>
        <p:nvSpPr>
          <p:cNvPr id="1052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tabLst>
                <a:tab pos="1481138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tabLst>
                <a:tab pos="1481138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tabLst>
                <a:tab pos="1481138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14811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	</a:t>
            </a:r>
          </a:p>
          <a:p>
            <a:pPr marL="0" indent="0">
              <a:buFont typeface="Courier New" pitchFamily="49" charset="0"/>
              <a:buNone/>
              <a:tabLst>
                <a:tab pos="1481138" algn="l"/>
              </a:tabLst>
            </a:pPr>
            <a:r>
              <a:rPr lang="en-US" i="0" dirty="0">
                <a:solidFill>
                  <a:schemeClr val="tx1"/>
                </a:solidFill>
              </a:rPr>
              <a:t>Solve the linear equation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(or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), then substitute into the quadratic equation. (In this case, the quadratic equation is already solved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, so we could have chosen to make the substitution into the linear equation instead.)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052676" name="Object 4"/>
          <p:cNvGraphicFramePr>
            <a:graphicFrameLocks noChangeAspect="1"/>
          </p:cNvGraphicFramePr>
          <p:nvPr/>
        </p:nvGraphicFramePr>
        <p:xfrm>
          <a:off x="533400" y="1371600"/>
          <a:ext cx="8153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8153280" imgH="1054080" progId="Equation.DSMT4">
                  <p:embed/>
                </p:oleObj>
              </mc:Choice>
              <mc:Fallback>
                <p:oleObj name="Equation" r:id="rId3" imgW="8153280" imgH="1054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8153400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A System of One Quadratic and One Linear Equation (cont.)</a:t>
            </a:r>
          </a:p>
        </p:txBody>
      </p:sp>
      <p:sp>
        <p:nvSpPr>
          <p:cNvPr id="1053699" name="Rectangle 3"/>
          <p:cNvSpPr>
            <a:spLocks noGrp="1"/>
          </p:cNvSpPr>
          <p:nvPr>
            <p:ph idx="1"/>
          </p:nvPr>
        </p:nvSpPr>
        <p:spPr>
          <a:xfrm>
            <a:off x="457200" y="5496580"/>
            <a:ext cx="8229600" cy="523220"/>
          </a:xfrm>
          <a:prstGeom prst="rect">
            <a:avLst/>
          </a:prstGeom>
        </p:spPr>
        <p:txBody>
          <a:bodyPr anchor="t">
            <a:spAutoFit/>
          </a:bodyPr>
          <a:lstStyle/>
          <a:p>
            <a:pPr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solutions are </a:t>
            </a:r>
            <a:r>
              <a:rPr lang="en-US" i="0" dirty="0">
                <a:solidFill>
                  <a:srgbClr val="FF0000"/>
                </a:solidFill>
              </a:rPr>
              <a:t>(2,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9)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FF0000"/>
                </a:solidFill>
              </a:rPr>
              <a:t>(1,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8)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1053702" name="Picture 6" descr="8_7_Ex1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399" y="1382711"/>
            <a:ext cx="3657600" cy="3147544"/>
          </a:xfrm>
          <a:prstGeom prst="rect">
            <a:avLst/>
          </a:prstGeom>
          <a:noFill/>
        </p:spPr>
      </p:pic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752600" y="1371600"/>
          <a:ext cx="1435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4" imgW="1434960" imgH="355320" progId="Equation.DSMT4">
                  <p:embed/>
                </p:oleObj>
              </mc:Choice>
              <mc:Fallback>
                <p:oleObj name="Equation" r:id="rId4" imgW="143496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371600"/>
                        <a:ext cx="1435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066800" y="1888067"/>
          <a:ext cx="275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6" imgW="2755800" imgH="380880" progId="Equation.DSMT4">
                  <p:embed/>
                </p:oleObj>
              </mc:Choice>
              <mc:Fallback>
                <p:oleObj name="Equation" r:id="rId6" imgW="2755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888067"/>
                        <a:ext cx="2755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752600" y="2429934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8" imgW="2019240" imgH="380880" progId="Equation.DSMT4">
                  <p:embed/>
                </p:oleObj>
              </mc:Choice>
              <mc:Fallback>
                <p:oleObj name="Equation" r:id="rId8" imgW="20192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429934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752600" y="2971800"/>
          <a:ext cx="237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10" imgW="2374560" imgH="469800" progId="Equation.DSMT4">
                  <p:embed/>
                </p:oleObj>
              </mc:Choice>
              <mc:Fallback>
                <p:oleObj name="Equation" r:id="rId10" imgW="23745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971800"/>
                        <a:ext cx="237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609600" y="41148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12" imgW="711000" imgH="279360" progId="Equation.DSMT4">
                  <p:embed/>
                </p:oleObj>
              </mc:Choice>
              <mc:Fallback>
                <p:oleObj name="Equation" r:id="rId12" imgW="7110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148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609600" y="4876800"/>
          <a:ext cx="2133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4" imgW="2133360" imgH="355320" progId="Equation.DSMT4">
                  <p:embed/>
                </p:oleObj>
              </mc:Choice>
              <mc:Fallback>
                <p:oleObj name="Equation" r:id="rId14" imgW="213336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876800"/>
                        <a:ext cx="2133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819400" y="44958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6" imgW="342720" imgH="241200" progId="Equation.DSMT4">
                  <p:embed/>
                </p:oleObj>
              </mc:Choice>
              <mc:Fallback>
                <p:oleObj name="Equation" r:id="rId16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4958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3429000" y="40386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8" imgW="711000" imgH="279360" progId="Equation.DSMT4">
                  <p:embed/>
                </p:oleObj>
              </mc:Choice>
              <mc:Fallback>
                <p:oleObj name="Equation" r:id="rId18" imgW="7110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0386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3429000" y="4800600"/>
          <a:ext cx="2133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20" imgW="2133360" imgH="355320" progId="Equation.DSMT4">
                  <p:embed/>
                </p:oleObj>
              </mc:Choice>
              <mc:Fallback>
                <p:oleObj name="Equation" r:id="rId20" imgW="2133360" imgH="3553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800600"/>
                        <a:ext cx="2133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36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A System of Two Quadratic Equations</a:t>
            </a:r>
          </a:p>
        </p:txBody>
      </p:sp>
      <p:sp>
        <p:nvSpPr>
          <p:cNvPr id="1055747" name="Rectangle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Here addition will eliminate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baseline="30000" dirty="0">
                <a:solidFill>
                  <a:schemeClr val="tx1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055748" name="Object 4"/>
          <p:cNvGraphicFramePr>
            <a:graphicFrameLocks noChangeAspect="1"/>
          </p:cNvGraphicFramePr>
          <p:nvPr/>
        </p:nvGraphicFramePr>
        <p:xfrm>
          <a:off x="530352" y="1371600"/>
          <a:ext cx="72517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3" imgW="7251480" imgH="1104840" progId="Equation.DSMT4">
                  <p:embed/>
                </p:oleObj>
              </mc:Choice>
              <mc:Fallback>
                <p:oleObj name="Equation" r:id="rId3" imgW="7251480" imgH="1104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7251700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533900" y="5562600"/>
          <a:ext cx="254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5" imgW="2539800" imgH="444240" progId="Equation.DSMT4">
                  <p:embed/>
                </p:oleObj>
              </mc:Choice>
              <mc:Fallback>
                <p:oleObj name="Equation" r:id="rId5" imgW="25398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00" y="5562600"/>
                        <a:ext cx="2540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733800" y="3429000"/>
          <a:ext cx="16764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7" imgW="1676160" imgH="1117440" progId="Equation.DSMT4">
                  <p:embed/>
                </p:oleObj>
              </mc:Choice>
              <mc:Fallback>
                <p:oleObj name="Equation" r:id="rId7" imgW="1676160" imgH="1117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429000"/>
                        <a:ext cx="16764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810000" y="4630738"/>
          <a:ext cx="161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9" imgW="1612800" imgH="380880" progId="Equation.DSMT4">
                  <p:embed/>
                </p:oleObj>
              </mc:Choice>
              <mc:Fallback>
                <p:oleObj name="Equation" r:id="rId9" imgW="16128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630738"/>
                        <a:ext cx="161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810000" y="5097463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1" imgW="1600200" imgH="380880" progId="Equation.DSMT4">
                  <p:embed/>
                </p:oleObj>
              </mc:Choice>
              <mc:Fallback>
                <p:oleObj name="Equation" r:id="rId11" imgW="16002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097463"/>
                        <a:ext cx="160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7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A System of Two Quadratic Equations (cont.)</a:t>
            </a:r>
          </a:p>
        </p:txBody>
      </p:sp>
      <p:sp>
        <p:nvSpPr>
          <p:cNvPr id="1056771" name="Rectangle 3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are four points of intersection: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056773" name="Object 5"/>
          <p:cNvGraphicFramePr>
            <a:graphicFrameLocks noChangeAspect="1"/>
          </p:cNvGraphicFramePr>
          <p:nvPr/>
        </p:nvGraphicFramePr>
        <p:xfrm>
          <a:off x="609600" y="4561820"/>
          <a:ext cx="6769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3" imgW="6769080" imgH="622080" progId="Equation.DSMT4">
                  <p:embed/>
                </p:oleObj>
              </mc:Choice>
              <mc:Fallback>
                <p:oleObj name="Equation" r:id="rId3" imgW="6769080" imgH="622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561820"/>
                        <a:ext cx="6769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58800" y="1447800"/>
          <a:ext cx="3708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5" imgW="3708360" imgH="698400" progId="Equation.DSMT4">
                  <p:embed/>
                </p:oleObj>
              </mc:Choice>
              <mc:Fallback>
                <p:oleObj name="Equation" r:id="rId5" imgW="370836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447800"/>
                        <a:ext cx="3708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667000" y="2277533"/>
          <a:ext cx="1600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7" imgW="1600200" imgH="444240" progId="Equation.DSMT4">
                  <p:embed/>
                </p:oleObj>
              </mc:Choice>
              <mc:Fallback>
                <p:oleObj name="Equation" r:id="rId7" imgW="16002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277533"/>
                        <a:ext cx="1600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276600" y="2853266"/>
          <a:ext cx="990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9" imgW="990360" imgH="444240" progId="Equation.DSMT4">
                  <p:embed/>
                </p:oleObj>
              </mc:Choice>
              <mc:Fallback>
                <p:oleObj name="Equation" r:id="rId9" imgW="9903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53266"/>
                        <a:ext cx="990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365500" y="3429000"/>
          <a:ext cx="901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11" imgW="901440" imgH="355320" progId="Equation.DSMT4">
                  <p:embed/>
                </p:oleObj>
              </mc:Choice>
              <mc:Fallback>
                <p:oleObj name="Equation" r:id="rId11" imgW="90144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3429000"/>
                        <a:ext cx="901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495800" y="1447800"/>
          <a:ext cx="4140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3" imgW="4140000" imgH="698400" progId="Equation.DSMT4">
                  <p:embed/>
                </p:oleObj>
              </mc:Choice>
              <mc:Fallback>
                <p:oleObj name="Equation" r:id="rId13" imgW="414000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447800"/>
                        <a:ext cx="4140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7035800" y="2277533"/>
          <a:ext cx="1600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5" imgW="1600200" imgH="444240" progId="Equation.DSMT4">
                  <p:embed/>
                </p:oleObj>
              </mc:Choice>
              <mc:Fallback>
                <p:oleObj name="Equation" r:id="rId15" imgW="160020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5800" y="2277533"/>
                        <a:ext cx="1600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7645400" y="2853266"/>
          <a:ext cx="990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7" imgW="990360" imgH="444240" progId="Equation.DSMT4">
                  <p:embed/>
                </p:oleObj>
              </mc:Choice>
              <mc:Fallback>
                <p:oleObj name="Equation" r:id="rId17" imgW="99036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5400" y="2853266"/>
                        <a:ext cx="990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7734300" y="3429000"/>
          <a:ext cx="901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9" imgW="901440" imgH="355320" progId="Equation.DSMT4">
                  <p:embed/>
                </p:oleObj>
              </mc:Choice>
              <mc:Fallback>
                <p:oleObj name="Equation" r:id="rId19" imgW="90144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4300" y="3429000"/>
                        <a:ext cx="901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677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7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A System of Two Quadratic Equations (cont.)</a:t>
            </a:r>
          </a:p>
        </p:txBody>
      </p:sp>
      <p:pic>
        <p:nvPicPr>
          <p:cNvPr id="1057796" name="Picture 4" descr="8_7_Ex1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466850"/>
            <a:ext cx="4570413" cy="3790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233</Words>
  <Application>Microsoft Office PowerPoint</Application>
  <PresentationFormat>On-screen Show (4:3)</PresentationFormat>
  <Paragraphs>33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Symbol</vt:lpstr>
      <vt:lpstr>Courier New</vt:lpstr>
      <vt:lpstr>Arial</vt:lpstr>
      <vt:lpstr>Office Theme</vt:lpstr>
      <vt:lpstr>Equation</vt:lpstr>
      <vt:lpstr>Section 12.5</vt:lpstr>
      <vt:lpstr>Objective</vt:lpstr>
      <vt:lpstr>Example 1: A System of One Quadratic and One Linear Equation</vt:lpstr>
      <vt:lpstr>Example 1: A System of One Quadratic and One Linear Equation (cont.)</vt:lpstr>
      <vt:lpstr>Example 1: A System of One Quadratic and One Linear Equation (cont.)</vt:lpstr>
      <vt:lpstr>Example 1: A System of One Quadratic and One Linear Equation (cont.)</vt:lpstr>
      <vt:lpstr>Example 2: A System of Two Quadratic Equations</vt:lpstr>
      <vt:lpstr>Example 2: A System of Two Quadratic Equations (cont.)</vt:lpstr>
      <vt:lpstr>Example 2: A System of Two Quadratic Equations (cont.)</vt:lpstr>
      <vt:lpstr>Solving a System of Two Quadratic Equations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2016-10-04T20:37:46Z</dcterms:modified>
</cp:coreProperties>
</file>