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4" Type="http://schemas.openxmlformats.org/officeDocument/2006/relationships/image" Target="../media/image8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89.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image" Target="../media/image24.wmf"/><Relationship Id="rId3" Type="http://schemas.openxmlformats.org/officeDocument/2006/relationships/image" Target="../media/image14.wmf"/><Relationship Id="rId7" Type="http://schemas.openxmlformats.org/officeDocument/2006/relationships/image" Target="../media/image18.wmf"/><Relationship Id="rId12" Type="http://schemas.openxmlformats.org/officeDocument/2006/relationships/image" Target="../media/image23.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11" Type="http://schemas.openxmlformats.org/officeDocument/2006/relationships/image" Target="../media/image22.wmf"/><Relationship Id="rId5" Type="http://schemas.openxmlformats.org/officeDocument/2006/relationships/image" Target="../media/image16.wmf"/><Relationship Id="rId10" Type="http://schemas.openxmlformats.org/officeDocument/2006/relationships/image" Target="../media/image21.wmf"/><Relationship Id="rId4" Type="http://schemas.openxmlformats.org/officeDocument/2006/relationships/image" Target="../media/image15.wmf"/><Relationship Id="rId9" Type="http://schemas.openxmlformats.org/officeDocument/2006/relationships/image" Target="../media/image20.wmf"/><Relationship Id="rId14" Type="http://schemas.openxmlformats.org/officeDocument/2006/relationships/image" Target="../media/image2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5" Type="http://schemas.openxmlformats.org/officeDocument/2006/relationships/image" Target="../media/image30.wmf"/><Relationship Id="rId4" Type="http://schemas.openxmlformats.org/officeDocument/2006/relationships/image" Target="../media/image2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image" Target="../media/image33.wmf"/><Relationship Id="rId7" Type="http://schemas.openxmlformats.org/officeDocument/2006/relationships/image" Target="../media/image37.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 Id="rId9" Type="http://schemas.openxmlformats.org/officeDocument/2006/relationships/image" Target="../media/image3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image" Target="../media/image52.wmf"/><Relationship Id="rId3" Type="http://schemas.openxmlformats.org/officeDocument/2006/relationships/image" Target="../media/image42.wmf"/><Relationship Id="rId7" Type="http://schemas.openxmlformats.org/officeDocument/2006/relationships/image" Target="../media/image46.wmf"/><Relationship Id="rId12" Type="http://schemas.openxmlformats.org/officeDocument/2006/relationships/image" Target="../media/image51.wmf"/><Relationship Id="rId2" Type="http://schemas.openxmlformats.org/officeDocument/2006/relationships/image" Target="../media/image41.wmf"/><Relationship Id="rId16" Type="http://schemas.openxmlformats.org/officeDocument/2006/relationships/image" Target="../media/image55.wmf"/><Relationship Id="rId1" Type="http://schemas.openxmlformats.org/officeDocument/2006/relationships/image" Target="../media/image40.wmf"/><Relationship Id="rId6" Type="http://schemas.openxmlformats.org/officeDocument/2006/relationships/image" Target="../media/image45.wmf"/><Relationship Id="rId11" Type="http://schemas.openxmlformats.org/officeDocument/2006/relationships/image" Target="../media/image50.wmf"/><Relationship Id="rId5" Type="http://schemas.openxmlformats.org/officeDocument/2006/relationships/image" Target="../media/image44.wmf"/><Relationship Id="rId15" Type="http://schemas.openxmlformats.org/officeDocument/2006/relationships/image" Target="../media/image54.wmf"/><Relationship Id="rId10" Type="http://schemas.openxmlformats.org/officeDocument/2006/relationships/image" Target="../media/image49.wmf"/><Relationship Id="rId4" Type="http://schemas.openxmlformats.org/officeDocument/2006/relationships/image" Target="../media/image43.wmf"/><Relationship Id="rId9" Type="http://schemas.openxmlformats.org/officeDocument/2006/relationships/image" Target="../media/image48.wmf"/><Relationship Id="rId14" Type="http://schemas.openxmlformats.org/officeDocument/2006/relationships/image" Target="../media/image5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57.wmf"/><Relationship Id="rId1" Type="http://schemas.openxmlformats.org/officeDocument/2006/relationships/image" Target="../media/image5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4" Type="http://schemas.openxmlformats.org/officeDocument/2006/relationships/image" Target="../media/image64.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image" Target="../media/image77.wmf"/><Relationship Id="rId18" Type="http://schemas.openxmlformats.org/officeDocument/2006/relationships/image" Target="../media/image82.wmf"/><Relationship Id="rId3" Type="http://schemas.openxmlformats.org/officeDocument/2006/relationships/image" Target="../media/image67.wmf"/><Relationship Id="rId7" Type="http://schemas.openxmlformats.org/officeDocument/2006/relationships/image" Target="../media/image71.wmf"/><Relationship Id="rId12" Type="http://schemas.openxmlformats.org/officeDocument/2006/relationships/image" Target="../media/image76.wmf"/><Relationship Id="rId17" Type="http://schemas.openxmlformats.org/officeDocument/2006/relationships/image" Target="../media/image81.wmf"/><Relationship Id="rId2" Type="http://schemas.openxmlformats.org/officeDocument/2006/relationships/image" Target="../media/image66.wmf"/><Relationship Id="rId16" Type="http://schemas.openxmlformats.org/officeDocument/2006/relationships/image" Target="../media/image80.wmf"/><Relationship Id="rId20" Type="http://schemas.openxmlformats.org/officeDocument/2006/relationships/image" Target="../media/image84.wmf"/><Relationship Id="rId1" Type="http://schemas.openxmlformats.org/officeDocument/2006/relationships/image" Target="../media/image65.wmf"/><Relationship Id="rId6" Type="http://schemas.openxmlformats.org/officeDocument/2006/relationships/image" Target="../media/image70.wmf"/><Relationship Id="rId11" Type="http://schemas.openxmlformats.org/officeDocument/2006/relationships/image" Target="../media/image75.wmf"/><Relationship Id="rId5" Type="http://schemas.openxmlformats.org/officeDocument/2006/relationships/image" Target="../media/image69.wmf"/><Relationship Id="rId15" Type="http://schemas.openxmlformats.org/officeDocument/2006/relationships/image" Target="../media/image79.wmf"/><Relationship Id="rId10" Type="http://schemas.openxmlformats.org/officeDocument/2006/relationships/image" Target="../media/image74.wmf"/><Relationship Id="rId19" Type="http://schemas.openxmlformats.org/officeDocument/2006/relationships/image" Target="../media/image83.wmf"/><Relationship Id="rId4" Type="http://schemas.openxmlformats.org/officeDocument/2006/relationships/image" Target="../media/image68.wmf"/><Relationship Id="rId9" Type="http://schemas.openxmlformats.org/officeDocument/2006/relationships/image" Target="../media/image73.wmf"/><Relationship Id="rId14" Type="http://schemas.openxmlformats.org/officeDocument/2006/relationships/image" Target="../media/image7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9800419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F42A1B-A188-4913-8D05-EEFA1E08A1C1}" type="datetimeFigureOut">
              <a:rPr lang="en-US" smtClean="0"/>
              <a:pPr/>
              <a:t>10/4/2016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DD252E-9170-4DBB-AEDC-2FB0435A52A3}" type="slidenum">
              <a:rPr lang="en-US" smtClean="0"/>
              <a:pPr/>
              <a:t>‹#›</a:t>
            </a:fld>
            <a:endParaRPr lang="en-US" dirty="0"/>
          </a:p>
        </p:txBody>
      </p:sp>
    </p:spTree>
    <p:extLst>
      <p:ext uri="{BB962C8B-B14F-4D97-AF65-F5344CB8AC3E}">
        <p14:creationId xmlns:p14="http://schemas.microsoft.com/office/powerpoint/2010/main" val="165018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5.bin"/><Relationship Id="rId18" Type="http://schemas.openxmlformats.org/officeDocument/2006/relationships/image" Target="../media/image38.wmf"/><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35.wmf"/><Relationship Id="rId17" Type="http://schemas.openxmlformats.org/officeDocument/2006/relationships/oleObject" Target="../embeddings/oleObject37.bin"/><Relationship Id="rId2" Type="http://schemas.openxmlformats.org/officeDocument/2006/relationships/slideLayout" Target="../slideLayouts/slideLayout2.xml"/><Relationship Id="rId16" Type="http://schemas.openxmlformats.org/officeDocument/2006/relationships/image" Target="../media/image37.wmf"/><Relationship Id="rId20" Type="http://schemas.openxmlformats.org/officeDocument/2006/relationships/image" Target="../media/image39.wmf"/><Relationship Id="rId1" Type="http://schemas.openxmlformats.org/officeDocument/2006/relationships/vmlDrawing" Target="../drawings/vmlDrawing4.vml"/><Relationship Id="rId6" Type="http://schemas.openxmlformats.org/officeDocument/2006/relationships/image" Target="../media/image32.wmf"/><Relationship Id="rId11" Type="http://schemas.openxmlformats.org/officeDocument/2006/relationships/oleObject" Target="../embeddings/oleObject34.bin"/><Relationship Id="rId5" Type="http://schemas.openxmlformats.org/officeDocument/2006/relationships/oleObject" Target="../embeddings/oleObject31.bin"/><Relationship Id="rId15" Type="http://schemas.openxmlformats.org/officeDocument/2006/relationships/oleObject" Target="../embeddings/oleObject36.bin"/><Relationship Id="rId10" Type="http://schemas.openxmlformats.org/officeDocument/2006/relationships/image" Target="../media/image34.wmf"/><Relationship Id="rId19" Type="http://schemas.openxmlformats.org/officeDocument/2006/relationships/oleObject" Target="../embeddings/oleObject38.bin"/><Relationship Id="rId4" Type="http://schemas.openxmlformats.org/officeDocument/2006/relationships/image" Target="../media/image31.wmf"/><Relationship Id="rId9" Type="http://schemas.openxmlformats.org/officeDocument/2006/relationships/oleObject" Target="../embeddings/oleObject33.bin"/><Relationship Id="rId14" Type="http://schemas.openxmlformats.org/officeDocument/2006/relationships/image" Target="../media/image3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3" Type="http://schemas.openxmlformats.org/officeDocument/2006/relationships/oleObject" Target="../embeddings/oleObject44.bin"/><Relationship Id="rId18" Type="http://schemas.openxmlformats.org/officeDocument/2006/relationships/image" Target="../media/image47.wmf"/><Relationship Id="rId26" Type="http://schemas.openxmlformats.org/officeDocument/2006/relationships/image" Target="../media/image51.wmf"/><Relationship Id="rId3" Type="http://schemas.openxmlformats.org/officeDocument/2006/relationships/oleObject" Target="../embeddings/oleObject39.bin"/><Relationship Id="rId21" Type="http://schemas.openxmlformats.org/officeDocument/2006/relationships/oleObject" Target="../embeddings/oleObject48.bin"/><Relationship Id="rId34" Type="http://schemas.openxmlformats.org/officeDocument/2006/relationships/image" Target="../media/image55.wmf"/><Relationship Id="rId7" Type="http://schemas.openxmlformats.org/officeDocument/2006/relationships/oleObject" Target="../embeddings/oleObject41.bin"/><Relationship Id="rId12" Type="http://schemas.openxmlformats.org/officeDocument/2006/relationships/image" Target="../media/image44.wmf"/><Relationship Id="rId17" Type="http://schemas.openxmlformats.org/officeDocument/2006/relationships/oleObject" Target="../embeddings/oleObject46.bin"/><Relationship Id="rId25" Type="http://schemas.openxmlformats.org/officeDocument/2006/relationships/oleObject" Target="../embeddings/oleObject50.bin"/><Relationship Id="rId33" Type="http://schemas.openxmlformats.org/officeDocument/2006/relationships/oleObject" Target="../embeddings/oleObject54.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29" Type="http://schemas.openxmlformats.org/officeDocument/2006/relationships/oleObject" Target="../embeddings/oleObject52.bin"/><Relationship Id="rId1" Type="http://schemas.openxmlformats.org/officeDocument/2006/relationships/vmlDrawing" Target="../drawings/vmlDrawing5.vml"/><Relationship Id="rId6" Type="http://schemas.openxmlformats.org/officeDocument/2006/relationships/image" Target="../media/image41.wmf"/><Relationship Id="rId11" Type="http://schemas.openxmlformats.org/officeDocument/2006/relationships/oleObject" Target="../embeddings/oleObject43.bin"/><Relationship Id="rId24" Type="http://schemas.openxmlformats.org/officeDocument/2006/relationships/image" Target="../media/image50.wmf"/><Relationship Id="rId32" Type="http://schemas.openxmlformats.org/officeDocument/2006/relationships/image" Target="../media/image54.wmf"/><Relationship Id="rId5" Type="http://schemas.openxmlformats.org/officeDocument/2006/relationships/oleObject" Target="../embeddings/oleObject40.bin"/><Relationship Id="rId15" Type="http://schemas.openxmlformats.org/officeDocument/2006/relationships/oleObject" Target="../embeddings/oleObject45.bin"/><Relationship Id="rId23" Type="http://schemas.openxmlformats.org/officeDocument/2006/relationships/oleObject" Target="../embeddings/oleObject49.bin"/><Relationship Id="rId28" Type="http://schemas.openxmlformats.org/officeDocument/2006/relationships/image" Target="../media/image52.wmf"/><Relationship Id="rId10" Type="http://schemas.openxmlformats.org/officeDocument/2006/relationships/image" Target="../media/image43.wmf"/><Relationship Id="rId19" Type="http://schemas.openxmlformats.org/officeDocument/2006/relationships/oleObject" Target="../embeddings/oleObject47.bin"/><Relationship Id="rId31" Type="http://schemas.openxmlformats.org/officeDocument/2006/relationships/oleObject" Target="../embeddings/oleObject53.bin"/><Relationship Id="rId4" Type="http://schemas.openxmlformats.org/officeDocument/2006/relationships/image" Target="../media/image40.wmf"/><Relationship Id="rId9" Type="http://schemas.openxmlformats.org/officeDocument/2006/relationships/oleObject" Target="../embeddings/oleObject42.bin"/><Relationship Id="rId14" Type="http://schemas.openxmlformats.org/officeDocument/2006/relationships/image" Target="../media/image45.wmf"/><Relationship Id="rId22" Type="http://schemas.openxmlformats.org/officeDocument/2006/relationships/image" Target="../media/image49.wmf"/><Relationship Id="rId27" Type="http://schemas.openxmlformats.org/officeDocument/2006/relationships/oleObject" Target="../embeddings/oleObject51.bin"/><Relationship Id="rId30" Type="http://schemas.openxmlformats.org/officeDocument/2006/relationships/image" Target="../media/image53.wmf"/><Relationship Id="rId8" Type="http://schemas.openxmlformats.org/officeDocument/2006/relationships/image" Target="../media/image42.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57.wmf"/><Relationship Id="rId5" Type="http://schemas.openxmlformats.org/officeDocument/2006/relationships/oleObject" Target="../embeddings/oleObject56.bin"/><Relationship Id="rId4" Type="http://schemas.openxmlformats.org/officeDocument/2006/relationships/image" Target="../media/image56.wmf"/></Relationships>
</file>

<file path=ppt/slides/_rels/slide18.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oleObject" Target="../embeddings/oleObject57.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59.wmf"/><Relationship Id="rId5" Type="http://schemas.openxmlformats.org/officeDocument/2006/relationships/oleObject" Target="../embeddings/oleObject58.bin"/><Relationship Id="rId4" Type="http://schemas.openxmlformats.org/officeDocument/2006/relationships/image" Target="../media/image58.wmf"/></Relationships>
</file>

<file path=ppt/slides/_rels/slide19.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62.wmf"/><Relationship Id="rId5" Type="http://schemas.openxmlformats.org/officeDocument/2006/relationships/oleObject" Target="../embeddings/oleObject61.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3" Type="http://schemas.openxmlformats.org/officeDocument/2006/relationships/oleObject" Target="../embeddings/oleObject69.bin"/><Relationship Id="rId18" Type="http://schemas.openxmlformats.org/officeDocument/2006/relationships/image" Target="../media/image72.wmf"/><Relationship Id="rId26" Type="http://schemas.openxmlformats.org/officeDocument/2006/relationships/image" Target="../media/image76.wmf"/><Relationship Id="rId39" Type="http://schemas.openxmlformats.org/officeDocument/2006/relationships/oleObject" Target="../embeddings/oleObject82.bin"/><Relationship Id="rId21" Type="http://schemas.openxmlformats.org/officeDocument/2006/relationships/oleObject" Target="../embeddings/oleObject73.bin"/><Relationship Id="rId34" Type="http://schemas.openxmlformats.org/officeDocument/2006/relationships/image" Target="../media/image80.wmf"/><Relationship Id="rId42" Type="http://schemas.openxmlformats.org/officeDocument/2006/relationships/image" Target="../media/image84.wmf"/><Relationship Id="rId7" Type="http://schemas.openxmlformats.org/officeDocument/2006/relationships/oleObject" Target="../embeddings/oleObject66.bin"/><Relationship Id="rId2" Type="http://schemas.openxmlformats.org/officeDocument/2006/relationships/slideLayout" Target="../slideLayouts/slideLayout2.xml"/><Relationship Id="rId16" Type="http://schemas.openxmlformats.org/officeDocument/2006/relationships/image" Target="../media/image71.wmf"/><Relationship Id="rId20" Type="http://schemas.openxmlformats.org/officeDocument/2006/relationships/image" Target="../media/image73.wmf"/><Relationship Id="rId29" Type="http://schemas.openxmlformats.org/officeDocument/2006/relationships/oleObject" Target="../embeddings/oleObject77.bin"/><Relationship Id="rId41" Type="http://schemas.openxmlformats.org/officeDocument/2006/relationships/oleObject" Target="../embeddings/oleObject83.bin"/><Relationship Id="rId1" Type="http://schemas.openxmlformats.org/officeDocument/2006/relationships/vmlDrawing" Target="../drawings/vmlDrawing9.vml"/><Relationship Id="rId6" Type="http://schemas.openxmlformats.org/officeDocument/2006/relationships/image" Target="../media/image66.wmf"/><Relationship Id="rId11" Type="http://schemas.openxmlformats.org/officeDocument/2006/relationships/oleObject" Target="../embeddings/oleObject68.bin"/><Relationship Id="rId24" Type="http://schemas.openxmlformats.org/officeDocument/2006/relationships/image" Target="../media/image75.wmf"/><Relationship Id="rId32" Type="http://schemas.openxmlformats.org/officeDocument/2006/relationships/image" Target="../media/image79.wmf"/><Relationship Id="rId37" Type="http://schemas.openxmlformats.org/officeDocument/2006/relationships/oleObject" Target="../embeddings/oleObject81.bin"/><Relationship Id="rId40" Type="http://schemas.openxmlformats.org/officeDocument/2006/relationships/image" Target="../media/image83.wmf"/><Relationship Id="rId5" Type="http://schemas.openxmlformats.org/officeDocument/2006/relationships/oleObject" Target="../embeddings/oleObject65.bin"/><Relationship Id="rId15" Type="http://schemas.openxmlformats.org/officeDocument/2006/relationships/oleObject" Target="../embeddings/oleObject70.bin"/><Relationship Id="rId23" Type="http://schemas.openxmlformats.org/officeDocument/2006/relationships/oleObject" Target="../embeddings/oleObject74.bin"/><Relationship Id="rId28" Type="http://schemas.openxmlformats.org/officeDocument/2006/relationships/image" Target="../media/image77.wmf"/><Relationship Id="rId36" Type="http://schemas.openxmlformats.org/officeDocument/2006/relationships/image" Target="../media/image81.wmf"/><Relationship Id="rId10" Type="http://schemas.openxmlformats.org/officeDocument/2006/relationships/image" Target="../media/image68.wmf"/><Relationship Id="rId19" Type="http://schemas.openxmlformats.org/officeDocument/2006/relationships/oleObject" Target="../embeddings/oleObject72.bin"/><Relationship Id="rId31" Type="http://schemas.openxmlformats.org/officeDocument/2006/relationships/oleObject" Target="../embeddings/oleObject78.bin"/><Relationship Id="rId4" Type="http://schemas.openxmlformats.org/officeDocument/2006/relationships/image" Target="../media/image65.wmf"/><Relationship Id="rId9" Type="http://schemas.openxmlformats.org/officeDocument/2006/relationships/oleObject" Target="../embeddings/oleObject67.bin"/><Relationship Id="rId14" Type="http://schemas.openxmlformats.org/officeDocument/2006/relationships/image" Target="../media/image70.wmf"/><Relationship Id="rId22" Type="http://schemas.openxmlformats.org/officeDocument/2006/relationships/image" Target="../media/image74.wmf"/><Relationship Id="rId27" Type="http://schemas.openxmlformats.org/officeDocument/2006/relationships/oleObject" Target="../embeddings/oleObject76.bin"/><Relationship Id="rId30" Type="http://schemas.openxmlformats.org/officeDocument/2006/relationships/image" Target="../media/image78.wmf"/><Relationship Id="rId35" Type="http://schemas.openxmlformats.org/officeDocument/2006/relationships/oleObject" Target="../embeddings/oleObject80.bin"/><Relationship Id="rId8" Type="http://schemas.openxmlformats.org/officeDocument/2006/relationships/image" Target="../media/image67.wmf"/><Relationship Id="rId3" Type="http://schemas.openxmlformats.org/officeDocument/2006/relationships/oleObject" Target="../embeddings/oleObject64.bin"/><Relationship Id="rId12" Type="http://schemas.openxmlformats.org/officeDocument/2006/relationships/image" Target="../media/image69.wmf"/><Relationship Id="rId17" Type="http://schemas.openxmlformats.org/officeDocument/2006/relationships/oleObject" Target="../embeddings/oleObject71.bin"/><Relationship Id="rId25" Type="http://schemas.openxmlformats.org/officeDocument/2006/relationships/oleObject" Target="../embeddings/oleObject75.bin"/><Relationship Id="rId33" Type="http://schemas.openxmlformats.org/officeDocument/2006/relationships/oleObject" Target="../embeddings/oleObject79.bin"/><Relationship Id="rId38" Type="http://schemas.openxmlformats.org/officeDocument/2006/relationships/image" Target="../media/image82.wmf"/></Relationships>
</file>

<file path=ppt/slides/_rels/slide21.x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oleObject" Target="../embeddings/oleObject84.bin"/><Relationship Id="rId7" Type="http://schemas.openxmlformats.org/officeDocument/2006/relationships/oleObject" Target="../embeddings/oleObject8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86.wmf"/><Relationship Id="rId5" Type="http://schemas.openxmlformats.org/officeDocument/2006/relationships/oleObject" Target="../embeddings/oleObject85.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87.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89.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26" Type="http://schemas.openxmlformats.org/officeDocument/2006/relationships/image" Target="../media/image23.wmf"/><Relationship Id="rId3" Type="http://schemas.openxmlformats.org/officeDocument/2006/relationships/oleObject" Target="../embeddings/oleObject11.bin"/><Relationship Id="rId21" Type="http://schemas.openxmlformats.org/officeDocument/2006/relationships/oleObject" Target="../embeddings/oleObject20.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5" Type="http://schemas.openxmlformats.org/officeDocument/2006/relationships/oleObject" Target="../embeddings/oleObject22.bin"/><Relationship Id="rId2" Type="http://schemas.openxmlformats.org/officeDocument/2006/relationships/slideLayout" Target="../slideLayouts/slideLayout2.xml"/><Relationship Id="rId16" Type="http://schemas.openxmlformats.org/officeDocument/2006/relationships/image" Target="../media/image18.wmf"/><Relationship Id="rId20" Type="http://schemas.openxmlformats.org/officeDocument/2006/relationships/image" Target="../media/image20.wmf"/><Relationship Id="rId29" Type="http://schemas.openxmlformats.org/officeDocument/2006/relationships/oleObject" Target="../embeddings/oleObject24.bin"/><Relationship Id="rId1" Type="http://schemas.openxmlformats.org/officeDocument/2006/relationships/vmlDrawing" Target="../drawings/vmlDrawing2.vml"/><Relationship Id="rId6" Type="http://schemas.openxmlformats.org/officeDocument/2006/relationships/image" Target="../media/image13.wmf"/><Relationship Id="rId11" Type="http://schemas.openxmlformats.org/officeDocument/2006/relationships/oleObject" Target="../embeddings/oleObject15.bin"/><Relationship Id="rId24" Type="http://schemas.openxmlformats.org/officeDocument/2006/relationships/image" Target="../media/image22.wmf"/><Relationship Id="rId5" Type="http://schemas.openxmlformats.org/officeDocument/2006/relationships/oleObject" Target="../embeddings/oleObject12.bin"/><Relationship Id="rId15" Type="http://schemas.openxmlformats.org/officeDocument/2006/relationships/oleObject" Target="../embeddings/oleObject17.bin"/><Relationship Id="rId23" Type="http://schemas.openxmlformats.org/officeDocument/2006/relationships/oleObject" Target="../embeddings/oleObject21.bin"/><Relationship Id="rId28" Type="http://schemas.openxmlformats.org/officeDocument/2006/relationships/image" Target="../media/image24.wmf"/><Relationship Id="rId10" Type="http://schemas.openxmlformats.org/officeDocument/2006/relationships/image" Target="../media/image15.wmf"/><Relationship Id="rId19" Type="http://schemas.openxmlformats.org/officeDocument/2006/relationships/oleObject" Target="../embeddings/oleObject19.bin"/><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 Id="rId22" Type="http://schemas.openxmlformats.org/officeDocument/2006/relationships/image" Target="../media/image21.wmf"/><Relationship Id="rId27" Type="http://schemas.openxmlformats.org/officeDocument/2006/relationships/oleObject" Target="../embeddings/oleObject23.bin"/><Relationship Id="rId30" Type="http://schemas.openxmlformats.org/officeDocument/2006/relationships/image" Target="../media/image2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Sequences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Formula of a Sequence (cont.)</a:t>
            </a:r>
          </a:p>
        </p:txBody>
      </p:sp>
      <p:sp>
        <p:nvSpPr>
          <p:cNvPr id="13315" name="Rectangle 3"/>
          <p:cNvSpPr>
            <a:spLocks noGrp="1"/>
          </p:cNvSpPr>
          <p:nvPr>
            <p:ph idx="1"/>
          </p:nvPr>
        </p:nvSpPr>
        <p:spPr>
          <a:prstGeom prst="rect">
            <a:avLst/>
          </a:prstGeom>
        </p:spPr>
        <p:txBody>
          <a:bodyPr/>
          <a:lstStyle/>
          <a:p>
            <a:pPr marL="3175" indent="-3175">
              <a:buFont typeface="Courier New" pitchFamily="49" charset="0"/>
              <a:buNone/>
            </a:pPr>
            <a:r>
              <a:rPr lang="en-US" b="1" i="0" dirty="0">
                <a:solidFill>
                  <a:schemeClr val="tx1"/>
                </a:solidFill>
              </a:rPr>
              <a:t>Checking:</a:t>
            </a:r>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r>
              <a:rPr lang="en-US" i="0" dirty="0">
                <a:solidFill>
                  <a:schemeClr val="tx1"/>
                </a:solidFill>
              </a:rPr>
              <a:t>We see that</a:t>
            </a:r>
            <a:r>
              <a:rPr lang="en-US" i="0" dirty="0"/>
              <a:t> </a:t>
            </a:r>
            <a:r>
              <a:rPr lang="en-US" i="1" dirty="0">
                <a:solidFill>
                  <a:srgbClr val="FF0000"/>
                </a:solidFill>
              </a:rPr>
              <a:t>a</a:t>
            </a:r>
            <a:r>
              <a:rPr lang="en-US" i="1" baseline="-25000" dirty="0">
                <a:solidFill>
                  <a:srgbClr val="FF0000"/>
                </a:solidFill>
              </a:rPr>
              <a:t>n</a:t>
            </a:r>
            <a:r>
              <a:rPr lang="en-US" i="0" dirty="0">
                <a:solidFill>
                  <a:srgbClr val="FF0000"/>
                </a:solidFill>
              </a:rPr>
              <a:t> = </a:t>
            </a:r>
            <a:r>
              <a:rPr lang="en-US" i="1" dirty="0">
                <a:solidFill>
                  <a:srgbClr val="FF0000"/>
                </a:solidFill>
              </a:rPr>
              <a:t>n</a:t>
            </a:r>
            <a:r>
              <a:rPr lang="en-US" i="0" baseline="30000" dirty="0">
                <a:solidFill>
                  <a:srgbClr val="FF0000"/>
                </a:solidFill>
              </a:rPr>
              <a:t>2</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1</a:t>
            </a:r>
            <a:r>
              <a:rPr lang="en-US" i="0" dirty="0"/>
              <a:t> </a:t>
            </a:r>
            <a:r>
              <a:rPr lang="en-US" i="0" dirty="0">
                <a:solidFill>
                  <a:schemeClr val="tx1"/>
                </a:solidFill>
              </a:rPr>
              <a:t>is indeed the correct formula.</a:t>
            </a:r>
          </a:p>
        </p:txBody>
      </p:sp>
      <p:sp>
        <p:nvSpPr>
          <p:cNvPr id="13316" name="Rectangle 4"/>
          <p:cNvSpPr>
            <a:spLocks noChangeArrowheads="1"/>
          </p:cNvSpPr>
          <p:nvPr/>
        </p:nvSpPr>
        <p:spPr bwMode="auto">
          <a:xfrm>
            <a:off x="4876800" y="1905000"/>
            <a:ext cx="4023360" cy="1311275"/>
          </a:xfrm>
          <a:prstGeom prst="rect">
            <a:avLst/>
          </a:prstGeom>
          <a:noFill/>
          <a:ln w="9525">
            <a:noFill/>
            <a:miter lim="800000"/>
            <a:headEnd/>
            <a:tailEnd/>
          </a:ln>
        </p:spPr>
        <p:txBody>
          <a:bodyPr>
            <a:spAutoFit/>
          </a:bodyPr>
          <a:lstStyle/>
          <a:p>
            <a:r>
              <a:rPr lang="en-US" sz="2000" dirty="0">
                <a:solidFill>
                  <a:srgbClr val="008080"/>
                </a:solidFill>
              </a:rPr>
              <a:t>Although the formula for </a:t>
            </a:r>
            <a:r>
              <a:rPr lang="en-US" sz="2000" i="1" dirty="0">
                <a:solidFill>
                  <a:srgbClr val="008080"/>
                </a:solidFill>
              </a:rPr>
              <a:t>a</a:t>
            </a:r>
            <a:r>
              <a:rPr lang="en-US" sz="2000" i="1" baseline="-25000" dirty="0">
                <a:solidFill>
                  <a:srgbClr val="008080"/>
                </a:solidFill>
              </a:rPr>
              <a:t>n</a:t>
            </a:r>
            <a:r>
              <a:rPr lang="en-US" sz="2000" i="1" dirty="0">
                <a:solidFill>
                  <a:srgbClr val="008080"/>
                </a:solidFill>
              </a:rPr>
              <a:t> </a:t>
            </a:r>
            <a:r>
              <a:rPr lang="en-US" sz="2000" dirty="0">
                <a:solidFill>
                  <a:srgbClr val="008080"/>
                </a:solidFill>
              </a:rPr>
              <a:t>may not be obvious, with practice it becomes easier to find.</a:t>
            </a:r>
          </a:p>
        </p:txBody>
      </p:sp>
      <p:graphicFrame>
        <p:nvGraphicFramePr>
          <p:cNvPr id="3075" name="Object 3"/>
          <p:cNvGraphicFramePr>
            <a:graphicFrameLocks noChangeAspect="1"/>
          </p:cNvGraphicFramePr>
          <p:nvPr/>
        </p:nvGraphicFramePr>
        <p:xfrm>
          <a:off x="2286000" y="1346200"/>
          <a:ext cx="1943100" cy="469900"/>
        </p:xfrm>
        <a:graphic>
          <a:graphicData uri="http://schemas.openxmlformats.org/presentationml/2006/ole">
            <mc:AlternateContent xmlns:mc="http://schemas.openxmlformats.org/markup-compatibility/2006">
              <mc:Choice xmlns:v="urn:schemas-microsoft-com:vml" Requires="v">
                <p:oleObj spid="_x0000_s3085" name="Equation" r:id="rId3" imgW="1942920" imgH="469800" progId="Equation.DSMT4">
                  <p:embed/>
                </p:oleObj>
              </mc:Choice>
              <mc:Fallback>
                <p:oleObj name="Equation" r:id="rId3" imgW="19429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3462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2286000" y="1933222"/>
          <a:ext cx="1943100" cy="469900"/>
        </p:xfrm>
        <a:graphic>
          <a:graphicData uri="http://schemas.openxmlformats.org/presentationml/2006/ole">
            <mc:AlternateContent xmlns:mc="http://schemas.openxmlformats.org/markup-compatibility/2006">
              <mc:Choice xmlns:v="urn:schemas-microsoft-com:vml" Requires="v">
                <p:oleObj spid="_x0000_s3086" name="Equation" r:id="rId5" imgW="1942920" imgH="469800" progId="Equation.DSMT4">
                  <p:embed/>
                </p:oleObj>
              </mc:Choice>
              <mc:Fallback>
                <p:oleObj name="Equation" r:id="rId5" imgW="19429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1933222"/>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286000" y="2511778"/>
          <a:ext cx="1955800" cy="469900"/>
        </p:xfrm>
        <a:graphic>
          <a:graphicData uri="http://schemas.openxmlformats.org/presentationml/2006/ole">
            <mc:AlternateContent xmlns:mc="http://schemas.openxmlformats.org/markup-compatibility/2006">
              <mc:Choice xmlns:v="urn:schemas-microsoft-com:vml" Requires="v">
                <p:oleObj spid="_x0000_s3087" name="Equation" r:id="rId7" imgW="1955520" imgH="469800" progId="Equation.DSMT4">
                  <p:embed/>
                </p:oleObj>
              </mc:Choice>
              <mc:Fallback>
                <p:oleObj name="Equation" r:id="rId7" imgW="19555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2511778"/>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86000" y="3098800"/>
          <a:ext cx="2146300" cy="469900"/>
        </p:xfrm>
        <a:graphic>
          <a:graphicData uri="http://schemas.openxmlformats.org/presentationml/2006/ole">
            <mc:AlternateContent xmlns:mc="http://schemas.openxmlformats.org/markup-compatibility/2006">
              <mc:Choice xmlns:v="urn:schemas-microsoft-com:vml" Requires="v">
                <p:oleObj spid="_x0000_s3088" name="Equation" r:id="rId9" imgW="2145960" imgH="469800" progId="Equation.DSMT4">
                  <p:embed/>
                </p:oleObj>
              </mc:Choice>
              <mc:Fallback>
                <p:oleObj name="Equation" r:id="rId9" imgW="214596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0" y="30988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286000" y="3675945"/>
          <a:ext cx="2146300" cy="469900"/>
        </p:xfrm>
        <a:graphic>
          <a:graphicData uri="http://schemas.openxmlformats.org/presentationml/2006/ole">
            <mc:AlternateContent xmlns:mc="http://schemas.openxmlformats.org/markup-compatibility/2006">
              <mc:Choice xmlns:v="urn:schemas-microsoft-com:vml" Requires="v">
                <p:oleObj spid="_x0000_s3089" name="Equation" r:id="rId11" imgW="2145960" imgH="469800" progId="Equation.DSMT4">
                  <p:embed/>
                </p:oleObj>
              </mc:Choice>
              <mc:Fallback>
                <p:oleObj name="Equation" r:id="rId11" imgW="214596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0" y="3675945"/>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3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Application</a:t>
            </a:r>
          </a:p>
        </p:txBody>
      </p:sp>
      <p:sp>
        <p:nvSpPr>
          <p:cNvPr id="14339" name="Rectangle 3"/>
          <p:cNvSpPr>
            <a:spLocks noGrp="1"/>
          </p:cNvSpPr>
          <p:nvPr>
            <p:ph idx="1"/>
          </p:nvPr>
        </p:nvSpPr>
        <p:spPr>
          <a:xfrm>
            <a:off x="457200" y="1280160"/>
            <a:ext cx="8229600" cy="4573560"/>
          </a:xfrm>
          <a:prstGeom prst="rect">
            <a:avLst/>
          </a:prstGeom>
        </p:spPr>
        <p:txBody>
          <a:bodyPr>
            <a:spAutoFit/>
          </a:bodyPr>
          <a:lstStyle/>
          <a:p>
            <a:pPr marL="3175" indent="-3175">
              <a:buFont typeface="Courier New" pitchFamily="49" charset="0"/>
              <a:buNone/>
            </a:pPr>
            <a:r>
              <a:rPr lang="en-US" i="0" dirty="0">
                <a:solidFill>
                  <a:schemeClr val="tx1"/>
                </a:solidFill>
              </a:rPr>
              <a:t>A pick-up truck sells for </a:t>
            </a:r>
            <a:r>
              <a:rPr lang="en-US" i="0" dirty="0">
                <a:solidFill>
                  <a:srgbClr val="0000FF"/>
                </a:solidFill>
              </a:rPr>
              <a:t>$45,000 </a:t>
            </a:r>
            <a:r>
              <a:rPr lang="en-US" i="0" dirty="0">
                <a:solidFill>
                  <a:schemeClr val="tx1"/>
                </a:solidFill>
              </a:rPr>
              <a:t>new. Each year its value depreciates by </a:t>
            </a:r>
            <a:r>
              <a:rPr lang="en-US" i="0" dirty="0">
                <a:solidFill>
                  <a:srgbClr val="0000FF"/>
                </a:solidFill>
              </a:rPr>
              <a:t>15%</a:t>
            </a:r>
            <a:r>
              <a:rPr lang="en-US" i="0" dirty="0">
                <a:solidFill>
                  <a:schemeClr val="tx1"/>
                </a:solidFill>
              </a:rPr>
              <a:t> of its value for the previous year. What will be its value at the end of each of the next three years?</a:t>
            </a: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r>
              <a:rPr lang="en-US" i="0" dirty="0">
                <a:solidFill>
                  <a:schemeClr val="tx1"/>
                </a:solidFill>
              </a:rPr>
              <a:t>Each year the value will be 85% of its value the previous year. (Because it depreciates by 15%, the new value will be </a:t>
            </a:r>
            <a:r>
              <a:rPr lang="en-US" i="0" dirty="0">
                <a:solidFill>
                  <a:srgbClr val="000066"/>
                </a:solidFill>
              </a:rPr>
              <a:t>100% </a:t>
            </a:r>
            <a:r>
              <a:rPr lang="en-US" i="0" dirty="0">
                <a:solidFill>
                  <a:srgbClr val="000066"/>
                </a:solidFill>
                <a:latin typeface="Symbol" pitchFamily="18" charset="2"/>
              </a:rPr>
              <a:t>-</a:t>
            </a:r>
            <a:r>
              <a:rPr lang="en-US" i="0" dirty="0">
                <a:solidFill>
                  <a:srgbClr val="000066"/>
                </a:solidFill>
              </a:rPr>
              <a:t> 15% = 85%</a:t>
            </a:r>
            <a:r>
              <a:rPr lang="en-US" i="0" dirty="0">
                <a:solidFill>
                  <a:schemeClr val="tx1"/>
                </a:solidFill>
              </a:rPr>
              <a:t> of its previous value.) The value at the end of each year can be found with the following sequence where </a:t>
            </a:r>
            <a:r>
              <a:rPr lang="en-US" i="1" dirty="0">
                <a:solidFill>
                  <a:srgbClr val="000066"/>
                </a:solidFill>
              </a:rPr>
              <a:t>v</a:t>
            </a:r>
            <a:r>
              <a:rPr lang="en-US" i="0" baseline="-25000" dirty="0">
                <a:solidFill>
                  <a:srgbClr val="000066"/>
                </a:solidFill>
              </a:rPr>
              <a:t>0</a:t>
            </a:r>
            <a:r>
              <a:rPr lang="en-US" i="0" dirty="0">
                <a:solidFill>
                  <a:srgbClr val="000066"/>
                </a:solidFill>
              </a:rPr>
              <a:t> = $45,000</a:t>
            </a:r>
            <a:r>
              <a:rPr lang="en-US" i="0" dirty="0">
                <a:solidFill>
                  <a:schemeClr val="tx1"/>
                </a:solidFill>
              </a:rPr>
              <a:t>, the initial 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Application (cont.)</a:t>
            </a:r>
          </a:p>
        </p:txBody>
      </p:sp>
      <p:graphicFrame>
        <p:nvGraphicFramePr>
          <p:cNvPr id="4102" name="Object 6"/>
          <p:cNvGraphicFramePr>
            <a:graphicFrameLocks noChangeAspect="1"/>
          </p:cNvGraphicFramePr>
          <p:nvPr/>
        </p:nvGraphicFramePr>
        <p:xfrm>
          <a:off x="530352" y="1562100"/>
          <a:ext cx="3035300" cy="469900"/>
        </p:xfrm>
        <a:graphic>
          <a:graphicData uri="http://schemas.openxmlformats.org/presentationml/2006/ole">
            <mc:AlternateContent xmlns:mc="http://schemas.openxmlformats.org/markup-compatibility/2006">
              <mc:Choice xmlns:v="urn:schemas-microsoft-com:vml" Requires="v">
                <p:oleObj spid="_x0000_s4120" name="Equation" r:id="rId3" imgW="3035160" imgH="469800" progId="Equation.DSMT4">
                  <p:embed/>
                </p:oleObj>
              </mc:Choice>
              <mc:Fallback>
                <p:oleObj name="Equation" r:id="rId3" imgW="3035160" imgH="4698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562100"/>
                        <a:ext cx="303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3657600" y="1562100"/>
          <a:ext cx="2324100" cy="469900"/>
        </p:xfrm>
        <a:graphic>
          <a:graphicData uri="http://schemas.openxmlformats.org/presentationml/2006/ole">
            <mc:AlternateContent xmlns:mc="http://schemas.openxmlformats.org/markup-compatibility/2006">
              <mc:Choice xmlns:v="urn:schemas-microsoft-com:vml" Requires="v">
                <p:oleObj spid="_x0000_s4121" name="Equation" r:id="rId5" imgW="2323800" imgH="469800" progId="Equation.DSMT4">
                  <p:embed/>
                </p:oleObj>
              </mc:Choice>
              <mc:Fallback>
                <p:oleObj name="Equation" r:id="rId5" imgW="2323800" imgH="4698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1562100"/>
                        <a:ext cx="232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6070600" y="1612900"/>
          <a:ext cx="1485900" cy="368300"/>
        </p:xfrm>
        <a:graphic>
          <a:graphicData uri="http://schemas.openxmlformats.org/presentationml/2006/ole">
            <mc:AlternateContent xmlns:mc="http://schemas.openxmlformats.org/markup-compatibility/2006">
              <mc:Choice xmlns:v="urn:schemas-microsoft-com:vml" Requires="v">
                <p:oleObj spid="_x0000_s4122" name="Equation" r:id="rId7" imgW="1485720" imgH="368280" progId="Equation.DSMT4">
                  <p:embed/>
                </p:oleObj>
              </mc:Choice>
              <mc:Fallback>
                <p:oleObj name="Equation" r:id="rId7" imgW="1485720" imgH="36828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70600" y="1612900"/>
                        <a:ext cx="1485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30352" y="2095500"/>
          <a:ext cx="3035300" cy="469900"/>
        </p:xfrm>
        <a:graphic>
          <a:graphicData uri="http://schemas.openxmlformats.org/presentationml/2006/ole">
            <mc:AlternateContent xmlns:mc="http://schemas.openxmlformats.org/markup-compatibility/2006">
              <mc:Choice xmlns:v="urn:schemas-microsoft-com:vml" Requires="v">
                <p:oleObj spid="_x0000_s4123" name="Equation" r:id="rId9" imgW="3035160" imgH="469800" progId="Equation.DSMT4">
                  <p:embed/>
                </p:oleObj>
              </mc:Choice>
              <mc:Fallback>
                <p:oleObj name="Equation" r:id="rId9" imgW="3035160" imgH="4698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2095500"/>
                        <a:ext cx="303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3657600" y="2095500"/>
          <a:ext cx="2324100" cy="469900"/>
        </p:xfrm>
        <a:graphic>
          <a:graphicData uri="http://schemas.openxmlformats.org/presentationml/2006/ole">
            <mc:AlternateContent xmlns:mc="http://schemas.openxmlformats.org/markup-compatibility/2006">
              <mc:Choice xmlns:v="urn:schemas-microsoft-com:vml" Requires="v">
                <p:oleObj spid="_x0000_s4124" name="Equation" r:id="rId11" imgW="2323800" imgH="469800" progId="Equation.DSMT4">
                  <p:embed/>
                </p:oleObj>
              </mc:Choice>
              <mc:Fallback>
                <p:oleObj name="Equation" r:id="rId11" imgW="2323800" imgH="46980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57600" y="2095500"/>
                        <a:ext cx="232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6070600" y="2146300"/>
          <a:ext cx="1930400" cy="368300"/>
        </p:xfrm>
        <a:graphic>
          <a:graphicData uri="http://schemas.openxmlformats.org/presentationml/2006/ole">
            <mc:AlternateContent xmlns:mc="http://schemas.openxmlformats.org/markup-compatibility/2006">
              <mc:Choice xmlns:v="urn:schemas-microsoft-com:vml" Requires="v">
                <p:oleObj spid="_x0000_s4125" name="Equation" r:id="rId13" imgW="1930320" imgH="368280" progId="Equation.DSMT4">
                  <p:embed/>
                </p:oleObj>
              </mc:Choice>
              <mc:Fallback>
                <p:oleObj name="Equation" r:id="rId13" imgW="1930320" imgH="36828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70600" y="2146300"/>
                        <a:ext cx="1930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30352" y="2667000"/>
          <a:ext cx="3035300" cy="469900"/>
        </p:xfrm>
        <a:graphic>
          <a:graphicData uri="http://schemas.openxmlformats.org/presentationml/2006/ole">
            <mc:AlternateContent xmlns:mc="http://schemas.openxmlformats.org/markup-compatibility/2006">
              <mc:Choice xmlns:v="urn:schemas-microsoft-com:vml" Requires="v">
                <p:oleObj spid="_x0000_s4126" name="Equation" r:id="rId15" imgW="3035160" imgH="469800" progId="Equation.DSMT4">
                  <p:embed/>
                </p:oleObj>
              </mc:Choice>
              <mc:Fallback>
                <p:oleObj name="Equation" r:id="rId15" imgW="3035160" imgH="46980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352" y="2667000"/>
                        <a:ext cx="303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3657600" y="2667000"/>
          <a:ext cx="2768600" cy="469900"/>
        </p:xfrm>
        <a:graphic>
          <a:graphicData uri="http://schemas.openxmlformats.org/presentationml/2006/ole">
            <mc:AlternateContent xmlns:mc="http://schemas.openxmlformats.org/markup-compatibility/2006">
              <mc:Choice xmlns:v="urn:schemas-microsoft-com:vml" Requires="v">
                <p:oleObj spid="_x0000_s4127" name="Equation" r:id="rId17" imgW="2768400" imgH="469800" progId="Equation.DSMT4">
                  <p:embed/>
                </p:oleObj>
              </mc:Choice>
              <mc:Fallback>
                <p:oleObj name="Equation" r:id="rId17" imgW="2768400" imgH="46980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57600" y="2667000"/>
                        <a:ext cx="2768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6477000" y="2717800"/>
          <a:ext cx="1917700" cy="368300"/>
        </p:xfrm>
        <a:graphic>
          <a:graphicData uri="http://schemas.openxmlformats.org/presentationml/2006/ole">
            <mc:AlternateContent xmlns:mc="http://schemas.openxmlformats.org/markup-compatibility/2006">
              <mc:Choice xmlns:v="urn:schemas-microsoft-com:vml" Requires="v">
                <p:oleObj spid="_x0000_s4128" name="Equation" r:id="rId19" imgW="1917360" imgH="368280" progId="Equation.DSMT4">
                  <p:embed/>
                </p:oleObj>
              </mc:Choice>
              <mc:Fallback>
                <p:oleObj name="Equation" r:id="rId19" imgW="1917360" imgH="368280" progId="Equation.DSMT4">
                  <p:embed/>
                  <p:pic>
                    <p:nvPicPr>
                      <p:cNvPr id="0" name="Picture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477000" y="2717800"/>
                        <a:ext cx="1917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Alternating Sequence</a:t>
            </a:r>
          </a:p>
        </p:txBody>
      </p:sp>
      <p:sp>
        <p:nvSpPr>
          <p:cNvPr id="16387" name="Rectangle 3"/>
          <p:cNvSpPr>
            <a:spLocks noGrp="1"/>
          </p:cNvSpPr>
          <p:nvPr>
            <p:ph idx="1"/>
          </p:nvPr>
        </p:nvSpPr>
        <p:spPr>
          <a:xfrm>
            <a:off x="457200" y="1280160"/>
            <a:ext cx="8229600" cy="1539240"/>
          </a:xfrm>
          <a:prstGeom prst="rect">
            <a:avLst/>
          </a:prstGeom>
          <a:solidFill>
            <a:srgbClr val="FFFFCC"/>
          </a:solidFill>
          <a:ln w="28575">
            <a:solidFill>
              <a:srgbClr val="000000"/>
            </a:solidFill>
          </a:ln>
        </p:spPr>
        <p:txBody>
          <a:bodyPr/>
          <a:lstStyle/>
          <a:p>
            <a:pPr marL="3175" indent="-3175" algn="ctr">
              <a:buFont typeface="Courier New" pitchFamily="49" charset="0"/>
              <a:buNone/>
            </a:pPr>
            <a:r>
              <a:rPr lang="en-US" sz="3200" b="1" i="0" dirty="0">
                <a:solidFill>
                  <a:srgbClr val="000000"/>
                </a:solidFill>
              </a:rPr>
              <a:t>Alternating Sequence</a:t>
            </a:r>
          </a:p>
          <a:p>
            <a:pPr marL="3175" indent="-3175">
              <a:buFont typeface="Courier New" pitchFamily="49" charset="0"/>
              <a:buNone/>
            </a:pPr>
            <a:r>
              <a:rPr lang="en-US" i="0" dirty="0">
                <a:solidFill>
                  <a:srgbClr val="000000"/>
                </a:solidFill>
              </a:rPr>
              <a:t>An </a:t>
            </a:r>
            <a:r>
              <a:rPr lang="en-US" b="1" i="0" dirty="0">
                <a:solidFill>
                  <a:srgbClr val="A50021"/>
                </a:solidFill>
              </a:rPr>
              <a:t>alternating sequence</a:t>
            </a:r>
            <a:r>
              <a:rPr lang="en-US" b="1" i="0" dirty="0">
                <a:solidFill>
                  <a:srgbClr val="000000"/>
                </a:solidFill>
              </a:rPr>
              <a:t> </a:t>
            </a:r>
            <a:r>
              <a:rPr lang="en-US" i="0" dirty="0">
                <a:solidFill>
                  <a:srgbClr val="000000"/>
                </a:solidFill>
              </a:rPr>
              <a:t>is a sequence in which the terms alternate in sign.</a:t>
            </a:r>
            <a:endParaRPr lang="en-US"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An Alternating Sequence</a:t>
            </a:r>
          </a:p>
        </p:txBody>
      </p:sp>
      <p:sp>
        <p:nvSpPr>
          <p:cNvPr id="17411"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Write the first five terms of the sequence in which</a:t>
            </a:r>
            <a:r>
              <a:rPr lang="en-US" dirty="0">
                <a:solidFill>
                  <a:schemeClr val="tx1"/>
                </a:solidFill>
              </a:rPr>
              <a:t> </a:t>
            </a: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3778250" y="1828800"/>
          <a:ext cx="1587500" cy="952500"/>
        </p:xfrm>
        <a:graphic>
          <a:graphicData uri="http://schemas.openxmlformats.org/presentationml/2006/ole">
            <mc:AlternateContent xmlns:mc="http://schemas.openxmlformats.org/markup-compatibility/2006">
              <mc:Choice xmlns:v="urn:schemas-microsoft-com:vml" Requires="v">
                <p:oleObj spid="_x0000_s5155" name="Equation" r:id="rId3" imgW="1586811" imgH="952087" progId="Equation.DSMT4">
                  <p:embed/>
                </p:oleObj>
              </mc:Choice>
              <mc:Fallback>
                <p:oleObj name="Equation" r:id="rId3" imgW="1586811" imgH="952087"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8250" y="1828800"/>
                        <a:ext cx="1587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530352" y="3835400"/>
          <a:ext cx="292100" cy="431800"/>
        </p:xfrm>
        <a:graphic>
          <a:graphicData uri="http://schemas.openxmlformats.org/presentationml/2006/ole">
            <mc:AlternateContent xmlns:mc="http://schemas.openxmlformats.org/markup-compatibility/2006">
              <mc:Choice xmlns:v="urn:schemas-microsoft-com:vml" Requires="v">
                <p:oleObj spid="_x0000_s5156" name="Equation" r:id="rId5" imgW="291960" imgH="431640" progId="Equation.DSMT4">
                  <p:embed/>
                </p:oleObj>
              </mc:Choice>
              <mc:Fallback>
                <p:oleObj name="Equation" r:id="rId5" imgW="29196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835400"/>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914400" y="3493911"/>
          <a:ext cx="1117600" cy="952500"/>
        </p:xfrm>
        <a:graphic>
          <a:graphicData uri="http://schemas.openxmlformats.org/presentationml/2006/ole">
            <mc:AlternateContent xmlns:mc="http://schemas.openxmlformats.org/markup-compatibility/2006">
              <mc:Choice xmlns:v="urn:schemas-microsoft-com:vml" Requires="v">
                <p:oleObj spid="_x0000_s5157" name="Equation" r:id="rId7" imgW="1117440" imgH="952200" progId="Equation.DSMT4">
                  <p:embed/>
                </p:oleObj>
              </mc:Choice>
              <mc:Fallback>
                <p:oleObj name="Equation" r:id="rId7" imgW="1117440" imgH="952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3493911"/>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175933" y="3880556"/>
          <a:ext cx="685800" cy="279400"/>
        </p:xfrm>
        <a:graphic>
          <a:graphicData uri="http://schemas.openxmlformats.org/presentationml/2006/ole">
            <mc:AlternateContent xmlns:mc="http://schemas.openxmlformats.org/markup-compatibility/2006">
              <mc:Choice xmlns:v="urn:schemas-microsoft-com:vml" Requires="v">
                <p:oleObj spid="_x0000_s5158" name="Equation" r:id="rId9" imgW="685800" imgH="279360" progId="Equation.DSMT4">
                  <p:embed/>
                </p:oleObj>
              </mc:Choice>
              <mc:Fallback>
                <p:oleObj name="Equation" r:id="rId9" imgW="6858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75933" y="3880556"/>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451578" y="3835400"/>
          <a:ext cx="304800" cy="431800"/>
        </p:xfrm>
        <a:graphic>
          <a:graphicData uri="http://schemas.openxmlformats.org/presentationml/2006/ole">
            <mc:AlternateContent xmlns:mc="http://schemas.openxmlformats.org/markup-compatibility/2006">
              <mc:Choice xmlns:v="urn:schemas-microsoft-com:vml" Requires="v">
                <p:oleObj spid="_x0000_s5159" name="Equation" r:id="rId11" imgW="304560" imgH="431640" progId="Equation.DSMT4">
                  <p:embed/>
                </p:oleObj>
              </mc:Choice>
              <mc:Fallback>
                <p:oleObj name="Equation" r:id="rId11" imgW="30456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51578" y="3835400"/>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821287" y="3500967"/>
          <a:ext cx="1117600" cy="952500"/>
        </p:xfrm>
        <a:graphic>
          <a:graphicData uri="http://schemas.openxmlformats.org/presentationml/2006/ole">
            <mc:AlternateContent xmlns:mc="http://schemas.openxmlformats.org/markup-compatibility/2006">
              <mc:Choice xmlns:v="urn:schemas-microsoft-com:vml" Requires="v">
                <p:oleObj spid="_x0000_s5160" name="Equation" r:id="rId13" imgW="1117440" imgH="952200" progId="Equation.DSMT4">
                  <p:embed/>
                </p:oleObj>
              </mc:Choice>
              <mc:Fallback>
                <p:oleObj name="Equation" r:id="rId13" imgW="1117440" imgH="9522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21287" y="3500967"/>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5016500" y="3615267"/>
          <a:ext cx="533400" cy="838200"/>
        </p:xfrm>
        <a:graphic>
          <a:graphicData uri="http://schemas.openxmlformats.org/presentationml/2006/ole">
            <mc:AlternateContent xmlns:mc="http://schemas.openxmlformats.org/markup-compatibility/2006">
              <mc:Choice xmlns:v="urn:schemas-microsoft-com:vml" Requires="v">
                <p:oleObj spid="_x0000_s5161" name="Equation" r:id="rId15" imgW="533160" imgH="838080" progId="Equation.DSMT4">
                  <p:embed/>
                </p:oleObj>
              </mc:Choice>
              <mc:Fallback>
                <p:oleObj name="Equation" r:id="rId15" imgW="5331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16500" y="3615267"/>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6194778" y="3841044"/>
          <a:ext cx="304800" cy="431800"/>
        </p:xfrm>
        <a:graphic>
          <a:graphicData uri="http://schemas.openxmlformats.org/presentationml/2006/ole">
            <mc:AlternateContent xmlns:mc="http://schemas.openxmlformats.org/markup-compatibility/2006">
              <mc:Choice xmlns:v="urn:schemas-microsoft-com:vml" Requires="v">
                <p:oleObj spid="_x0000_s5162" name="Equation" r:id="rId17" imgW="304560" imgH="431640" progId="Equation.DSMT4">
                  <p:embed/>
                </p:oleObj>
              </mc:Choice>
              <mc:Fallback>
                <p:oleObj name="Equation" r:id="rId17" imgW="304560" imgH="4316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94778" y="3841044"/>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6561668" y="3500967"/>
          <a:ext cx="1117600" cy="952500"/>
        </p:xfrm>
        <a:graphic>
          <a:graphicData uri="http://schemas.openxmlformats.org/presentationml/2006/ole">
            <mc:AlternateContent xmlns:mc="http://schemas.openxmlformats.org/markup-compatibility/2006">
              <mc:Choice xmlns:v="urn:schemas-microsoft-com:vml" Requires="v">
                <p:oleObj spid="_x0000_s5163" name="Equation" r:id="rId19" imgW="1117440" imgH="952200" progId="Equation.DSMT4">
                  <p:embed/>
                </p:oleObj>
              </mc:Choice>
              <mc:Fallback>
                <p:oleObj name="Equation" r:id="rId19" imgW="1117440" imgH="9522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561668" y="3500967"/>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7700432" y="3615267"/>
          <a:ext cx="774700" cy="838200"/>
        </p:xfrm>
        <a:graphic>
          <a:graphicData uri="http://schemas.openxmlformats.org/presentationml/2006/ole">
            <mc:AlternateContent xmlns:mc="http://schemas.openxmlformats.org/markup-compatibility/2006">
              <mc:Choice xmlns:v="urn:schemas-microsoft-com:vml" Requires="v">
                <p:oleObj spid="_x0000_s5164" name="Equation" r:id="rId21" imgW="774360" imgH="838080" progId="Equation.DSMT4">
                  <p:embed/>
                </p:oleObj>
              </mc:Choice>
              <mc:Fallback>
                <p:oleObj name="Equation" r:id="rId21" imgW="774360" imgH="8380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700432" y="3615267"/>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530352" y="4936067"/>
          <a:ext cx="317500" cy="431800"/>
        </p:xfrm>
        <a:graphic>
          <a:graphicData uri="http://schemas.openxmlformats.org/presentationml/2006/ole">
            <mc:AlternateContent xmlns:mc="http://schemas.openxmlformats.org/markup-compatibility/2006">
              <mc:Choice xmlns:v="urn:schemas-microsoft-com:vml" Requires="v">
                <p:oleObj spid="_x0000_s5165" name="Equation" r:id="rId23" imgW="317160" imgH="431640" progId="Equation.DSMT4">
                  <p:embed/>
                </p:oleObj>
              </mc:Choice>
              <mc:Fallback>
                <p:oleObj name="Equation" r:id="rId23" imgW="317160" imgH="43164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0352" y="4936067"/>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4" name="Object 14"/>
          <p:cNvGraphicFramePr>
            <a:graphicFrameLocks noChangeAspect="1"/>
          </p:cNvGraphicFramePr>
          <p:nvPr/>
        </p:nvGraphicFramePr>
        <p:xfrm>
          <a:off x="914400" y="4603044"/>
          <a:ext cx="1130300" cy="952500"/>
        </p:xfrm>
        <a:graphic>
          <a:graphicData uri="http://schemas.openxmlformats.org/presentationml/2006/ole">
            <mc:AlternateContent xmlns:mc="http://schemas.openxmlformats.org/markup-compatibility/2006">
              <mc:Choice xmlns:v="urn:schemas-microsoft-com:vml" Requires="v">
                <p:oleObj spid="_x0000_s5166" name="Equation" r:id="rId25" imgW="1130040" imgH="952200" progId="Equation.DSMT4">
                  <p:embed/>
                </p:oleObj>
              </mc:Choice>
              <mc:Fallback>
                <p:oleObj name="Equation" r:id="rId25" imgW="1130040" imgH="95220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914400" y="4603044"/>
                        <a:ext cx="1130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5" name="Object 15"/>
          <p:cNvGraphicFramePr>
            <a:graphicFrameLocks noChangeAspect="1"/>
          </p:cNvGraphicFramePr>
          <p:nvPr/>
        </p:nvGraphicFramePr>
        <p:xfrm>
          <a:off x="2175933" y="4724400"/>
          <a:ext cx="546100" cy="838200"/>
        </p:xfrm>
        <a:graphic>
          <a:graphicData uri="http://schemas.openxmlformats.org/presentationml/2006/ole">
            <mc:AlternateContent xmlns:mc="http://schemas.openxmlformats.org/markup-compatibility/2006">
              <mc:Choice xmlns:v="urn:schemas-microsoft-com:vml" Requires="v">
                <p:oleObj spid="_x0000_s5167" name="Equation" r:id="rId27" imgW="545760" imgH="838080" progId="Equation.DSMT4">
                  <p:embed/>
                </p:oleObj>
              </mc:Choice>
              <mc:Fallback>
                <p:oleObj name="Equation" r:id="rId27" imgW="545760" imgH="83808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175933" y="47244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6" name="Object 16"/>
          <p:cNvGraphicFramePr>
            <a:graphicFrameLocks noChangeAspect="1"/>
          </p:cNvGraphicFramePr>
          <p:nvPr/>
        </p:nvGraphicFramePr>
        <p:xfrm>
          <a:off x="3451578" y="4936067"/>
          <a:ext cx="304800" cy="431800"/>
        </p:xfrm>
        <a:graphic>
          <a:graphicData uri="http://schemas.openxmlformats.org/presentationml/2006/ole">
            <mc:AlternateContent xmlns:mc="http://schemas.openxmlformats.org/markup-compatibility/2006">
              <mc:Choice xmlns:v="urn:schemas-microsoft-com:vml" Requires="v">
                <p:oleObj spid="_x0000_s5168" name="Equation" r:id="rId29" imgW="304560" imgH="431640" progId="Equation.DSMT4">
                  <p:embed/>
                </p:oleObj>
              </mc:Choice>
              <mc:Fallback>
                <p:oleObj name="Equation" r:id="rId29" imgW="304560" imgH="43164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451578" y="4936067"/>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7" name="Object 17"/>
          <p:cNvGraphicFramePr>
            <a:graphicFrameLocks noChangeAspect="1"/>
          </p:cNvGraphicFramePr>
          <p:nvPr/>
        </p:nvGraphicFramePr>
        <p:xfrm>
          <a:off x="3821287" y="4610100"/>
          <a:ext cx="1117600" cy="952500"/>
        </p:xfrm>
        <a:graphic>
          <a:graphicData uri="http://schemas.openxmlformats.org/presentationml/2006/ole">
            <mc:AlternateContent xmlns:mc="http://schemas.openxmlformats.org/markup-compatibility/2006">
              <mc:Choice xmlns:v="urn:schemas-microsoft-com:vml" Requires="v">
                <p:oleObj spid="_x0000_s5169" name="Equation" r:id="rId31" imgW="1117440" imgH="952200" progId="Equation.DSMT4">
                  <p:embed/>
                </p:oleObj>
              </mc:Choice>
              <mc:Fallback>
                <p:oleObj name="Equation" r:id="rId31" imgW="1117440" imgH="95220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821287" y="4610100"/>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8" name="Object 18"/>
          <p:cNvGraphicFramePr>
            <a:graphicFrameLocks noChangeAspect="1"/>
          </p:cNvGraphicFramePr>
          <p:nvPr/>
        </p:nvGraphicFramePr>
        <p:xfrm>
          <a:off x="5016500" y="4713111"/>
          <a:ext cx="774700" cy="838200"/>
        </p:xfrm>
        <a:graphic>
          <a:graphicData uri="http://schemas.openxmlformats.org/presentationml/2006/ole">
            <mc:AlternateContent xmlns:mc="http://schemas.openxmlformats.org/markup-compatibility/2006">
              <mc:Choice xmlns:v="urn:schemas-microsoft-com:vml" Requires="v">
                <p:oleObj spid="_x0000_s5170" name="Equation" r:id="rId33" imgW="774360" imgH="838080" progId="Equation.DSMT4">
                  <p:embed/>
                </p:oleObj>
              </mc:Choice>
              <mc:Fallback>
                <p:oleObj name="Equation" r:id="rId33" imgW="774360" imgH="838080" progId="Equation.DSMT4">
                  <p:embed/>
                  <p:pic>
                    <p:nvPicPr>
                      <p:cNvPr id="0" name="Picture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016500" y="4713111"/>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3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3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13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13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13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13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13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1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Decreasing Sequence</a:t>
            </a:r>
          </a:p>
        </p:txBody>
      </p:sp>
      <p:sp>
        <p:nvSpPr>
          <p:cNvPr id="18435" name="Rectangle 3"/>
          <p:cNvSpPr>
            <a:spLocks noGrp="1"/>
          </p:cNvSpPr>
          <p:nvPr>
            <p:ph idx="1"/>
          </p:nvPr>
        </p:nvSpPr>
        <p:spPr>
          <a:xfrm>
            <a:off x="457200" y="1280160"/>
            <a:ext cx="8229600" cy="2072640"/>
          </a:xfrm>
          <a:prstGeom prst="rect">
            <a:avLst/>
          </a:prstGeom>
          <a:solidFill>
            <a:srgbClr val="FFFFCC"/>
          </a:solidFill>
          <a:ln w="28575">
            <a:solidFill>
              <a:srgbClr val="000000"/>
            </a:solidFill>
          </a:ln>
        </p:spPr>
        <p:txBody>
          <a:bodyPr/>
          <a:lstStyle/>
          <a:p>
            <a:pPr marL="3175" indent="-3175" algn="ctr">
              <a:buFont typeface="Courier New" pitchFamily="49" charset="0"/>
              <a:buNone/>
            </a:pPr>
            <a:r>
              <a:rPr lang="en-US" b="1" i="0" dirty="0">
                <a:solidFill>
                  <a:srgbClr val="000000"/>
                </a:solidFill>
              </a:rPr>
              <a:t>Decreasing Sequence</a:t>
            </a:r>
          </a:p>
          <a:p>
            <a:pPr marL="3175" indent="-3175">
              <a:buFont typeface="Courier New" pitchFamily="49" charset="0"/>
              <a:buNone/>
            </a:pPr>
            <a:r>
              <a:rPr lang="en-US" i="0" dirty="0">
                <a:solidFill>
                  <a:srgbClr val="000000"/>
                </a:solidFill>
              </a:rPr>
              <a:t>A sequence {</a:t>
            </a:r>
            <a:r>
              <a:rPr lang="en-US" i="1" dirty="0">
                <a:solidFill>
                  <a:srgbClr val="000000"/>
                </a:solidFill>
              </a:rPr>
              <a:t>a</a:t>
            </a:r>
            <a:r>
              <a:rPr lang="en-US" i="1" baseline="-25000" dirty="0">
                <a:solidFill>
                  <a:srgbClr val="000000"/>
                </a:solidFill>
              </a:rPr>
              <a:t>n</a:t>
            </a:r>
            <a:r>
              <a:rPr lang="en-US" i="0" dirty="0">
                <a:solidFill>
                  <a:srgbClr val="000000"/>
                </a:solidFill>
              </a:rPr>
              <a:t>} is</a:t>
            </a:r>
          </a:p>
          <a:p>
            <a:pPr marL="3175" indent="-3175" algn="ctr">
              <a:buFont typeface="Courier New" pitchFamily="49" charset="0"/>
              <a:buNone/>
            </a:pPr>
            <a:r>
              <a:rPr lang="en-US" i="0" dirty="0">
                <a:solidFill>
                  <a:srgbClr val="000000"/>
                </a:solidFill>
              </a:rPr>
              <a:t>	</a:t>
            </a:r>
            <a:r>
              <a:rPr lang="en-US" b="1" i="0" dirty="0">
                <a:solidFill>
                  <a:srgbClr val="A50021"/>
                </a:solidFill>
              </a:rPr>
              <a:t>decreasing</a:t>
            </a:r>
            <a:r>
              <a:rPr lang="en-US" b="1" i="0" dirty="0">
                <a:solidFill>
                  <a:srgbClr val="000000"/>
                </a:solidFill>
              </a:rPr>
              <a:t> </a:t>
            </a:r>
            <a:r>
              <a:rPr lang="en-US" i="0" dirty="0">
                <a:solidFill>
                  <a:srgbClr val="000000"/>
                </a:solidFill>
              </a:rPr>
              <a:t>if </a:t>
            </a:r>
            <a:r>
              <a:rPr lang="en-US" b="1" i="1" dirty="0">
                <a:solidFill>
                  <a:srgbClr val="0000FF"/>
                </a:solidFill>
              </a:rPr>
              <a:t>a</a:t>
            </a:r>
            <a:r>
              <a:rPr lang="en-US" b="1" i="1" baseline="-25000" dirty="0">
                <a:solidFill>
                  <a:srgbClr val="0000FF"/>
                </a:solidFill>
              </a:rPr>
              <a:t>n</a:t>
            </a:r>
            <a:r>
              <a:rPr lang="en-US" b="1" i="0" dirty="0">
                <a:solidFill>
                  <a:srgbClr val="0000FF"/>
                </a:solidFill>
              </a:rPr>
              <a:t> &gt;</a:t>
            </a:r>
            <a:r>
              <a:rPr lang="en-US" b="1" dirty="0">
                <a:solidFill>
                  <a:srgbClr val="0000FF"/>
                </a:solidFill>
              </a:rPr>
              <a:t> </a:t>
            </a:r>
            <a:r>
              <a:rPr lang="en-US" b="1" i="1" dirty="0">
                <a:solidFill>
                  <a:srgbClr val="0000FF"/>
                </a:solidFill>
              </a:rPr>
              <a:t>a</a:t>
            </a:r>
            <a:r>
              <a:rPr lang="en-US" b="1" i="1" baseline="-25000" dirty="0">
                <a:solidFill>
                  <a:srgbClr val="0000FF"/>
                </a:solidFill>
              </a:rPr>
              <a:t>n</a:t>
            </a:r>
            <a:r>
              <a:rPr lang="en-US" b="1" i="0" baseline="-25000" dirty="0">
                <a:solidFill>
                  <a:srgbClr val="0000FF"/>
                </a:solidFill>
              </a:rPr>
              <a:t>+1</a:t>
            </a:r>
            <a:r>
              <a:rPr lang="en-US" dirty="0">
                <a:solidFill>
                  <a:srgbClr val="000000"/>
                </a:solidFill>
              </a:rPr>
              <a:t> </a:t>
            </a:r>
            <a:r>
              <a:rPr lang="en-US" i="0" dirty="0">
                <a:solidFill>
                  <a:srgbClr val="000000"/>
                </a:solidFill>
              </a:rPr>
              <a:t>for all </a:t>
            </a:r>
            <a:r>
              <a:rPr lang="en-US" i="1" dirty="0">
                <a:solidFill>
                  <a:srgbClr val="000000"/>
                </a:solidFill>
              </a:rPr>
              <a:t>n</a:t>
            </a:r>
            <a:r>
              <a:rPr lang="en-US" i="0" dirty="0">
                <a:solidFill>
                  <a:srgbClr val="000000"/>
                </a:solidFill>
              </a:rPr>
              <a:t>.</a:t>
            </a:r>
          </a:p>
          <a:p>
            <a:pPr marL="3175" indent="-3175">
              <a:buFont typeface="Courier New" pitchFamily="49" charset="0"/>
              <a:buNone/>
            </a:pPr>
            <a:r>
              <a:rPr lang="en-US" i="0" dirty="0">
                <a:solidFill>
                  <a:srgbClr val="000000"/>
                </a:solidFill>
              </a:rPr>
              <a:t>(Successive terms become smaller.)</a:t>
            </a:r>
            <a:endParaRPr lang="en-US"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Increasing Sequence</a:t>
            </a:r>
          </a:p>
        </p:txBody>
      </p:sp>
      <p:sp>
        <p:nvSpPr>
          <p:cNvPr id="19459" name="Rectangle 4"/>
          <p:cNvSpPr>
            <a:spLocks noGrp="1"/>
          </p:cNvSpPr>
          <p:nvPr>
            <p:ph idx="1"/>
          </p:nvPr>
        </p:nvSpPr>
        <p:spPr>
          <a:xfrm>
            <a:off x="457200" y="1280160"/>
            <a:ext cx="8229600" cy="2072640"/>
          </a:xfrm>
          <a:prstGeom prst="rect">
            <a:avLst/>
          </a:prstGeom>
          <a:solidFill>
            <a:srgbClr val="FFFFCC"/>
          </a:solidFill>
          <a:ln w="28575">
            <a:solidFill>
              <a:srgbClr val="000000"/>
            </a:solidFill>
          </a:ln>
        </p:spPr>
        <p:txBody>
          <a:bodyPr/>
          <a:lstStyle/>
          <a:p>
            <a:pPr marL="3175" indent="-3175" algn="ctr">
              <a:buFont typeface="Courier New" pitchFamily="49" charset="0"/>
              <a:buNone/>
            </a:pPr>
            <a:r>
              <a:rPr lang="en-US" b="1" i="0" dirty="0">
                <a:solidFill>
                  <a:srgbClr val="000000"/>
                </a:solidFill>
              </a:rPr>
              <a:t>Increasing Sequence</a:t>
            </a:r>
          </a:p>
          <a:p>
            <a:pPr marL="3175" indent="-3175">
              <a:buFont typeface="Courier New" pitchFamily="49" charset="0"/>
              <a:buNone/>
            </a:pPr>
            <a:r>
              <a:rPr lang="en-US" i="0" dirty="0">
                <a:solidFill>
                  <a:srgbClr val="000000"/>
                </a:solidFill>
              </a:rPr>
              <a:t>A sequence {</a:t>
            </a:r>
            <a:r>
              <a:rPr lang="en-US" i="1" dirty="0">
                <a:solidFill>
                  <a:srgbClr val="000000"/>
                </a:solidFill>
              </a:rPr>
              <a:t>a</a:t>
            </a:r>
            <a:r>
              <a:rPr lang="en-US" i="1" baseline="-25000" dirty="0">
                <a:solidFill>
                  <a:srgbClr val="000000"/>
                </a:solidFill>
              </a:rPr>
              <a:t>n</a:t>
            </a:r>
            <a:r>
              <a:rPr lang="en-US" i="0" dirty="0">
                <a:solidFill>
                  <a:srgbClr val="000000"/>
                </a:solidFill>
              </a:rPr>
              <a:t>} is</a:t>
            </a:r>
          </a:p>
          <a:p>
            <a:pPr marL="3175" indent="-3175" algn="ctr">
              <a:buFont typeface="Courier New" pitchFamily="49" charset="0"/>
              <a:buNone/>
            </a:pPr>
            <a:r>
              <a:rPr lang="en-US" i="0" dirty="0">
                <a:solidFill>
                  <a:srgbClr val="000000"/>
                </a:solidFill>
              </a:rPr>
              <a:t>	</a:t>
            </a:r>
            <a:r>
              <a:rPr lang="en-US" b="1" i="0" dirty="0">
                <a:solidFill>
                  <a:srgbClr val="A50021"/>
                </a:solidFill>
              </a:rPr>
              <a:t>increasing</a:t>
            </a:r>
            <a:r>
              <a:rPr lang="en-US" b="1" i="0" dirty="0">
                <a:solidFill>
                  <a:srgbClr val="000000"/>
                </a:solidFill>
              </a:rPr>
              <a:t> </a:t>
            </a:r>
            <a:r>
              <a:rPr lang="en-US" i="0" dirty="0">
                <a:solidFill>
                  <a:srgbClr val="000000"/>
                </a:solidFill>
              </a:rPr>
              <a:t>if </a:t>
            </a:r>
            <a:r>
              <a:rPr lang="en-US" b="1" i="1" dirty="0">
                <a:solidFill>
                  <a:srgbClr val="0000FF"/>
                </a:solidFill>
              </a:rPr>
              <a:t>a</a:t>
            </a:r>
            <a:r>
              <a:rPr lang="en-US" b="1" i="1" baseline="-25000" dirty="0">
                <a:solidFill>
                  <a:srgbClr val="0000FF"/>
                </a:solidFill>
              </a:rPr>
              <a:t>n</a:t>
            </a:r>
            <a:r>
              <a:rPr lang="en-US" b="1" i="0" dirty="0">
                <a:solidFill>
                  <a:srgbClr val="0000FF"/>
                </a:solidFill>
              </a:rPr>
              <a:t> &lt;</a:t>
            </a:r>
            <a:r>
              <a:rPr lang="en-US" b="1" dirty="0">
                <a:solidFill>
                  <a:srgbClr val="0000FF"/>
                </a:solidFill>
              </a:rPr>
              <a:t> </a:t>
            </a:r>
            <a:r>
              <a:rPr lang="en-US" b="1" i="1" dirty="0">
                <a:solidFill>
                  <a:srgbClr val="0000FF"/>
                </a:solidFill>
              </a:rPr>
              <a:t>a</a:t>
            </a:r>
            <a:r>
              <a:rPr lang="en-US" b="1" i="1" baseline="-25000" dirty="0">
                <a:solidFill>
                  <a:srgbClr val="0000FF"/>
                </a:solidFill>
              </a:rPr>
              <a:t>n</a:t>
            </a:r>
            <a:r>
              <a:rPr lang="en-US" b="1" i="0" baseline="-25000" dirty="0">
                <a:solidFill>
                  <a:srgbClr val="0000FF"/>
                </a:solidFill>
              </a:rPr>
              <a:t>+1</a:t>
            </a:r>
            <a:r>
              <a:rPr lang="en-US" dirty="0">
                <a:solidFill>
                  <a:srgbClr val="000000"/>
                </a:solidFill>
              </a:rPr>
              <a:t> </a:t>
            </a:r>
            <a:r>
              <a:rPr lang="en-US" i="0" dirty="0">
                <a:solidFill>
                  <a:srgbClr val="000000"/>
                </a:solidFill>
              </a:rPr>
              <a:t>for all </a:t>
            </a:r>
            <a:r>
              <a:rPr lang="en-US" i="1" dirty="0">
                <a:solidFill>
                  <a:srgbClr val="000000"/>
                </a:solidFill>
              </a:rPr>
              <a:t>n</a:t>
            </a:r>
            <a:r>
              <a:rPr lang="en-US" i="0" dirty="0">
                <a:solidFill>
                  <a:srgbClr val="000000"/>
                </a:solidFill>
              </a:rPr>
              <a:t>.</a:t>
            </a:r>
          </a:p>
          <a:p>
            <a:pPr marL="3175" indent="-3175">
              <a:buFont typeface="Courier New" pitchFamily="49" charset="0"/>
              <a:buNone/>
            </a:pPr>
            <a:r>
              <a:rPr lang="en-US" i="0" dirty="0">
                <a:solidFill>
                  <a:srgbClr val="000000"/>
                </a:solidFill>
              </a:rPr>
              <a:t>(Successive terms become larger.)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5: A Decreasing Sequence</a:t>
            </a:r>
          </a:p>
        </p:txBody>
      </p:sp>
      <p:sp>
        <p:nvSpPr>
          <p:cNvPr id="20483"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Show that the sequence                         is decreasing.</a:t>
            </a: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r>
              <a:rPr lang="en-US" i="0" dirty="0">
                <a:solidFill>
                  <a:schemeClr val="tx1"/>
                </a:solidFill>
              </a:rPr>
              <a:t>Write the terms </a:t>
            </a:r>
            <a:r>
              <a:rPr lang="en-US" i="1" dirty="0">
                <a:solidFill>
                  <a:srgbClr val="000066"/>
                </a:solidFill>
              </a:rPr>
              <a:t>a</a:t>
            </a:r>
            <a:r>
              <a:rPr lang="en-US" i="1" baseline="-25000" dirty="0">
                <a:solidFill>
                  <a:srgbClr val="000066"/>
                </a:solidFill>
              </a:rPr>
              <a:t>n</a:t>
            </a:r>
            <a:r>
              <a:rPr lang="en-US" dirty="0">
                <a:solidFill>
                  <a:schemeClr val="tx1"/>
                </a:solidFill>
              </a:rPr>
              <a:t> </a:t>
            </a:r>
            <a:r>
              <a:rPr lang="en-US" i="0" dirty="0">
                <a:solidFill>
                  <a:schemeClr val="tx1"/>
                </a:solidFill>
              </a:rPr>
              <a:t>and </a:t>
            </a:r>
            <a:r>
              <a:rPr lang="en-US" i="1" dirty="0">
                <a:solidFill>
                  <a:srgbClr val="000066"/>
                </a:solidFill>
              </a:rPr>
              <a:t>a</a:t>
            </a:r>
            <a:r>
              <a:rPr lang="en-US" i="1" baseline="-25000" dirty="0">
                <a:solidFill>
                  <a:srgbClr val="000066"/>
                </a:solidFill>
              </a:rPr>
              <a:t>n</a:t>
            </a:r>
            <a:r>
              <a:rPr lang="en-US" i="0" baseline="-25000" dirty="0">
                <a:solidFill>
                  <a:srgbClr val="000066"/>
                </a:solidFill>
              </a:rPr>
              <a:t>+1</a:t>
            </a:r>
            <a:r>
              <a:rPr lang="en-US" i="0" dirty="0">
                <a:solidFill>
                  <a:srgbClr val="000066"/>
                </a:solidFill>
              </a:rPr>
              <a:t> </a:t>
            </a:r>
            <a:r>
              <a:rPr lang="en-US" i="0" dirty="0">
                <a:solidFill>
                  <a:schemeClr val="tx1"/>
                </a:solidFill>
              </a:rPr>
              <a:t>in formula form and compare them algebraically:</a:t>
            </a:r>
          </a:p>
          <a:p>
            <a:pPr marL="3175" indent="-3175">
              <a:buFont typeface="Courier New" pitchFamily="49" charset="0"/>
              <a:buNone/>
            </a:pPr>
            <a:endParaRPr lang="en-US" i="0" dirty="0">
              <a:solidFill>
                <a:schemeClr val="tx1"/>
              </a:solidFill>
            </a:endParaRPr>
          </a:p>
        </p:txBody>
      </p:sp>
      <p:graphicFrame>
        <p:nvGraphicFramePr>
          <p:cNvPr id="20484" name="Object 4"/>
          <p:cNvGraphicFramePr>
            <a:graphicFrameLocks noChangeAspect="1"/>
          </p:cNvGraphicFramePr>
          <p:nvPr/>
        </p:nvGraphicFramePr>
        <p:xfrm>
          <a:off x="4190647" y="1100667"/>
          <a:ext cx="1727200" cy="927100"/>
        </p:xfrm>
        <a:graphic>
          <a:graphicData uri="http://schemas.openxmlformats.org/presentationml/2006/ole">
            <mc:AlternateContent xmlns:mc="http://schemas.openxmlformats.org/markup-compatibility/2006">
              <mc:Choice xmlns:v="urn:schemas-microsoft-com:vml" Requires="v">
                <p:oleObj spid="_x0000_s6150" name="Equation" r:id="rId3" imgW="1727200" imgH="927100" progId="Equation.DSMT4">
                  <p:embed/>
                </p:oleObj>
              </mc:Choice>
              <mc:Fallback>
                <p:oleObj name="Equation" r:id="rId3" imgW="1727200" imgH="9271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0647" y="1100667"/>
                        <a:ext cx="17272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2374900" y="3352800"/>
          <a:ext cx="4394200" cy="838200"/>
        </p:xfrm>
        <a:graphic>
          <a:graphicData uri="http://schemas.openxmlformats.org/presentationml/2006/ole">
            <mc:AlternateContent xmlns:mc="http://schemas.openxmlformats.org/markup-compatibility/2006">
              <mc:Choice xmlns:v="urn:schemas-microsoft-com:vml" Requires="v">
                <p:oleObj spid="_x0000_s6151" name="Equation" r:id="rId5" imgW="4394200" imgH="838200" progId="Equation.DSMT4">
                  <p:embed/>
                </p:oleObj>
              </mc:Choice>
              <mc:Fallback>
                <p:oleObj name="Equation" r:id="rId5" imgW="4394200" imgH="8382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74900" y="3352800"/>
                        <a:ext cx="439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5: A Decreasing Sequence (cont.)</a:t>
            </a:r>
          </a:p>
        </p:txBody>
      </p:sp>
      <p:sp>
        <p:nvSpPr>
          <p:cNvPr id="21507"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Comparing denominators we see that</a:t>
            </a:r>
            <a:r>
              <a:rPr lang="en-US" dirty="0">
                <a:solidFill>
                  <a:schemeClr val="tx1"/>
                </a:solidFill>
              </a:rPr>
              <a:t> </a:t>
            </a:r>
          </a:p>
          <a:p>
            <a:pPr marL="3175" indent="-3175">
              <a:buFont typeface="Courier New" pitchFamily="49" charset="0"/>
              <a:buNone/>
            </a:pPr>
            <a:r>
              <a:rPr lang="en-US" i="0" dirty="0">
                <a:solidFill>
                  <a:schemeClr val="tx1"/>
                </a:solidFill>
              </a:rPr>
              <a:t>Therefore,</a:t>
            </a:r>
            <a:r>
              <a:rPr lang="en-US" dirty="0">
                <a:solidFill>
                  <a:schemeClr val="tx1"/>
                </a:solidFill>
              </a:rPr>
              <a:t> </a:t>
            </a: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r>
              <a:rPr lang="en-US" i="0" dirty="0">
                <a:solidFill>
                  <a:schemeClr val="tx1"/>
                </a:solidFill>
              </a:rPr>
              <a:t>The sequence                         is </a:t>
            </a:r>
            <a:r>
              <a:rPr lang="en-US" i="0" dirty="0">
                <a:solidFill>
                  <a:srgbClr val="FF0000"/>
                </a:solidFill>
              </a:rPr>
              <a:t>decreasing</a:t>
            </a:r>
            <a:r>
              <a:rPr lang="en-US" i="0" dirty="0">
                <a:solidFill>
                  <a:schemeClr val="tx1"/>
                </a:solidFill>
              </a:rPr>
              <a:t>.</a:t>
            </a:r>
          </a:p>
        </p:txBody>
      </p:sp>
      <p:graphicFrame>
        <p:nvGraphicFramePr>
          <p:cNvPr id="21508" name="Object 4"/>
          <p:cNvGraphicFramePr>
            <a:graphicFrameLocks noChangeAspect="1"/>
          </p:cNvGraphicFramePr>
          <p:nvPr/>
        </p:nvGraphicFramePr>
        <p:xfrm>
          <a:off x="6134100" y="1295400"/>
          <a:ext cx="1257300" cy="381000"/>
        </p:xfrm>
        <a:graphic>
          <a:graphicData uri="http://schemas.openxmlformats.org/presentationml/2006/ole">
            <mc:AlternateContent xmlns:mc="http://schemas.openxmlformats.org/markup-compatibility/2006">
              <mc:Choice xmlns:v="urn:schemas-microsoft-com:vml" Requires="v">
                <p:oleObj spid="_x0000_s7176" name="Equation" r:id="rId3" imgW="1257300" imgH="381000" progId="Equation.DSMT4">
                  <p:embed/>
                </p:oleObj>
              </mc:Choice>
              <mc:Fallback>
                <p:oleObj name="Equation" r:id="rId3" imgW="1257300" imgH="381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34100" y="1295400"/>
                        <a:ext cx="1257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9" name="Object 5"/>
          <p:cNvGraphicFramePr>
            <a:graphicFrameLocks noChangeAspect="1"/>
          </p:cNvGraphicFramePr>
          <p:nvPr/>
        </p:nvGraphicFramePr>
        <p:xfrm>
          <a:off x="1143000" y="2590800"/>
          <a:ext cx="3695700" cy="838200"/>
        </p:xfrm>
        <a:graphic>
          <a:graphicData uri="http://schemas.openxmlformats.org/presentationml/2006/ole">
            <mc:AlternateContent xmlns:mc="http://schemas.openxmlformats.org/markup-compatibility/2006">
              <mc:Choice xmlns:v="urn:schemas-microsoft-com:vml" Requires="v">
                <p:oleObj spid="_x0000_s7177" name="Equation" r:id="rId5" imgW="3695400" imgH="838080" progId="Equation.DSMT4">
                  <p:embed/>
                </p:oleObj>
              </mc:Choice>
              <mc:Fallback>
                <p:oleObj name="Equation" r:id="rId5" imgW="369540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2590800"/>
                        <a:ext cx="3695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0" name="Rectangle 6"/>
          <p:cNvSpPr>
            <a:spLocks noChangeArrowheads="1"/>
          </p:cNvSpPr>
          <p:nvPr/>
        </p:nvSpPr>
        <p:spPr bwMode="auto">
          <a:xfrm>
            <a:off x="5029200" y="2797314"/>
            <a:ext cx="3657600" cy="707886"/>
          </a:xfrm>
          <a:prstGeom prst="rect">
            <a:avLst/>
          </a:prstGeom>
          <a:noFill/>
          <a:ln w="9525">
            <a:noFill/>
            <a:miter lim="800000"/>
            <a:headEnd/>
            <a:tailEnd/>
          </a:ln>
        </p:spPr>
        <p:txBody>
          <a:bodyPr>
            <a:spAutoFit/>
          </a:bodyPr>
          <a:lstStyle/>
          <a:p>
            <a:r>
              <a:rPr lang="en-US" sz="2000" dirty="0">
                <a:solidFill>
                  <a:srgbClr val="008080"/>
                </a:solidFill>
              </a:rPr>
              <a:t>Note that the larger denominator gives a smaller fraction.</a:t>
            </a:r>
          </a:p>
        </p:txBody>
      </p:sp>
      <p:graphicFrame>
        <p:nvGraphicFramePr>
          <p:cNvPr id="21511" name="Object 7"/>
          <p:cNvGraphicFramePr>
            <a:graphicFrameLocks noChangeAspect="1"/>
          </p:cNvGraphicFramePr>
          <p:nvPr/>
        </p:nvGraphicFramePr>
        <p:xfrm>
          <a:off x="2692400" y="3680178"/>
          <a:ext cx="1727200" cy="927100"/>
        </p:xfrm>
        <a:graphic>
          <a:graphicData uri="http://schemas.openxmlformats.org/presentationml/2006/ole">
            <mc:AlternateContent xmlns:mc="http://schemas.openxmlformats.org/markup-compatibility/2006">
              <mc:Choice xmlns:v="urn:schemas-microsoft-com:vml" Requires="v">
                <p:oleObj spid="_x0000_s7178" name="Equation" r:id="rId7" imgW="1727200" imgH="927100" progId="Equation.DSMT4">
                  <p:embed/>
                </p:oleObj>
              </mc:Choice>
              <mc:Fallback>
                <p:oleObj name="Equation" r:id="rId7" imgW="1727200" imgH="92710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2400" y="3680178"/>
                        <a:ext cx="17272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5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150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6: An Increasing Sequence</a:t>
            </a:r>
          </a:p>
        </p:txBody>
      </p:sp>
      <p:sp>
        <p:nvSpPr>
          <p:cNvPr id="22531"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Show that the sequence                           is increasing.</a:t>
            </a: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r>
              <a:rPr lang="en-US" i="0" dirty="0">
                <a:solidFill>
                  <a:schemeClr val="tx1"/>
                </a:solidFill>
              </a:rPr>
              <a:t>In formula form:                    and </a:t>
            </a:r>
          </a:p>
          <a:p>
            <a:pPr marL="3175" indent="-3175">
              <a:buFont typeface="Courier New" pitchFamily="49" charset="0"/>
              <a:buNone/>
            </a:pPr>
            <a:r>
              <a:rPr lang="en-US" i="0" dirty="0">
                <a:solidFill>
                  <a:schemeClr val="tx1"/>
                </a:solidFill>
              </a:rPr>
              <a:t>Because </a:t>
            </a:r>
            <a:r>
              <a:rPr lang="en-US" i="1" dirty="0">
                <a:solidFill>
                  <a:srgbClr val="00007D"/>
                </a:solidFill>
              </a:rPr>
              <a:t>n</a:t>
            </a:r>
            <a:r>
              <a:rPr lang="en-US" i="0" dirty="0">
                <a:solidFill>
                  <a:srgbClr val="00007D"/>
                </a:solidFill>
              </a:rPr>
              <a:t> + 3 &lt; </a:t>
            </a:r>
            <a:r>
              <a:rPr lang="en-US" i="1" dirty="0">
                <a:solidFill>
                  <a:srgbClr val="00007D"/>
                </a:solidFill>
              </a:rPr>
              <a:t>n</a:t>
            </a:r>
            <a:r>
              <a:rPr lang="en-US" i="0" dirty="0">
                <a:solidFill>
                  <a:srgbClr val="00007D"/>
                </a:solidFill>
              </a:rPr>
              <a:t> + 4</a:t>
            </a:r>
            <a:r>
              <a:rPr lang="en-US" dirty="0">
                <a:solidFill>
                  <a:schemeClr val="tx1"/>
                </a:solidFill>
              </a:rPr>
              <a:t>, </a:t>
            </a:r>
            <a:r>
              <a:rPr lang="en-US" i="0" dirty="0">
                <a:solidFill>
                  <a:schemeClr val="tx1"/>
                </a:solidFill>
              </a:rPr>
              <a:t>we have                 and the sequence is </a:t>
            </a:r>
            <a:r>
              <a:rPr lang="en-US" i="0" dirty="0">
                <a:solidFill>
                  <a:srgbClr val="FF0000"/>
                </a:solidFill>
              </a:rPr>
              <a:t>increasing</a:t>
            </a:r>
            <a:r>
              <a:rPr lang="en-US" i="0" dirty="0">
                <a:solidFill>
                  <a:schemeClr val="tx1"/>
                </a:solidFill>
              </a:rPr>
              <a:t>.</a:t>
            </a:r>
          </a:p>
        </p:txBody>
      </p:sp>
      <p:graphicFrame>
        <p:nvGraphicFramePr>
          <p:cNvPr id="22532" name="Object 4"/>
          <p:cNvGraphicFramePr>
            <a:graphicFrameLocks noChangeAspect="1"/>
          </p:cNvGraphicFramePr>
          <p:nvPr/>
        </p:nvGraphicFramePr>
        <p:xfrm>
          <a:off x="4183063" y="1333500"/>
          <a:ext cx="1955800" cy="495300"/>
        </p:xfrm>
        <a:graphic>
          <a:graphicData uri="http://schemas.openxmlformats.org/presentationml/2006/ole">
            <mc:AlternateContent xmlns:mc="http://schemas.openxmlformats.org/markup-compatibility/2006">
              <mc:Choice xmlns:v="urn:schemas-microsoft-com:vml" Requires="v">
                <p:oleObj spid="_x0000_s8202" name="Equation" r:id="rId3" imgW="1954951" imgH="495085" progId="Equation.DSMT4">
                  <p:embed/>
                </p:oleObj>
              </mc:Choice>
              <mc:Fallback>
                <p:oleObj name="Equation" r:id="rId3" imgW="1954951" imgH="495085"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83063" y="1333500"/>
                        <a:ext cx="19558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3" name="Object 5"/>
          <p:cNvGraphicFramePr>
            <a:graphicFrameLocks noChangeAspect="1"/>
          </p:cNvGraphicFramePr>
          <p:nvPr/>
        </p:nvGraphicFramePr>
        <p:xfrm>
          <a:off x="3098800" y="2379662"/>
          <a:ext cx="1320800" cy="431800"/>
        </p:xfrm>
        <a:graphic>
          <a:graphicData uri="http://schemas.openxmlformats.org/presentationml/2006/ole">
            <mc:AlternateContent xmlns:mc="http://schemas.openxmlformats.org/markup-compatibility/2006">
              <mc:Choice xmlns:v="urn:schemas-microsoft-com:vml" Requires="v">
                <p:oleObj spid="_x0000_s8203" name="Equation" r:id="rId5" imgW="1320227" imgH="431613" progId="Equation.DSMT4">
                  <p:embed/>
                </p:oleObj>
              </mc:Choice>
              <mc:Fallback>
                <p:oleObj name="Equation" r:id="rId5" imgW="1320227" imgH="431613"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98800" y="2379662"/>
                        <a:ext cx="13208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4" name="Object 6"/>
          <p:cNvGraphicFramePr>
            <a:graphicFrameLocks noChangeAspect="1"/>
          </p:cNvGraphicFramePr>
          <p:nvPr/>
        </p:nvGraphicFramePr>
        <p:xfrm>
          <a:off x="5216525" y="2362200"/>
          <a:ext cx="3340100" cy="508000"/>
        </p:xfrm>
        <a:graphic>
          <a:graphicData uri="http://schemas.openxmlformats.org/presentationml/2006/ole">
            <mc:AlternateContent xmlns:mc="http://schemas.openxmlformats.org/markup-compatibility/2006">
              <mc:Choice xmlns:v="urn:schemas-microsoft-com:vml" Requires="v">
                <p:oleObj spid="_x0000_s8204" name="Equation" r:id="rId7" imgW="3340100" imgH="508000" progId="Equation.DSMT4">
                  <p:embed/>
                </p:oleObj>
              </mc:Choice>
              <mc:Fallback>
                <p:oleObj name="Equation" r:id="rId7" imgW="3340100" imgH="5080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6525" y="2362200"/>
                        <a:ext cx="3340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5" name="Object 7"/>
          <p:cNvGraphicFramePr>
            <a:graphicFrameLocks noChangeAspect="1"/>
          </p:cNvGraphicFramePr>
          <p:nvPr/>
        </p:nvGraphicFramePr>
        <p:xfrm>
          <a:off x="5067300" y="2906889"/>
          <a:ext cx="1181100" cy="482600"/>
        </p:xfrm>
        <a:graphic>
          <a:graphicData uri="http://schemas.openxmlformats.org/presentationml/2006/ole">
            <mc:AlternateContent xmlns:mc="http://schemas.openxmlformats.org/markup-compatibility/2006">
              <mc:Choice xmlns:v="urn:schemas-microsoft-com:vml" Requires="v">
                <p:oleObj spid="_x0000_s8205" name="Equation" r:id="rId9" imgW="1180588" imgH="482391" progId="Equation.DSMT4">
                  <p:embed/>
                </p:oleObj>
              </mc:Choice>
              <mc:Fallback>
                <p:oleObj name="Equation" r:id="rId9" imgW="1180588" imgH="482391"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67300" y="2906889"/>
                        <a:ext cx="1181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5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5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2850011"/>
          </a:xfrm>
        </p:spPr>
        <p:txBody>
          <a:bodyPr>
            <a:spAutoFit/>
          </a:bodyPr>
          <a:lstStyle/>
          <a:p>
            <a:pPr>
              <a:buFont typeface="Courier New" pitchFamily="49" charset="0"/>
              <a:buChar char="o"/>
              <a:tabLst>
                <a:tab pos="395288" algn="l"/>
              </a:tabLst>
            </a:pPr>
            <a:r>
              <a:rPr lang="en-US" i="0" dirty="0">
                <a:solidFill>
                  <a:schemeClr val="tx1"/>
                </a:solidFill>
              </a:rPr>
              <a:t>	Write several terms of a </a:t>
            </a:r>
            <a:r>
              <a:rPr lang="en-US" b="1" i="0" dirty="0">
                <a:solidFill>
                  <a:schemeClr val="tx1"/>
                </a:solidFill>
              </a:rPr>
              <a:t>sequence </a:t>
            </a:r>
            <a:r>
              <a:rPr lang="en-US" i="0" dirty="0">
                <a:solidFill>
                  <a:schemeClr val="tx1"/>
                </a:solidFill>
              </a:rPr>
              <a:t>given the formula 	for its general term.</a:t>
            </a:r>
          </a:p>
          <a:p>
            <a:pPr>
              <a:buFont typeface="Courier New" pitchFamily="49" charset="0"/>
              <a:buChar char="o"/>
              <a:tabLst>
                <a:tab pos="395288" algn="l"/>
              </a:tabLst>
            </a:pPr>
            <a:r>
              <a:rPr lang="en-US" i="0" dirty="0">
                <a:solidFill>
                  <a:schemeClr val="tx1"/>
                </a:solidFill>
              </a:rPr>
              <a:t>	Find the formula for the general term of a sequence 	given several terms.</a:t>
            </a:r>
          </a:p>
          <a:p>
            <a:pPr>
              <a:buFont typeface="Courier New" pitchFamily="49" charset="0"/>
              <a:buChar char="o"/>
              <a:tabLst>
                <a:tab pos="395288" algn="l"/>
              </a:tabLst>
            </a:pPr>
            <a:r>
              <a:rPr lang="en-US" i="0" dirty="0">
                <a:solidFill>
                  <a:schemeClr val="tx1"/>
                </a:solidFill>
              </a:rPr>
              <a:t>	Determine whether a sequence is </a:t>
            </a:r>
            <a:r>
              <a:rPr lang="en-US" b="1" i="0" dirty="0">
                <a:solidFill>
                  <a:schemeClr val="tx1"/>
                </a:solidFill>
              </a:rPr>
              <a:t>increasing</a:t>
            </a:r>
            <a:r>
              <a:rPr lang="en-US" i="0" dirty="0">
                <a:solidFill>
                  <a:schemeClr val="tx1"/>
                </a:solidFill>
              </a:rPr>
              <a:t>, 	</a:t>
            </a:r>
            <a:r>
              <a:rPr lang="en-US" b="1" i="0" dirty="0">
                <a:solidFill>
                  <a:schemeClr val="tx1"/>
                </a:solidFill>
              </a:rPr>
              <a:t>decreasing</a:t>
            </a:r>
            <a:r>
              <a:rPr lang="en-US" i="0" dirty="0">
                <a:solidFill>
                  <a:schemeClr val="tx1"/>
                </a:solidFill>
              </a:rPr>
              <a:t>, or </a:t>
            </a:r>
            <a:r>
              <a:rPr lang="en-US" b="1" i="0" dirty="0">
                <a:solidFill>
                  <a:schemeClr val="tx1"/>
                </a:solidFill>
              </a:rPr>
              <a:t>neither</a:t>
            </a:r>
            <a:r>
              <a:rPr lang="en-US" i="0" dirty="0">
                <a:solidFill>
                  <a:schemeClr val="tx1"/>
                </a:solidFill>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7: A Sequence that is Neither Increasing Nor Decreasing</a:t>
            </a:r>
          </a:p>
        </p:txBody>
      </p:sp>
      <p:sp>
        <p:nvSpPr>
          <p:cNvPr id="23555" name="Rectangle 3"/>
          <p:cNvSpPr>
            <a:spLocks noGrp="1"/>
          </p:cNvSpPr>
          <p:nvPr>
            <p:ph idx="1"/>
          </p:nvPr>
        </p:nvSpPr>
        <p:spPr>
          <a:prstGeom prst="rect">
            <a:avLst/>
          </a:prstGeom>
          <a:noFill/>
        </p:spPr>
        <p:txBody>
          <a:bodyPr>
            <a:spAutoFit/>
          </a:bodyPr>
          <a:lstStyle/>
          <a:p>
            <a:pPr marL="3175" indent="-3175">
              <a:lnSpc>
                <a:spcPct val="90000"/>
              </a:lnSpc>
              <a:buFont typeface="Courier New" pitchFamily="49" charset="0"/>
              <a:buNone/>
            </a:pPr>
            <a:r>
              <a:rPr lang="en-US" i="0" dirty="0">
                <a:solidFill>
                  <a:schemeClr val="tx1"/>
                </a:solidFill>
              </a:rPr>
              <a:t>Show that the sequence                                  is neither increasing nor decreasing.</a:t>
            </a:r>
          </a:p>
          <a:p>
            <a:pPr marL="3175" indent="-3175">
              <a:lnSpc>
                <a:spcPct val="90000"/>
              </a:lnSpc>
              <a:buFont typeface="Courier New" pitchFamily="49" charset="0"/>
              <a:buNone/>
            </a:pPr>
            <a:r>
              <a:rPr lang="en-US" b="1" i="0" dirty="0">
                <a:solidFill>
                  <a:schemeClr val="tx1"/>
                </a:solidFill>
              </a:rPr>
              <a:t>Solution  </a:t>
            </a:r>
            <a:r>
              <a:rPr lang="en-US" i="0" dirty="0">
                <a:solidFill>
                  <a:schemeClr val="tx1"/>
                </a:solidFill>
              </a:rPr>
              <a:t>The first four terms of the sequence are</a:t>
            </a:r>
          </a:p>
          <a:p>
            <a:pPr marL="3175" indent="-3175">
              <a:lnSpc>
                <a:spcPct val="90000"/>
              </a:lnSpc>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i="0" dirty="0">
              <a:solidFill>
                <a:schemeClr val="tx1"/>
              </a:solidFill>
            </a:endParaRPr>
          </a:p>
          <a:p>
            <a:pPr marL="3175" indent="-3175">
              <a:lnSpc>
                <a:spcPct val="90000"/>
              </a:lnSpc>
              <a:spcBef>
                <a:spcPct val="0"/>
              </a:spcBef>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sz="2000" i="0" dirty="0">
              <a:solidFill>
                <a:schemeClr val="tx1"/>
              </a:solidFill>
            </a:endParaRPr>
          </a:p>
          <a:p>
            <a:pPr marL="3175" indent="-3175">
              <a:lnSpc>
                <a:spcPct val="90000"/>
              </a:lnSpc>
              <a:spcBef>
                <a:spcPct val="0"/>
              </a:spcBef>
              <a:buFont typeface="Courier New" pitchFamily="49" charset="0"/>
              <a:buNone/>
            </a:pPr>
            <a:r>
              <a:rPr lang="en-US" i="0" dirty="0">
                <a:solidFill>
                  <a:schemeClr val="tx1"/>
                </a:solidFill>
              </a:rPr>
              <a:t>From this pattern we see that the sequence is               1, 3, 1, 3, … which is neither increasing nor decreasing.</a:t>
            </a:r>
          </a:p>
        </p:txBody>
      </p:sp>
      <p:graphicFrame>
        <p:nvGraphicFramePr>
          <p:cNvPr id="23556" name="Object 4"/>
          <p:cNvGraphicFramePr>
            <a:graphicFrameLocks noChangeAspect="1"/>
          </p:cNvGraphicFramePr>
          <p:nvPr/>
        </p:nvGraphicFramePr>
        <p:xfrm>
          <a:off x="4181122" y="1188156"/>
          <a:ext cx="2501900" cy="673100"/>
        </p:xfrm>
        <a:graphic>
          <a:graphicData uri="http://schemas.openxmlformats.org/presentationml/2006/ole">
            <mc:AlternateContent xmlns:mc="http://schemas.openxmlformats.org/markup-compatibility/2006">
              <mc:Choice xmlns:v="urn:schemas-microsoft-com:vml" Requires="v">
                <p:oleObj spid="_x0000_s9259" name="Equation" r:id="rId3" imgW="2501900" imgH="673100" progId="Equation.DSMT4">
                  <p:embed/>
                </p:oleObj>
              </mc:Choice>
              <mc:Fallback>
                <p:oleObj name="Equation" r:id="rId3" imgW="2501900" imgH="6731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81122" y="1188156"/>
                        <a:ext cx="25019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981200" y="2689578"/>
          <a:ext cx="279400" cy="431800"/>
        </p:xfrm>
        <a:graphic>
          <a:graphicData uri="http://schemas.openxmlformats.org/presentationml/2006/ole">
            <mc:AlternateContent xmlns:mc="http://schemas.openxmlformats.org/markup-compatibility/2006">
              <mc:Choice xmlns:v="urn:schemas-microsoft-com:vml" Requires="v">
                <p:oleObj spid="_x0000_s9260" name="Equation" r:id="rId5" imgW="279360" imgH="431640" progId="Equation.DSMT4">
                  <p:embed/>
                </p:oleObj>
              </mc:Choice>
              <mc:Fallback>
                <p:oleObj name="Equation" r:id="rId5" imgW="27936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689578"/>
                        <a:ext cx="27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324100" y="2627489"/>
          <a:ext cx="1485900" cy="533400"/>
        </p:xfrm>
        <a:graphic>
          <a:graphicData uri="http://schemas.openxmlformats.org/presentationml/2006/ole">
            <mc:AlternateContent xmlns:mc="http://schemas.openxmlformats.org/markup-compatibility/2006">
              <mc:Choice xmlns:v="urn:schemas-microsoft-com:vml" Requires="v">
                <p:oleObj spid="_x0000_s9261" name="Equation" r:id="rId7" imgW="1485720" imgH="533160" progId="Equation.DSMT4">
                  <p:embed/>
                </p:oleObj>
              </mc:Choice>
              <mc:Fallback>
                <p:oleObj name="Equation" r:id="rId7" imgW="148572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24100" y="2627489"/>
                        <a:ext cx="1485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911600" y="2792589"/>
          <a:ext cx="927100" cy="279400"/>
        </p:xfrm>
        <a:graphic>
          <a:graphicData uri="http://schemas.openxmlformats.org/presentationml/2006/ole">
            <mc:AlternateContent xmlns:mc="http://schemas.openxmlformats.org/markup-compatibility/2006">
              <mc:Choice xmlns:v="urn:schemas-microsoft-com:vml" Requires="v">
                <p:oleObj spid="_x0000_s9262" name="Equation" r:id="rId9" imgW="927000" imgH="279360" progId="Equation.DSMT4">
                  <p:embed/>
                </p:oleObj>
              </mc:Choice>
              <mc:Fallback>
                <p:oleObj name="Equation" r:id="rId9" imgW="9270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1600" y="2792589"/>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4953000" y="2789766"/>
          <a:ext cx="457200" cy="279400"/>
        </p:xfrm>
        <a:graphic>
          <a:graphicData uri="http://schemas.openxmlformats.org/presentationml/2006/ole">
            <mc:AlternateContent xmlns:mc="http://schemas.openxmlformats.org/markup-compatibility/2006">
              <mc:Choice xmlns:v="urn:schemas-microsoft-com:vml" Requires="v">
                <p:oleObj spid="_x0000_s9263" name="Equation" r:id="rId11" imgW="457200" imgH="279360" progId="Equation.DSMT4">
                  <p:embed/>
                </p:oleObj>
              </mc:Choice>
              <mc:Fallback>
                <p:oleObj name="Equation" r:id="rId11" imgW="45720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53000" y="2789766"/>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1981200" y="3335867"/>
          <a:ext cx="279400" cy="431800"/>
        </p:xfrm>
        <a:graphic>
          <a:graphicData uri="http://schemas.openxmlformats.org/presentationml/2006/ole">
            <mc:AlternateContent xmlns:mc="http://schemas.openxmlformats.org/markup-compatibility/2006">
              <mc:Choice xmlns:v="urn:schemas-microsoft-com:vml" Requires="v">
                <p:oleObj spid="_x0000_s9264" name="Equation" r:id="rId13" imgW="279360" imgH="431640" progId="Equation.DSMT4">
                  <p:embed/>
                </p:oleObj>
              </mc:Choice>
              <mc:Fallback>
                <p:oleObj name="Equation" r:id="rId13" imgW="279360" imgH="431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81200" y="3335867"/>
                        <a:ext cx="27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2324100" y="3289301"/>
          <a:ext cx="1498600" cy="533400"/>
        </p:xfrm>
        <a:graphic>
          <a:graphicData uri="http://schemas.openxmlformats.org/presentationml/2006/ole">
            <mc:AlternateContent xmlns:mc="http://schemas.openxmlformats.org/markup-compatibility/2006">
              <mc:Choice xmlns:v="urn:schemas-microsoft-com:vml" Requires="v">
                <p:oleObj spid="_x0000_s9265" name="Equation" r:id="rId15" imgW="1498320" imgH="533160" progId="Equation.DSMT4">
                  <p:embed/>
                </p:oleObj>
              </mc:Choice>
              <mc:Fallback>
                <p:oleObj name="Equation" r:id="rId15" imgW="1498320" imgH="5331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24100" y="3289301"/>
                        <a:ext cx="1498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3911600" y="3438878"/>
          <a:ext cx="927100" cy="279400"/>
        </p:xfrm>
        <a:graphic>
          <a:graphicData uri="http://schemas.openxmlformats.org/presentationml/2006/ole">
            <mc:AlternateContent xmlns:mc="http://schemas.openxmlformats.org/markup-compatibility/2006">
              <mc:Choice xmlns:v="urn:schemas-microsoft-com:vml" Requires="v">
                <p:oleObj spid="_x0000_s9266" name="Equation" r:id="rId17" imgW="927000" imgH="279360" progId="Equation.DSMT4">
                  <p:embed/>
                </p:oleObj>
              </mc:Choice>
              <mc:Fallback>
                <p:oleObj name="Equation" r:id="rId17" imgW="92700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11600" y="343887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4953000" y="3433940"/>
          <a:ext cx="469900" cy="292100"/>
        </p:xfrm>
        <a:graphic>
          <a:graphicData uri="http://schemas.openxmlformats.org/presentationml/2006/ole">
            <mc:AlternateContent xmlns:mc="http://schemas.openxmlformats.org/markup-compatibility/2006">
              <mc:Choice xmlns:v="urn:schemas-microsoft-com:vml" Requires="v">
                <p:oleObj spid="_x0000_s9267" name="Equation" r:id="rId19" imgW="469800" imgH="291960" progId="Equation.DSMT4">
                  <p:embed/>
                </p:oleObj>
              </mc:Choice>
              <mc:Fallback>
                <p:oleObj name="Equation" r:id="rId19" imgW="46980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53000" y="343394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5715000" y="3443288"/>
          <a:ext cx="1295400" cy="330200"/>
        </p:xfrm>
        <a:graphic>
          <a:graphicData uri="http://schemas.openxmlformats.org/presentationml/2006/ole">
            <mc:AlternateContent xmlns:mc="http://schemas.openxmlformats.org/markup-compatibility/2006">
              <mc:Choice xmlns:v="urn:schemas-microsoft-com:vml" Requires="v">
                <p:oleObj spid="_x0000_s9268" name="Equation" r:id="rId21" imgW="1295280" imgH="330120" progId="Equation.DSMT4">
                  <p:embed/>
                </p:oleObj>
              </mc:Choice>
              <mc:Fallback>
                <p:oleObj name="Equation" r:id="rId21" imgW="1295280" imgH="33012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715000" y="3443288"/>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1981200" y="3987800"/>
          <a:ext cx="279400" cy="431800"/>
        </p:xfrm>
        <a:graphic>
          <a:graphicData uri="http://schemas.openxmlformats.org/presentationml/2006/ole">
            <mc:AlternateContent xmlns:mc="http://schemas.openxmlformats.org/markup-compatibility/2006">
              <mc:Choice xmlns:v="urn:schemas-microsoft-com:vml" Requires="v">
                <p:oleObj spid="_x0000_s9269" name="Equation" r:id="rId23" imgW="279360" imgH="431640" progId="Equation.DSMT4">
                  <p:embed/>
                </p:oleObj>
              </mc:Choice>
              <mc:Fallback>
                <p:oleObj name="Equation" r:id="rId23" imgW="279360" imgH="43164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981200" y="3987800"/>
                        <a:ext cx="27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2324100" y="3934178"/>
          <a:ext cx="1498600" cy="533400"/>
        </p:xfrm>
        <a:graphic>
          <a:graphicData uri="http://schemas.openxmlformats.org/presentationml/2006/ole">
            <mc:AlternateContent xmlns:mc="http://schemas.openxmlformats.org/markup-compatibility/2006">
              <mc:Choice xmlns:v="urn:schemas-microsoft-com:vml" Requires="v">
                <p:oleObj spid="_x0000_s9270" name="Equation" r:id="rId25" imgW="1498320" imgH="533160" progId="Equation.DSMT4">
                  <p:embed/>
                </p:oleObj>
              </mc:Choice>
              <mc:Fallback>
                <p:oleObj name="Equation" r:id="rId25" imgW="1498320" imgH="5331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324100" y="3934178"/>
                        <a:ext cx="1498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3911600" y="4093634"/>
          <a:ext cx="927100" cy="279400"/>
        </p:xfrm>
        <a:graphic>
          <a:graphicData uri="http://schemas.openxmlformats.org/presentationml/2006/ole">
            <mc:AlternateContent xmlns:mc="http://schemas.openxmlformats.org/markup-compatibility/2006">
              <mc:Choice xmlns:v="urn:schemas-microsoft-com:vml" Requires="v">
                <p:oleObj spid="_x0000_s9271" name="Equation" r:id="rId27" imgW="927000" imgH="279360" progId="Equation.DSMT4">
                  <p:embed/>
                </p:oleObj>
              </mc:Choice>
              <mc:Fallback>
                <p:oleObj name="Equation" r:id="rId27" imgW="927000" imgH="2793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911600" y="4093634"/>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4953000" y="4090811"/>
          <a:ext cx="457200" cy="279400"/>
        </p:xfrm>
        <a:graphic>
          <a:graphicData uri="http://schemas.openxmlformats.org/presentationml/2006/ole">
            <mc:AlternateContent xmlns:mc="http://schemas.openxmlformats.org/markup-compatibility/2006">
              <mc:Choice xmlns:v="urn:schemas-microsoft-com:vml" Requires="v">
                <p:oleObj spid="_x0000_s9272" name="Equation" r:id="rId29" imgW="457200" imgH="279360" progId="Equation.DSMT4">
                  <p:embed/>
                </p:oleObj>
              </mc:Choice>
              <mc:Fallback>
                <p:oleObj name="Equation" r:id="rId29" imgW="457200" imgH="27936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953000" y="4090811"/>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5715000" y="4081463"/>
          <a:ext cx="1257300" cy="330200"/>
        </p:xfrm>
        <a:graphic>
          <a:graphicData uri="http://schemas.openxmlformats.org/presentationml/2006/ole">
            <mc:AlternateContent xmlns:mc="http://schemas.openxmlformats.org/markup-compatibility/2006">
              <mc:Choice xmlns:v="urn:schemas-microsoft-com:vml" Requires="v">
                <p:oleObj spid="_x0000_s9273" name="Equation" r:id="rId31" imgW="1257120" imgH="330120" progId="Equation.DSMT4">
                  <p:embed/>
                </p:oleObj>
              </mc:Choice>
              <mc:Fallback>
                <p:oleObj name="Equation" r:id="rId31" imgW="1257120" imgH="33012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715000" y="4081463"/>
                        <a:ext cx="1257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4" name="Object 18"/>
          <p:cNvGraphicFramePr>
            <a:graphicFrameLocks noChangeAspect="1"/>
          </p:cNvGraphicFramePr>
          <p:nvPr/>
        </p:nvGraphicFramePr>
        <p:xfrm>
          <a:off x="1981200" y="4651022"/>
          <a:ext cx="292100" cy="431800"/>
        </p:xfrm>
        <a:graphic>
          <a:graphicData uri="http://schemas.openxmlformats.org/presentationml/2006/ole">
            <mc:AlternateContent xmlns:mc="http://schemas.openxmlformats.org/markup-compatibility/2006">
              <mc:Choice xmlns:v="urn:schemas-microsoft-com:vml" Requires="v">
                <p:oleObj spid="_x0000_s9274" name="Equation" r:id="rId33" imgW="291960" imgH="431640" progId="Equation.DSMT4">
                  <p:embed/>
                </p:oleObj>
              </mc:Choice>
              <mc:Fallback>
                <p:oleObj name="Equation" r:id="rId33" imgW="291960" imgH="431640" progId="Equation.DSMT4">
                  <p:embed/>
                  <p:pic>
                    <p:nvPicPr>
                      <p:cNvPr id="0" name="Picture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1981200" y="4651022"/>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5" name="Object 19"/>
          <p:cNvGraphicFramePr>
            <a:graphicFrameLocks noChangeAspect="1"/>
          </p:cNvGraphicFramePr>
          <p:nvPr/>
        </p:nvGraphicFramePr>
        <p:xfrm>
          <a:off x="2324100" y="4586111"/>
          <a:ext cx="1511300" cy="533400"/>
        </p:xfrm>
        <a:graphic>
          <a:graphicData uri="http://schemas.openxmlformats.org/presentationml/2006/ole">
            <mc:AlternateContent xmlns:mc="http://schemas.openxmlformats.org/markup-compatibility/2006">
              <mc:Choice xmlns:v="urn:schemas-microsoft-com:vml" Requires="v">
                <p:oleObj spid="_x0000_s9275" name="Equation" r:id="rId35" imgW="1511280" imgH="533160" progId="Equation.DSMT4">
                  <p:embed/>
                </p:oleObj>
              </mc:Choice>
              <mc:Fallback>
                <p:oleObj name="Equation" r:id="rId35" imgW="1511280" imgH="533160" progId="Equation.DSMT4">
                  <p:embed/>
                  <p:pic>
                    <p:nvPicPr>
                      <p:cNvPr id="0" name="Picture 19"/>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2324100" y="4586111"/>
                        <a:ext cx="1511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6" name="Object 20"/>
          <p:cNvGraphicFramePr>
            <a:graphicFrameLocks noChangeAspect="1"/>
          </p:cNvGraphicFramePr>
          <p:nvPr/>
        </p:nvGraphicFramePr>
        <p:xfrm>
          <a:off x="3911600" y="4745567"/>
          <a:ext cx="927100" cy="279400"/>
        </p:xfrm>
        <a:graphic>
          <a:graphicData uri="http://schemas.openxmlformats.org/presentationml/2006/ole">
            <mc:AlternateContent xmlns:mc="http://schemas.openxmlformats.org/markup-compatibility/2006">
              <mc:Choice xmlns:v="urn:schemas-microsoft-com:vml" Requires="v">
                <p:oleObj spid="_x0000_s9276" name="Equation" r:id="rId37" imgW="927000" imgH="279360" progId="Equation.DSMT4">
                  <p:embed/>
                </p:oleObj>
              </mc:Choice>
              <mc:Fallback>
                <p:oleObj name="Equation" r:id="rId37" imgW="927000" imgH="279360" progId="Equation.DSMT4">
                  <p:embed/>
                  <p:pic>
                    <p:nvPicPr>
                      <p:cNvPr id="0" name="Picture 20"/>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3911600" y="474556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7" name="Object 21"/>
          <p:cNvGraphicFramePr>
            <a:graphicFrameLocks noChangeAspect="1"/>
          </p:cNvGraphicFramePr>
          <p:nvPr/>
        </p:nvGraphicFramePr>
        <p:xfrm>
          <a:off x="4953000" y="4732867"/>
          <a:ext cx="469900" cy="292100"/>
        </p:xfrm>
        <a:graphic>
          <a:graphicData uri="http://schemas.openxmlformats.org/presentationml/2006/ole">
            <mc:AlternateContent xmlns:mc="http://schemas.openxmlformats.org/markup-compatibility/2006">
              <mc:Choice xmlns:v="urn:schemas-microsoft-com:vml" Requires="v">
                <p:oleObj spid="_x0000_s9277" name="Equation" r:id="rId39" imgW="469800" imgH="291960" progId="Equation.DSMT4">
                  <p:embed/>
                </p:oleObj>
              </mc:Choice>
              <mc:Fallback>
                <p:oleObj name="Equation" r:id="rId39" imgW="469800" imgH="291960" progId="Equation.DSMT4">
                  <p:embed/>
                  <p:pic>
                    <p:nvPicPr>
                      <p:cNvPr id="0" name="Picture 21"/>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953000" y="4732867"/>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8" name="Object 22"/>
          <p:cNvGraphicFramePr>
            <a:graphicFrameLocks noChangeAspect="1"/>
          </p:cNvGraphicFramePr>
          <p:nvPr/>
        </p:nvGraphicFramePr>
        <p:xfrm>
          <a:off x="5715000" y="4743450"/>
          <a:ext cx="1168400" cy="330200"/>
        </p:xfrm>
        <a:graphic>
          <a:graphicData uri="http://schemas.openxmlformats.org/presentationml/2006/ole">
            <mc:AlternateContent xmlns:mc="http://schemas.openxmlformats.org/markup-compatibility/2006">
              <mc:Choice xmlns:v="urn:schemas-microsoft-com:vml" Requires="v">
                <p:oleObj spid="_x0000_s9278" name="Equation" r:id="rId41" imgW="1168200" imgH="330120" progId="Equation.DSMT4">
                  <p:embed/>
                </p:oleObj>
              </mc:Choice>
              <mc:Fallback>
                <p:oleObj name="Equation" r:id="rId41" imgW="1168200" imgH="330120" progId="Equation.DSMT4">
                  <p:embed/>
                  <p:pic>
                    <p:nvPicPr>
                      <p:cNvPr id="0" name="Picture 22"/>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5715000" y="474345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22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922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923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923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923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923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923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923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923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9237"/>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9238"/>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235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24579" name="Rectangle 3"/>
          <p:cNvSpPr>
            <a:spLocks noGrp="1"/>
          </p:cNvSpPr>
          <p:nvPr>
            <p:ph idx="1"/>
          </p:nvPr>
        </p:nvSpPr>
        <p:spPr>
          <a:xfrm>
            <a:off x="457200" y="1280160"/>
            <a:ext cx="8229600" cy="3825240"/>
          </a:xfrm>
          <a:prstGeom prst="rect">
            <a:avLst/>
          </a:prstGeom>
          <a:solidFill>
            <a:srgbClr val="FFFFCC"/>
          </a:solidFill>
          <a:ln w="28575">
            <a:solidFill>
              <a:srgbClr val="000000"/>
            </a:solidFill>
          </a:ln>
        </p:spPr>
        <p:txBody>
          <a:bodyPr>
            <a:noAutofit/>
          </a:bodyPr>
          <a:lstStyle/>
          <a:p>
            <a:pPr marL="3175" indent="-3175">
              <a:buFont typeface="Courier New" pitchFamily="49" charset="0"/>
              <a:buNone/>
              <a:tabLst>
                <a:tab pos="457200" algn="l"/>
              </a:tabLst>
            </a:pPr>
            <a:r>
              <a:rPr lang="en-US" i="0" dirty="0">
                <a:solidFill>
                  <a:srgbClr val="000000"/>
                </a:solidFill>
              </a:rPr>
              <a:t>Write the first five terms of each sequence.</a:t>
            </a:r>
            <a:r>
              <a:rPr lang="en-US" dirty="0">
                <a:solidFill>
                  <a:srgbClr val="000000"/>
                </a:solidFill>
              </a:rPr>
              <a:t> </a:t>
            </a:r>
          </a:p>
          <a:p>
            <a:pPr marL="3175" indent="-3175">
              <a:buFont typeface="Courier New" pitchFamily="49" charset="0"/>
              <a:buNone/>
              <a:tabLst>
                <a:tab pos="457200" algn="l"/>
              </a:tabLst>
            </a:pPr>
            <a:endParaRPr lang="en-US" sz="1000" b="1" i="0" dirty="0">
              <a:solidFill>
                <a:srgbClr val="000000"/>
              </a:solidFill>
            </a:endParaRPr>
          </a:p>
          <a:p>
            <a:pPr marL="3175" indent="-3175">
              <a:buFont typeface="Courier New" pitchFamily="49" charset="0"/>
              <a:buNone/>
              <a:tabLst>
                <a:tab pos="457200" algn="l"/>
              </a:tabLst>
            </a:pPr>
            <a:r>
              <a:rPr lang="en-US" b="1" i="0" dirty="0">
                <a:solidFill>
                  <a:srgbClr val="000000"/>
                </a:solidFill>
              </a:rPr>
              <a:t>1.				2.			3.</a:t>
            </a:r>
          </a:p>
          <a:p>
            <a:pPr marL="3175" indent="-3175">
              <a:buFont typeface="Courier New" pitchFamily="49" charset="0"/>
              <a:buNone/>
              <a:tabLst>
                <a:tab pos="457200" algn="l"/>
              </a:tabLst>
            </a:pPr>
            <a:endParaRPr lang="en-US" sz="1000" b="1" i="0" dirty="0">
              <a:solidFill>
                <a:srgbClr val="000000"/>
              </a:solidFill>
            </a:endParaRPr>
          </a:p>
          <a:p>
            <a:pPr marL="3175" indent="-3175">
              <a:buFont typeface="Courier New" pitchFamily="49" charset="0"/>
              <a:buNone/>
              <a:tabLst>
                <a:tab pos="457200" algn="l"/>
              </a:tabLst>
            </a:pPr>
            <a:r>
              <a:rPr lang="en-US" b="1" i="0" dirty="0">
                <a:solidFill>
                  <a:srgbClr val="000000"/>
                </a:solidFill>
              </a:rPr>
              <a:t>4.	</a:t>
            </a:r>
            <a:r>
              <a:rPr lang="en-US" i="0" dirty="0">
                <a:solidFill>
                  <a:srgbClr val="000000"/>
                </a:solidFill>
              </a:rPr>
              <a:t>Find a formula for the general term of sequence   	−1, 1, 3, 5, 7, ... </a:t>
            </a:r>
          </a:p>
          <a:p>
            <a:pPr marL="3175" indent="-3175">
              <a:buFont typeface="Courier New" pitchFamily="49" charset="0"/>
              <a:buNone/>
              <a:tabLst>
                <a:tab pos="457200" algn="l"/>
              </a:tabLst>
            </a:pPr>
            <a:r>
              <a:rPr lang="en-US" b="1" i="0" dirty="0">
                <a:solidFill>
                  <a:srgbClr val="000000"/>
                </a:solidFill>
              </a:rPr>
              <a:t>5.	</a:t>
            </a:r>
            <a:r>
              <a:rPr lang="en-US" i="0" dirty="0">
                <a:solidFill>
                  <a:srgbClr val="000000"/>
                </a:solidFill>
              </a:rPr>
              <a:t>Determine whether the sequence                   </a:t>
            </a:r>
            <a:r>
              <a:rPr lang="en-US" dirty="0">
                <a:solidFill>
                  <a:srgbClr val="000000"/>
                </a:solidFill>
              </a:rPr>
              <a:t> </a:t>
            </a:r>
            <a:r>
              <a:rPr lang="en-US" i="0" dirty="0">
                <a:solidFill>
                  <a:srgbClr val="000000"/>
                </a:solidFill>
              </a:rPr>
              <a:t>is </a:t>
            </a:r>
          </a:p>
          <a:p>
            <a:pPr marL="3175" indent="-3175">
              <a:buFont typeface="Courier New" pitchFamily="49" charset="0"/>
              <a:buNone/>
              <a:tabLst>
                <a:tab pos="457200" algn="l"/>
              </a:tabLst>
            </a:pPr>
            <a:r>
              <a:rPr lang="en-US" i="0" dirty="0">
                <a:solidFill>
                  <a:srgbClr val="000000"/>
                </a:solidFill>
              </a:rPr>
              <a:t>		increasing, decreasing, or neither. Is this sequence 	an alternating sequence?</a:t>
            </a:r>
            <a:endParaRPr lang="en-US" dirty="0">
              <a:solidFill>
                <a:srgbClr val="000000"/>
              </a:solidFill>
            </a:endParaRPr>
          </a:p>
        </p:txBody>
      </p:sp>
      <p:graphicFrame>
        <p:nvGraphicFramePr>
          <p:cNvPr id="24580" name="Object 11"/>
          <p:cNvGraphicFramePr>
            <a:graphicFrameLocks noChangeAspect="1"/>
          </p:cNvGraphicFramePr>
          <p:nvPr/>
        </p:nvGraphicFramePr>
        <p:xfrm>
          <a:off x="1073150" y="1972028"/>
          <a:ext cx="660400" cy="571500"/>
        </p:xfrm>
        <a:graphic>
          <a:graphicData uri="http://schemas.openxmlformats.org/presentationml/2006/ole">
            <mc:AlternateContent xmlns:mc="http://schemas.openxmlformats.org/markup-compatibility/2006">
              <mc:Choice xmlns:v="urn:schemas-microsoft-com:vml" Requires="v">
                <p:oleObj spid="_x0000_s10250" name="Equation" r:id="rId3" imgW="660113" imgH="571252" progId="Equation.DSMT4">
                  <p:embed/>
                </p:oleObj>
              </mc:Choice>
              <mc:Fallback>
                <p:oleObj name="Equation" r:id="rId3" imgW="660113" imgH="571252"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3150" y="1972028"/>
                        <a:ext cx="6604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1" name="Object 12"/>
          <p:cNvGraphicFramePr>
            <a:graphicFrameLocks noChangeAspect="1"/>
          </p:cNvGraphicFramePr>
          <p:nvPr/>
        </p:nvGraphicFramePr>
        <p:xfrm>
          <a:off x="3778250" y="2024415"/>
          <a:ext cx="1168400" cy="469900"/>
        </p:xfrm>
        <a:graphic>
          <a:graphicData uri="http://schemas.openxmlformats.org/presentationml/2006/ole">
            <mc:AlternateContent xmlns:mc="http://schemas.openxmlformats.org/markup-compatibility/2006">
              <mc:Choice xmlns:v="urn:schemas-microsoft-com:vml" Requires="v">
                <p:oleObj spid="_x0000_s10251" name="Equation" r:id="rId5" imgW="1168400" imgH="469900" progId="Equation.DSMT4">
                  <p:embed/>
                </p:oleObj>
              </mc:Choice>
              <mc:Fallback>
                <p:oleObj name="Equation" r:id="rId5" imgW="1168400" imgH="46990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8250" y="2024415"/>
                        <a:ext cx="1168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2" name="Object 13"/>
          <p:cNvGraphicFramePr>
            <a:graphicFrameLocks noChangeAspect="1"/>
          </p:cNvGraphicFramePr>
          <p:nvPr/>
        </p:nvGraphicFramePr>
        <p:xfrm>
          <a:off x="6553200" y="1775178"/>
          <a:ext cx="1104900" cy="927100"/>
        </p:xfrm>
        <a:graphic>
          <a:graphicData uri="http://schemas.openxmlformats.org/presentationml/2006/ole">
            <mc:AlternateContent xmlns:mc="http://schemas.openxmlformats.org/markup-compatibility/2006">
              <mc:Choice xmlns:v="urn:schemas-microsoft-com:vml" Requires="v">
                <p:oleObj spid="_x0000_s10252" name="Equation" r:id="rId7" imgW="1104900" imgH="927100" progId="Equation.DSMT4">
                  <p:embed/>
                </p:oleObj>
              </mc:Choice>
              <mc:Fallback>
                <p:oleObj name="Equation" r:id="rId7" imgW="1104900" imgH="927100" progId="Equation.DSMT4">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53200" y="1775178"/>
                        <a:ext cx="11049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3" name="Object 14"/>
          <p:cNvGraphicFramePr>
            <a:graphicFrameLocks noChangeAspect="1"/>
          </p:cNvGraphicFramePr>
          <p:nvPr/>
        </p:nvGraphicFramePr>
        <p:xfrm>
          <a:off x="6035322" y="3547533"/>
          <a:ext cx="1333500" cy="673100"/>
        </p:xfrm>
        <a:graphic>
          <a:graphicData uri="http://schemas.openxmlformats.org/presentationml/2006/ole">
            <mc:AlternateContent xmlns:mc="http://schemas.openxmlformats.org/markup-compatibility/2006">
              <mc:Choice xmlns:v="urn:schemas-microsoft-com:vml" Requires="v">
                <p:oleObj spid="_x0000_s10253" name="Equation" r:id="rId9" imgW="1333500" imgH="673100" progId="Equation.DSMT4">
                  <p:embed/>
                </p:oleObj>
              </mc:Choice>
              <mc:Fallback>
                <p:oleObj name="Equation" r:id="rId9" imgW="1333500" imgH="673100"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35322" y="3547533"/>
                        <a:ext cx="13335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5603" name="Object 4"/>
          <p:cNvGraphicFramePr>
            <a:graphicFrameLocks noChangeAspect="1"/>
          </p:cNvGraphicFramePr>
          <p:nvPr/>
        </p:nvGraphicFramePr>
        <p:xfrm>
          <a:off x="609600" y="1498600"/>
          <a:ext cx="2413000" cy="2921000"/>
        </p:xfrm>
        <a:graphic>
          <a:graphicData uri="http://schemas.openxmlformats.org/presentationml/2006/ole">
            <mc:AlternateContent xmlns:mc="http://schemas.openxmlformats.org/markup-compatibility/2006">
              <mc:Choice xmlns:v="urn:schemas-microsoft-com:vml" Requires="v">
                <p:oleObj spid="_x0000_s11268" name="Equation" r:id="rId3" imgW="2413000" imgH="2921000" progId="Equation.DSMT4">
                  <p:embed/>
                </p:oleObj>
              </mc:Choice>
              <mc:Fallback>
                <p:oleObj name="Equation" r:id="rId3" imgW="2413000" imgH="2921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498600"/>
                        <a:ext cx="2413000" cy="292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Infinite Sequence</a:t>
            </a:r>
          </a:p>
        </p:txBody>
      </p:sp>
      <p:sp>
        <p:nvSpPr>
          <p:cNvPr id="6147" name="Rectangle 3"/>
          <p:cNvSpPr>
            <a:spLocks noGrp="1"/>
          </p:cNvSpPr>
          <p:nvPr>
            <p:ph idx="1"/>
          </p:nvPr>
        </p:nvSpPr>
        <p:spPr>
          <a:xfrm>
            <a:off x="457200" y="1280160"/>
            <a:ext cx="8229600" cy="1463040"/>
          </a:xfrm>
          <a:prstGeom prst="rect">
            <a:avLst/>
          </a:prstGeom>
          <a:solidFill>
            <a:srgbClr val="FFFFCC"/>
          </a:solidFill>
          <a:ln w="28575">
            <a:solidFill>
              <a:srgbClr val="000000"/>
            </a:solidFill>
          </a:ln>
        </p:spPr>
        <p:txBody>
          <a:bodyPr wrap="square">
            <a:spAutoFit/>
          </a:bodyPr>
          <a:lstStyle/>
          <a:p>
            <a:pPr marL="3175" indent="-3175" algn="ctr">
              <a:buFont typeface="Courier New" pitchFamily="49" charset="0"/>
              <a:buNone/>
            </a:pPr>
            <a:r>
              <a:rPr lang="en-US" b="1" i="0" dirty="0">
                <a:solidFill>
                  <a:srgbClr val="000000"/>
                </a:solidFill>
              </a:rPr>
              <a:t>Infinite Sequence</a:t>
            </a:r>
            <a:endParaRPr lang="en-US" i="0" dirty="0">
              <a:solidFill>
                <a:srgbClr val="000000"/>
              </a:solidFill>
            </a:endParaRPr>
          </a:p>
          <a:p>
            <a:pPr marL="3175" indent="-3175">
              <a:buFont typeface="Courier New" pitchFamily="49" charset="0"/>
              <a:buNone/>
            </a:pPr>
            <a:r>
              <a:rPr lang="en-US" i="0" dirty="0">
                <a:solidFill>
                  <a:srgbClr val="000000"/>
                </a:solidFill>
              </a:rPr>
              <a:t>An </a:t>
            </a:r>
            <a:r>
              <a:rPr lang="en-US" b="1" i="0" dirty="0">
                <a:solidFill>
                  <a:srgbClr val="A50021"/>
                </a:solidFill>
              </a:rPr>
              <a:t>infinite sequence</a:t>
            </a:r>
            <a:r>
              <a:rPr lang="en-US" b="1" i="0" dirty="0">
                <a:solidFill>
                  <a:srgbClr val="000000"/>
                </a:solidFill>
              </a:rPr>
              <a:t> </a:t>
            </a:r>
            <a:r>
              <a:rPr lang="en-US" i="0" dirty="0">
                <a:solidFill>
                  <a:srgbClr val="000000"/>
                </a:solidFill>
              </a:rPr>
              <a:t>(or a </a:t>
            </a:r>
            <a:r>
              <a:rPr lang="en-US" b="1" i="0" dirty="0">
                <a:solidFill>
                  <a:srgbClr val="A50021"/>
                </a:solidFill>
              </a:rPr>
              <a:t>sequence</a:t>
            </a:r>
            <a:r>
              <a:rPr lang="en-US" i="0" dirty="0">
                <a:solidFill>
                  <a:srgbClr val="000000"/>
                </a:solidFill>
              </a:rPr>
              <a:t>) is a function that has the positive integers as its domain.</a:t>
            </a:r>
            <a:endParaRPr lang="en-US"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Infinite Sequence</a:t>
            </a:r>
          </a:p>
        </p:txBody>
      </p:sp>
      <p:sp>
        <p:nvSpPr>
          <p:cNvPr id="7171" name="Rectangle 3"/>
          <p:cNvSpPr>
            <a:spLocks noGrp="1"/>
          </p:cNvSpPr>
          <p:nvPr>
            <p:ph idx="1"/>
          </p:nvPr>
        </p:nvSpPr>
        <p:spPr>
          <a:xfrm>
            <a:off x="457200" y="1280160"/>
            <a:ext cx="8229600" cy="1463040"/>
          </a:xfrm>
          <a:prstGeom prst="rect">
            <a:avLst/>
          </a:prstGeom>
          <a:noFill/>
          <a:ln w="28575">
            <a:solidFill>
              <a:srgbClr val="FF0000"/>
            </a:solidFill>
          </a:ln>
        </p:spPr>
        <p:txBody>
          <a:bodyPr/>
          <a:lstStyle/>
          <a:p>
            <a:pPr marL="3175" indent="-3175" algn="ctr">
              <a:buFont typeface="Courier New" pitchFamily="49" charset="0"/>
              <a:buNone/>
            </a:pPr>
            <a:r>
              <a:rPr lang="en-US" b="1" i="0" dirty="0">
                <a:solidFill>
                  <a:srgbClr val="000000"/>
                </a:solidFill>
              </a:rPr>
              <a:t>Note</a:t>
            </a:r>
            <a:endParaRPr lang="en-US" i="0" dirty="0">
              <a:solidFill>
                <a:srgbClr val="000000"/>
              </a:solidFill>
            </a:endParaRPr>
          </a:p>
          <a:p>
            <a:pPr marL="3175" indent="-3175">
              <a:buFont typeface="Courier New" pitchFamily="49" charset="0"/>
              <a:buNone/>
            </a:pPr>
            <a:r>
              <a:rPr lang="en-US" i="0" dirty="0">
                <a:solidFill>
                  <a:srgbClr val="000000"/>
                </a:solidFill>
              </a:rPr>
              <a:t>A finite sequence will be so indicated. The word sequence, used alone, indicates an infinite sequence.</a:t>
            </a:r>
            <a:endParaRPr lang="en-US"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Writing Terms of a Sequence</a:t>
            </a:r>
          </a:p>
        </p:txBody>
      </p:sp>
      <p:sp>
        <p:nvSpPr>
          <p:cNvPr id="8195"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r>
              <a:rPr lang="en-US" b="1" i="0" dirty="0">
                <a:solidFill>
                  <a:schemeClr val="tx1"/>
                </a:solidFill>
              </a:rPr>
              <a:t>a.	</a:t>
            </a:r>
            <a:r>
              <a:rPr lang="en-US" i="0" dirty="0">
                <a:solidFill>
                  <a:schemeClr val="tx1"/>
                </a:solidFill>
              </a:rPr>
              <a:t>Write the first three terms of the sequence</a:t>
            </a:r>
            <a:r>
              <a:rPr lang="en-US" dirty="0">
                <a:solidFill>
                  <a:schemeClr val="tx1"/>
                </a:solidFill>
              </a:rPr>
              <a:t> </a:t>
            </a:r>
          </a:p>
          <a:p>
            <a:pPr marL="3175" indent="-3175">
              <a:buFont typeface="Courier New" pitchFamily="49" charset="0"/>
              <a:buNone/>
              <a:tabLst>
                <a:tab pos="457200" algn="l"/>
              </a:tabLst>
            </a:pPr>
            <a:endParaRPr lang="en-US" sz="1000" b="1" i="0" dirty="0">
              <a:solidFill>
                <a:schemeClr val="tx1"/>
              </a:solidFill>
            </a:endParaRPr>
          </a:p>
          <a:p>
            <a:pPr marL="3175" indent="-3175">
              <a:lnSpc>
                <a:spcPct val="150000"/>
              </a:lnSpc>
              <a:buFont typeface="Courier New" pitchFamily="49" charset="0"/>
              <a:buNone/>
              <a:tabLst>
                <a:tab pos="457200" algn="l"/>
              </a:tabLst>
            </a:pPr>
            <a:r>
              <a:rPr lang="en-US" b="1" i="0" dirty="0">
                <a:solidFill>
                  <a:schemeClr val="tx1"/>
                </a:solidFill>
              </a:rPr>
              <a:t>Solution</a:t>
            </a:r>
          </a:p>
          <a:p>
            <a:pPr marL="3175" indent="-3175">
              <a:buFont typeface="Courier New" pitchFamily="49" charset="0"/>
              <a:buNone/>
              <a:tabLst>
                <a:tab pos="457200" algn="l"/>
              </a:tabLst>
            </a:pPr>
            <a:endParaRPr lang="en-US" i="0" dirty="0">
              <a:solidFill>
                <a:schemeClr val="tx1"/>
              </a:solidFill>
            </a:endParaRPr>
          </a:p>
        </p:txBody>
      </p:sp>
      <p:graphicFrame>
        <p:nvGraphicFramePr>
          <p:cNvPr id="8196" name="Object 4"/>
          <p:cNvGraphicFramePr>
            <a:graphicFrameLocks noChangeAspect="1"/>
          </p:cNvGraphicFramePr>
          <p:nvPr/>
        </p:nvGraphicFramePr>
        <p:xfrm>
          <a:off x="7239000" y="1104900"/>
          <a:ext cx="1193800" cy="927100"/>
        </p:xfrm>
        <a:graphic>
          <a:graphicData uri="http://schemas.openxmlformats.org/presentationml/2006/ole">
            <mc:AlternateContent xmlns:mc="http://schemas.openxmlformats.org/markup-compatibility/2006">
              <mc:Choice xmlns:v="urn:schemas-microsoft-com:vml" Requires="v">
                <p:oleObj spid="_x0000_s1047" name="Equation" r:id="rId3" imgW="1193800" imgH="927100" progId="Equation.DSMT4">
                  <p:embed/>
                </p:oleObj>
              </mc:Choice>
              <mc:Fallback>
                <p:oleObj name="Equation" r:id="rId3" imgW="1193800" imgH="9271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1104900"/>
                        <a:ext cx="11938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057400" y="2205568"/>
          <a:ext cx="292100" cy="431800"/>
        </p:xfrm>
        <a:graphic>
          <a:graphicData uri="http://schemas.openxmlformats.org/presentationml/2006/ole">
            <mc:AlternateContent xmlns:mc="http://schemas.openxmlformats.org/markup-compatibility/2006">
              <mc:Choice xmlns:v="urn:schemas-microsoft-com:vml" Requires="v">
                <p:oleObj spid="_x0000_s1048" name="Equation" r:id="rId5" imgW="291960" imgH="431640" progId="Equation.DSMT4">
                  <p:embed/>
                </p:oleObj>
              </mc:Choice>
              <mc:Fallback>
                <p:oleObj name="Equation" r:id="rId5" imgW="29196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2205568"/>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454148" y="1998134"/>
          <a:ext cx="977900" cy="838200"/>
        </p:xfrm>
        <a:graphic>
          <a:graphicData uri="http://schemas.openxmlformats.org/presentationml/2006/ole">
            <mc:AlternateContent xmlns:mc="http://schemas.openxmlformats.org/markup-compatibility/2006">
              <mc:Choice xmlns:v="urn:schemas-microsoft-com:vml" Requires="v">
                <p:oleObj spid="_x0000_s1049" name="Equation" r:id="rId7" imgW="977760" imgH="838080" progId="Equation.DSMT4">
                  <p:embed/>
                </p:oleObj>
              </mc:Choice>
              <mc:Fallback>
                <p:oleObj name="Equation" r:id="rId7" imgW="9777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54148" y="1998134"/>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584448" y="1985434"/>
          <a:ext cx="533400" cy="838200"/>
        </p:xfrm>
        <a:graphic>
          <a:graphicData uri="http://schemas.openxmlformats.org/presentationml/2006/ole">
            <mc:AlternateContent xmlns:mc="http://schemas.openxmlformats.org/markup-compatibility/2006">
              <mc:Choice xmlns:v="urn:schemas-microsoft-com:vml" Requires="v">
                <p:oleObj spid="_x0000_s1050" name="Equation" r:id="rId9" imgW="533160" imgH="838080" progId="Equation.DSMT4">
                  <p:embed/>
                </p:oleObj>
              </mc:Choice>
              <mc:Fallback>
                <p:oleObj name="Equation" r:id="rId9" imgW="5331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84448" y="1985434"/>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2057400" y="3318934"/>
          <a:ext cx="304800" cy="431800"/>
        </p:xfrm>
        <a:graphic>
          <a:graphicData uri="http://schemas.openxmlformats.org/presentationml/2006/ole">
            <mc:AlternateContent xmlns:mc="http://schemas.openxmlformats.org/markup-compatibility/2006">
              <mc:Choice xmlns:v="urn:schemas-microsoft-com:vml" Requires="v">
                <p:oleObj spid="_x0000_s1051" name="Equation" r:id="rId11" imgW="304560" imgH="431640" progId="Equation.DSMT4">
                  <p:embed/>
                </p:oleObj>
              </mc:Choice>
              <mc:Fallback>
                <p:oleObj name="Equation" r:id="rId11" imgW="30456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3318934"/>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454148" y="3103034"/>
          <a:ext cx="990600" cy="838200"/>
        </p:xfrm>
        <a:graphic>
          <a:graphicData uri="http://schemas.openxmlformats.org/presentationml/2006/ole">
            <mc:AlternateContent xmlns:mc="http://schemas.openxmlformats.org/markup-compatibility/2006">
              <mc:Choice xmlns:v="urn:schemas-microsoft-com:vml" Requires="v">
                <p:oleObj spid="_x0000_s1052" name="Equation" r:id="rId13" imgW="990360" imgH="838080" progId="Equation.DSMT4">
                  <p:embed/>
                </p:oleObj>
              </mc:Choice>
              <mc:Fallback>
                <p:oleObj name="Equation" r:id="rId13" imgW="9903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54148" y="3103034"/>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3584448" y="3090334"/>
          <a:ext cx="533400" cy="838200"/>
        </p:xfrm>
        <a:graphic>
          <a:graphicData uri="http://schemas.openxmlformats.org/presentationml/2006/ole">
            <mc:AlternateContent xmlns:mc="http://schemas.openxmlformats.org/markup-compatibility/2006">
              <mc:Choice xmlns:v="urn:schemas-microsoft-com:vml" Requires="v">
                <p:oleObj spid="_x0000_s1053" name="Equation" r:id="rId15" imgW="533160" imgH="838080" progId="Equation.DSMT4">
                  <p:embed/>
                </p:oleObj>
              </mc:Choice>
              <mc:Fallback>
                <p:oleObj name="Equation" r:id="rId15" imgW="5331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84448" y="3090334"/>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057400" y="4408311"/>
          <a:ext cx="304800" cy="431800"/>
        </p:xfrm>
        <a:graphic>
          <a:graphicData uri="http://schemas.openxmlformats.org/presentationml/2006/ole">
            <mc:AlternateContent xmlns:mc="http://schemas.openxmlformats.org/markup-compatibility/2006">
              <mc:Choice xmlns:v="urn:schemas-microsoft-com:vml" Requires="v">
                <p:oleObj spid="_x0000_s1054" name="Equation" r:id="rId17" imgW="304560" imgH="431640" progId="Equation.DSMT4">
                  <p:embed/>
                </p:oleObj>
              </mc:Choice>
              <mc:Fallback>
                <p:oleObj name="Equation" r:id="rId17" imgW="304560" imgH="4316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57400" y="4408311"/>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2454148" y="4195234"/>
          <a:ext cx="990600" cy="838200"/>
        </p:xfrm>
        <a:graphic>
          <a:graphicData uri="http://schemas.openxmlformats.org/presentationml/2006/ole">
            <mc:AlternateContent xmlns:mc="http://schemas.openxmlformats.org/markup-compatibility/2006">
              <mc:Choice xmlns:v="urn:schemas-microsoft-com:vml" Requires="v">
                <p:oleObj spid="_x0000_s1055" name="Equation" r:id="rId19" imgW="990360" imgH="838080" progId="Equation.DSMT4">
                  <p:embed/>
                </p:oleObj>
              </mc:Choice>
              <mc:Fallback>
                <p:oleObj name="Equation" r:id="rId19" imgW="99036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54148" y="4195234"/>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6" name="Object 12"/>
          <p:cNvGraphicFramePr>
            <a:graphicFrameLocks noChangeAspect="1"/>
          </p:cNvGraphicFramePr>
          <p:nvPr/>
        </p:nvGraphicFramePr>
        <p:xfrm>
          <a:off x="3584448" y="4191000"/>
          <a:ext cx="546100" cy="838200"/>
        </p:xfrm>
        <a:graphic>
          <a:graphicData uri="http://schemas.openxmlformats.org/presentationml/2006/ole">
            <mc:AlternateContent xmlns:mc="http://schemas.openxmlformats.org/markup-compatibility/2006">
              <mc:Choice xmlns:v="urn:schemas-microsoft-com:vml" Requires="v">
                <p:oleObj spid="_x0000_s1056" name="Equation" r:id="rId21" imgW="545760" imgH="838080" progId="Equation.DSMT4">
                  <p:embed/>
                </p:oleObj>
              </mc:Choice>
              <mc:Fallback>
                <p:oleObj name="Equation" r:id="rId21" imgW="545760" imgH="8380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584448" y="41910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Writing Terms of a Sequence (cont.)</a:t>
            </a:r>
          </a:p>
        </p:txBody>
      </p:sp>
      <p:sp>
        <p:nvSpPr>
          <p:cNvPr id="9219" name="Rectangle 3"/>
          <p:cNvSpPr>
            <a:spLocks noGrp="1"/>
          </p:cNvSpPr>
          <p:nvPr>
            <p:ph idx="1"/>
          </p:nvPr>
        </p:nvSpPr>
        <p:spPr>
          <a:prstGeom prst="rect">
            <a:avLst/>
          </a:prstGeom>
        </p:spPr>
        <p:txBody>
          <a:bodyPr/>
          <a:lstStyle/>
          <a:p>
            <a:pPr marL="3175" indent="-3175">
              <a:buFont typeface="Courier New" pitchFamily="49" charset="0"/>
              <a:buNone/>
            </a:pPr>
            <a:r>
              <a:rPr lang="en-US" b="1" i="0" dirty="0">
                <a:solidFill>
                  <a:schemeClr val="tx1"/>
                </a:solidFill>
              </a:rPr>
              <a:t>b. </a:t>
            </a:r>
            <a:r>
              <a:rPr lang="en-US" i="0" dirty="0">
                <a:solidFill>
                  <a:schemeClr val="tx1"/>
                </a:solidFill>
              </a:rPr>
              <a:t>If                               find </a:t>
            </a:r>
          </a:p>
          <a:p>
            <a:pPr marL="3175" indent="-3175">
              <a:buFont typeface="Courier New" pitchFamily="49" charset="0"/>
              <a:buNone/>
            </a:pPr>
            <a:endParaRPr lang="en-US" sz="1500" b="1" i="0" dirty="0">
              <a:solidFill>
                <a:schemeClr val="tx1"/>
              </a:solidFill>
            </a:endParaRP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endParaRPr lang="en-US" i="0" dirty="0">
              <a:solidFill>
                <a:schemeClr val="tx1"/>
              </a:solidFill>
            </a:endParaRPr>
          </a:p>
        </p:txBody>
      </p:sp>
      <p:graphicFrame>
        <p:nvGraphicFramePr>
          <p:cNvPr id="9220" name="Object 4"/>
          <p:cNvGraphicFramePr>
            <a:graphicFrameLocks noChangeAspect="1"/>
          </p:cNvGraphicFramePr>
          <p:nvPr/>
        </p:nvGraphicFramePr>
        <p:xfrm>
          <a:off x="1282700" y="1306689"/>
          <a:ext cx="2222500" cy="495300"/>
        </p:xfrm>
        <a:graphic>
          <a:graphicData uri="http://schemas.openxmlformats.org/presentationml/2006/ole">
            <mc:AlternateContent xmlns:mc="http://schemas.openxmlformats.org/markup-compatibility/2006">
              <mc:Choice xmlns:v="urn:schemas-microsoft-com:vml" Requires="v">
                <p:oleObj spid="_x0000_s2079" name="Equation" r:id="rId3" imgW="2222500" imgH="495300" progId="Equation.DSMT4">
                  <p:embed/>
                </p:oleObj>
              </mc:Choice>
              <mc:Fallback>
                <p:oleObj name="Equation" r:id="rId3" imgW="2222500" imgH="4953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2700" y="1306689"/>
                        <a:ext cx="22225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4313238" y="1349551"/>
          <a:ext cx="2425700" cy="431800"/>
        </p:xfrm>
        <a:graphic>
          <a:graphicData uri="http://schemas.openxmlformats.org/presentationml/2006/ole">
            <mc:AlternateContent xmlns:mc="http://schemas.openxmlformats.org/markup-compatibility/2006">
              <mc:Choice xmlns:v="urn:schemas-microsoft-com:vml" Requires="v">
                <p:oleObj spid="_x0000_s2080" name="Equation" r:id="rId5" imgW="2425700" imgH="431800" progId="Equation.DSMT4">
                  <p:embed/>
                </p:oleObj>
              </mc:Choice>
              <mc:Fallback>
                <p:oleObj name="Equation" r:id="rId5" imgW="2425700" imgH="4318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13238" y="1349551"/>
                        <a:ext cx="2425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1943101" y="2130778"/>
          <a:ext cx="292100" cy="431800"/>
        </p:xfrm>
        <a:graphic>
          <a:graphicData uri="http://schemas.openxmlformats.org/presentationml/2006/ole">
            <mc:AlternateContent xmlns:mc="http://schemas.openxmlformats.org/markup-compatibility/2006">
              <mc:Choice xmlns:v="urn:schemas-microsoft-com:vml" Requires="v">
                <p:oleObj spid="_x0000_s2081" name="Equation" r:id="rId7" imgW="291960" imgH="431640" progId="Equation.DSMT4">
                  <p:embed/>
                </p:oleObj>
              </mc:Choice>
              <mc:Fallback>
                <p:oleObj name="Equation" r:id="rId7" imgW="29196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3101" y="2130778"/>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311401" y="2108200"/>
          <a:ext cx="1346200" cy="469900"/>
        </p:xfrm>
        <a:graphic>
          <a:graphicData uri="http://schemas.openxmlformats.org/presentationml/2006/ole">
            <mc:AlternateContent xmlns:mc="http://schemas.openxmlformats.org/markup-compatibility/2006">
              <mc:Choice xmlns:v="urn:schemas-microsoft-com:vml" Requires="v">
                <p:oleObj spid="_x0000_s2082" name="Equation" r:id="rId9" imgW="1346040" imgH="469800" progId="Equation.DSMT4">
                  <p:embed/>
                </p:oleObj>
              </mc:Choice>
              <mc:Fallback>
                <p:oleObj name="Equation" r:id="rId9" imgW="134604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11401" y="2108200"/>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683001" y="2184400"/>
          <a:ext cx="457200" cy="279400"/>
        </p:xfrm>
        <a:graphic>
          <a:graphicData uri="http://schemas.openxmlformats.org/presentationml/2006/ole">
            <mc:AlternateContent xmlns:mc="http://schemas.openxmlformats.org/markup-compatibility/2006">
              <mc:Choice xmlns:v="urn:schemas-microsoft-com:vml" Requires="v">
                <p:oleObj spid="_x0000_s2083" name="Equation" r:id="rId11" imgW="457200" imgH="279360" progId="Equation.DSMT4">
                  <p:embed/>
                </p:oleObj>
              </mc:Choice>
              <mc:Fallback>
                <p:oleObj name="Equation" r:id="rId11" imgW="45720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83001" y="21844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1943101" y="2731912"/>
          <a:ext cx="292100" cy="431800"/>
        </p:xfrm>
        <a:graphic>
          <a:graphicData uri="http://schemas.openxmlformats.org/presentationml/2006/ole">
            <mc:AlternateContent xmlns:mc="http://schemas.openxmlformats.org/markup-compatibility/2006">
              <mc:Choice xmlns:v="urn:schemas-microsoft-com:vml" Requires="v">
                <p:oleObj spid="_x0000_s2084" name="Equation" r:id="rId13" imgW="291960" imgH="431640" progId="Equation.DSMT4">
                  <p:embed/>
                </p:oleObj>
              </mc:Choice>
              <mc:Fallback>
                <p:oleObj name="Equation" r:id="rId13" imgW="291960" imgH="431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43101" y="2731912"/>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2311401" y="2709334"/>
          <a:ext cx="1371600" cy="469900"/>
        </p:xfrm>
        <a:graphic>
          <a:graphicData uri="http://schemas.openxmlformats.org/presentationml/2006/ole">
            <mc:AlternateContent xmlns:mc="http://schemas.openxmlformats.org/markup-compatibility/2006">
              <mc:Choice xmlns:v="urn:schemas-microsoft-com:vml" Requires="v">
                <p:oleObj spid="_x0000_s2085" name="Equation" r:id="rId15" imgW="1371600" imgH="469800" progId="Equation.DSMT4">
                  <p:embed/>
                </p:oleObj>
              </mc:Choice>
              <mc:Fallback>
                <p:oleObj name="Equation" r:id="rId15" imgW="1371600" imgH="4698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11401" y="2709334"/>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3683001" y="2785534"/>
          <a:ext cx="469900" cy="292100"/>
        </p:xfrm>
        <a:graphic>
          <a:graphicData uri="http://schemas.openxmlformats.org/presentationml/2006/ole">
            <mc:AlternateContent xmlns:mc="http://schemas.openxmlformats.org/markup-compatibility/2006">
              <mc:Choice xmlns:v="urn:schemas-microsoft-com:vml" Requires="v">
                <p:oleObj spid="_x0000_s2086" name="Equation" r:id="rId17" imgW="469800" imgH="291960" progId="Equation.DSMT4">
                  <p:embed/>
                </p:oleObj>
              </mc:Choice>
              <mc:Fallback>
                <p:oleObj name="Equation" r:id="rId17" imgW="46980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83001" y="2785534"/>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1943101" y="3421945"/>
          <a:ext cx="292100" cy="431800"/>
        </p:xfrm>
        <a:graphic>
          <a:graphicData uri="http://schemas.openxmlformats.org/presentationml/2006/ole">
            <mc:AlternateContent xmlns:mc="http://schemas.openxmlformats.org/markup-compatibility/2006">
              <mc:Choice xmlns:v="urn:schemas-microsoft-com:vml" Requires="v">
                <p:oleObj spid="_x0000_s2087" name="Equation" r:id="rId19" imgW="291960" imgH="431640" progId="Equation.DSMT4">
                  <p:embed/>
                </p:oleObj>
              </mc:Choice>
              <mc:Fallback>
                <p:oleObj name="Equation" r:id="rId19" imgW="291960" imgH="43164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43101" y="3421945"/>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2311401" y="3395134"/>
          <a:ext cx="1358900" cy="469900"/>
        </p:xfrm>
        <a:graphic>
          <a:graphicData uri="http://schemas.openxmlformats.org/presentationml/2006/ole">
            <mc:AlternateContent xmlns:mc="http://schemas.openxmlformats.org/markup-compatibility/2006">
              <mc:Choice xmlns:v="urn:schemas-microsoft-com:vml" Requires="v">
                <p:oleObj spid="_x0000_s2088" name="Equation" r:id="rId21" imgW="1358640" imgH="469800" progId="Equation.DSMT4">
                  <p:embed/>
                </p:oleObj>
              </mc:Choice>
              <mc:Fallback>
                <p:oleObj name="Equation" r:id="rId21" imgW="1358640" imgH="4698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311401" y="3395134"/>
                        <a:ext cx="135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3683001" y="3476979"/>
          <a:ext cx="482600" cy="292100"/>
        </p:xfrm>
        <a:graphic>
          <a:graphicData uri="http://schemas.openxmlformats.org/presentationml/2006/ole">
            <mc:AlternateContent xmlns:mc="http://schemas.openxmlformats.org/markup-compatibility/2006">
              <mc:Choice xmlns:v="urn:schemas-microsoft-com:vml" Requires="v">
                <p:oleObj spid="_x0000_s2089" name="Equation" r:id="rId23" imgW="482400" imgH="291960" progId="Equation.DSMT4">
                  <p:embed/>
                </p:oleObj>
              </mc:Choice>
              <mc:Fallback>
                <p:oleObj name="Equation" r:id="rId23" imgW="482400" imgH="2919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683001" y="3476979"/>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1943101" y="4096456"/>
          <a:ext cx="406400" cy="431800"/>
        </p:xfrm>
        <a:graphic>
          <a:graphicData uri="http://schemas.openxmlformats.org/presentationml/2006/ole">
            <mc:AlternateContent xmlns:mc="http://schemas.openxmlformats.org/markup-compatibility/2006">
              <mc:Choice xmlns:v="urn:schemas-microsoft-com:vml" Requires="v">
                <p:oleObj spid="_x0000_s2090" name="Equation" r:id="rId25" imgW="406080" imgH="431640" progId="Equation.DSMT4">
                  <p:embed/>
                </p:oleObj>
              </mc:Choice>
              <mc:Fallback>
                <p:oleObj name="Equation" r:id="rId25" imgW="406080" imgH="43164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943101" y="4096456"/>
                        <a:ext cx="406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2387601" y="4080934"/>
          <a:ext cx="1549400" cy="469900"/>
        </p:xfrm>
        <a:graphic>
          <a:graphicData uri="http://schemas.openxmlformats.org/presentationml/2006/ole">
            <mc:AlternateContent xmlns:mc="http://schemas.openxmlformats.org/markup-compatibility/2006">
              <mc:Choice xmlns:v="urn:schemas-microsoft-com:vml" Requires="v">
                <p:oleObj spid="_x0000_s2091" name="Equation" r:id="rId27" imgW="1549080" imgH="469800" progId="Equation.DSMT4">
                  <p:embed/>
                </p:oleObj>
              </mc:Choice>
              <mc:Fallback>
                <p:oleObj name="Equation" r:id="rId27" imgW="1549080" imgH="46980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387601" y="4080934"/>
                        <a:ext cx="1549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3987800" y="4140201"/>
          <a:ext cx="660400" cy="292100"/>
        </p:xfrm>
        <a:graphic>
          <a:graphicData uri="http://schemas.openxmlformats.org/presentationml/2006/ole">
            <mc:AlternateContent xmlns:mc="http://schemas.openxmlformats.org/markup-compatibility/2006">
              <mc:Choice xmlns:v="urn:schemas-microsoft-com:vml" Requires="v">
                <p:oleObj spid="_x0000_s2092" name="Equation" r:id="rId29" imgW="660240" imgH="291960" progId="Equation.DSMT4">
                  <p:embed/>
                </p:oleObj>
              </mc:Choice>
              <mc:Fallback>
                <p:oleObj name="Equation" r:id="rId29" imgW="660240" imgH="29196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987800" y="4140201"/>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6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6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Formula of a Sequence</a:t>
            </a:r>
          </a:p>
        </p:txBody>
      </p:sp>
      <p:sp>
        <p:nvSpPr>
          <p:cNvPr id="10243"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r>
              <a:rPr lang="en-US" b="1" i="0" dirty="0">
                <a:solidFill>
                  <a:schemeClr val="tx1"/>
                </a:solidFill>
              </a:rPr>
              <a:t>a.	</a:t>
            </a:r>
            <a:r>
              <a:rPr lang="en-US" i="0" dirty="0">
                <a:solidFill>
                  <a:schemeClr val="tx1"/>
                </a:solidFill>
              </a:rPr>
              <a:t>Determine </a:t>
            </a:r>
            <a:r>
              <a:rPr lang="en-US" i="1" dirty="0">
                <a:solidFill>
                  <a:srgbClr val="0000FF"/>
                </a:solidFill>
              </a:rPr>
              <a:t>a</a:t>
            </a:r>
            <a:r>
              <a:rPr lang="en-US" i="1" baseline="-25000" dirty="0">
                <a:solidFill>
                  <a:srgbClr val="0000FF"/>
                </a:solidFill>
              </a:rPr>
              <a:t>n</a:t>
            </a:r>
            <a:r>
              <a:rPr lang="en-US" dirty="0">
                <a:solidFill>
                  <a:schemeClr val="tx1"/>
                </a:solidFill>
              </a:rPr>
              <a:t> </a:t>
            </a:r>
            <a:r>
              <a:rPr lang="en-US" i="0" dirty="0">
                <a:solidFill>
                  <a:schemeClr val="tx1"/>
                </a:solidFill>
              </a:rPr>
              <a:t>if the first five terms of the sequence 	{</a:t>
            </a:r>
            <a:r>
              <a:rPr lang="en-US" i="1" dirty="0">
                <a:solidFill>
                  <a:schemeClr val="tx1"/>
                </a:solidFill>
              </a:rPr>
              <a:t>a</a:t>
            </a:r>
            <a:r>
              <a:rPr lang="en-US" i="1" baseline="-25000" dirty="0">
                <a:solidFill>
                  <a:schemeClr val="tx1"/>
                </a:solidFill>
              </a:rPr>
              <a:t>n</a:t>
            </a:r>
            <a:r>
              <a:rPr lang="en-US" i="0" dirty="0">
                <a:solidFill>
                  <a:schemeClr val="tx1"/>
                </a:solidFill>
              </a:rPr>
              <a:t>} are 3, 5, 7, 9, 11.</a:t>
            </a:r>
            <a:r>
              <a:rPr lang="en-US" dirty="0">
                <a:solidFill>
                  <a:schemeClr val="tx1"/>
                </a:solidFill>
              </a:rPr>
              <a:t> </a:t>
            </a:r>
          </a:p>
          <a:p>
            <a:pPr marL="3175" indent="-3175">
              <a:buFont typeface="Courier New" pitchFamily="49" charset="0"/>
              <a:buNone/>
              <a:tabLst>
                <a:tab pos="457200" algn="l"/>
              </a:tabLst>
            </a:pPr>
            <a:r>
              <a:rPr lang="en-US" b="1" i="0" dirty="0">
                <a:solidFill>
                  <a:schemeClr val="tx1"/>
                </a:solidFill>
              </a:rPr>
              <a:t>Solution</a:t>
            </a:r>
          </a:p>
          <a:p>
            <a:pPr marL="3175" indent="-3175">
              <a:buFont typeface="Courier New" pitchFamily="49" charset="0"/>
              <a:buNone/>
              <a:tabLst>
                <a:tab pos="457200" algn="l"/>
              </a:tabLst>
            </a:pPr>
            <a:r>
              <a:rPr lang="en-US" i="0" dirty="0">
                <a:solidFill>
                  <a:schemeClr val="tx1"/>
                </a:solidFill>
              </a:rPr>
              <a:t>By studying the numbers carefully, we see that they are odd numbers. Odd numbers can be written in the form </a:t>
            </a:r>
            <a:r>
              <a:rPr lang="en-US" i="0" dirty="0">
                <a:solidFill>
                  <a:srgbClr val="00007D"/>
                </a:solidFill>
              </a:rPr>
              <a:t>2</a:t>
            </a:r>
            <a:r>
              <a:rPr lang="en-US" i="1" dirty="0">
                <a:solidFill>
                  <a:srgbClr val="00007D"/>
                </a:solidFill>
              </a:rPr>
              <a:t>n</a:t>
            </a:r>
            <a:r>
              <a:rPr lang="en-US" dirty="0">
                <a:solidFill>
                  <a:srgbClr val="00007D"/>
                </a:solidFill>
              </a:rPr>
              <a:t> </a:t>
            </a:r>
            <a:r>
              <a:rPr lang="en-US" i="0" dirty="0">
                <a:solidFill>
                  <a:srgbClr val="00007D"/>
                </a:solidFill>
              </a:rPr>
              <a:t>+ 1</a:t>
            </a:r>
            <a:r>
              <a:rPr lang="en-US" i="0" dirty="0">
                <a:solidFill>
                  <a:schemeClr val="tx1"/>
                </a:solidFill>
              </a:rPr>
              <a:t> or </a:t>
            </a:r>
            <a:r>
              <a:rPr lang="en-US" i="0" dirty="0">
                <a:solidFill>
                  <a:srgbClr val="00007D"/>
                </a:solidFill>
              </a:rPr>
              <a:t>2</a:t>
            </a:r>
            <a:r>
              <a:rPr lang="en-US" i="1" dirty="0">
                <a:solidFill>
                  <a:srgbClr val="00007D"/>
                </a:solidFill>
              </a:rPr>
              <a:t>n</a:t>
            </a:r>
            <a:r>
              <a:rPr lang="en-US" i="0" dirty="0">
                <a:solidFill>
                  <a:srgbClr val="00007D"/>
                </a:solidFill>
              </a:rPr>
              <a:t> </a:t>
            </a:r>
            <a:r>
              <a:rPr lang="en-US" i="0" dirty="0">
                <a:solidFill>
                  <a:srgbClr val="00007D"/>
                </a:solidFill>
                <a:latin typeface="Symbol" pitchFamily="18" charset="2"/>
              </a:rPr>
              <a:t>-</a:t>
            </a:r>
            <a:r>
              <a:rPr lang="en-US" i="0" dirty="0">
                <a:solidFill>
                  <a:srgbClr val="00007D"/>
                </a:solidFill>
              </a:rPr>
              <a:t> 1</a:t>
            </a:r>
            <a:r>
              <a:rPr lang="en-US" i="0" dirty="0">
                <a:solidFill>
                  <a:schemeClr val="tx1"/>
                </a:solidFill>
              </a:rPr>
              <a:t>. Because the first term of the sequence is </a:t>
            </a:r>
            <a:r>
              <a:rPr lang="en-US" i="0" dirty="0">
                <a:solidFill>
                  <a:srgbClr val="0000FF"/>
                </a:solidFill>
              </a:rPr>
              <a:t>3</a:t>
            </a:r>
            <a:r>
              <a:rPr lang="en-US" i="0" dirty="0">
                <a:solidFill>
                  <a:schemeClr val="tx1"/>
                </a:solidFill>
              </a:rPr>
              <a:t>, </a:t>
            </a:r>
            <a:r>
              <a:rPr lang="en-US" i="1" dirty="0">
                <a:solidFill>
                  <a:srgbClr val="FF0000"/>
                </a:solidFill>
              </a:rPr>
              <a:t>a</a:t>
            </a:r>
            <a:r>
              <a:rPr lang="en-US" i="1" baseline="-25000" dirty="0">
                <a:solidFill>
                  <a:srgbClr val="FF0000"/>
                </a:solidFill>
              </a:rPr>
              <a:t>n</a:t>
            </a:r>
            <a:r>
              <a:rPr lang="en-US" i="0" dirty="0">
                <a:solidFill>
                  <a:srgbClr val="FF0000"/>
                </a:solidFill>
              </a:rPr>
              <a:t> = 2</a:t>
            </a:r>
            <a:r>
              <a:rPr lang="en-US" i="1" dirty="0">
                <a:solidFill>
                  <a:srgbClr val="FF0000"/>
                </a:solidFill>
              </a:rPr>
              <a:t>n</a:t>
            </a:r>
            <a:r>
              <a:rPr lang="en-US" i="0" dirty="0">
                <a:solidFill>
                  <a:srgbClr val="FF0000"/>
                </a:solidFill>
              </a:rPr>
              <a:t> + 1</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Formula of a Sequence (cont.)</a:t>
            </a:r>
          </a:p>
        </p:txBody>
      </p:sp>
      <p:sp>
        <p:nvSpPr>
          <p:cNvPr id="11267"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r>
              <a:rPr lang="en-US" b="1" i="0" dirty="0">
                <a:solidFill>
                  <a:schemeClr val="tx1"/>
                </a:solidFill>
              </a:rPr>
              <a:t>b.	</a:t>
            </a:r>
            <a:r>
              <a:rPr lang="en-US" i="0" dirty="0">
                <a:solidFill>
                  <a:schemeClr val="tx1"/>
                </a:solidFill>
              </a:rPr>
              <a:t>Determine </a:t>
            </a:r>
            <a:r>
              <a:rPr lang="en-US" i="1" dirty="0">
                <a:solidFill>
                  <a:srgbClr val="0000FF"/>
                </a:solidFill>
              </a:rPr>
              <a:t>a</a:t>
            </a:r>
            <a:r>
              <a:rPr lang="en-US" i="1" baseline="-25000" dirty="0">
                <a:solidFill>
                  <a:srgbClr val="0000FF"/>
                </a:solidFill>
              </a:rPr>
              <a:t>n</a:t>
            </a:r>
            <a:r>
              <a:rPr lang="en-US" dirty="0">
                <a:solidFill>
                  <a:schemeClr val="tx1"/>
                </a:solidFill>
              </a:rPr>
              <a:t> </a:t>
            </a:r>
            <a:r>
              <a:rPr lang="en-US" i="0" dirty="0">
                <a:solidFill>
                  <a:schemeClr val="tx1"/>
                </a:solidFill>
              </a:rPr>
              <a:t>if the first five terms of the sequence 	{</a:t>
            </a:r>
            <a:r>
              <a:rPr lang="en-US" i="1" dirty="0">
                <a:solidFill>
                  <a:schemeClr val="tx1"/>
                </a:solidFill>
              </a:rPr>
              <a:t>a</a:t>
            </a:r>
            <a:r>
              <a:rPr lang="en-US" i="1" baseline="-25000" dirty="0">
                <a:solidFill>
                  <a:schemeClr val="tx1"/>
                </a:solidFill>
              </a:rPr>
              <a:t>n</a:t>
            </a:r>
            <a:r>
              <a:rPr lang="en-US" i="0" dirty="0">
                <a:solidFill>
                  <a:schemeClr val="tx1"/>
                </a:solidFill>
              </a:rPr>
              <a:t>} are 0, 3, 8, 15, 24.</a:t>
            </a:r>
            <a:endParaRPr lang="en-US" dirty="0">
              <a:solidFill>
                <a:schemeClr val="tx1"/>
              </a:solidFill>
            </a:endParaRPr>
          </a:p>
          <a:p>
            <a:pPr marL="3175" indent="-3175">
              <a:buFont typeface="Courier New" pitchFamily="49" charset="0"/>
              <a:buNone/>
              <a:tabLst>
                <a:tab pos="457200" algn="l"/>
              </a:tabLst>
            </a:pPr>
            <a:r>
              <a:rPr lang="en-US" b="1" i="0" dirty="0">
                <a:solidFill>
                  <a:schemeClr val="tx1"/>
                </a:solidFill>
              </a:rPr>
              <a:t>Solution</a:t>
            </a:r>
          </a:p>
          <a:p>
            <a:pPr marL="3175" indent="-3175">
              <a:buFont typeface="Courier New" pitchFamily="49" charset="0"/>
              <a:buNone/>
              <a:tabLst>
                <a:tab pos="457200" algn="l"/>
              </a:tabLst>
            </a:pPr>
            <a:r>
              <a:rPr lang="en-US" i="0" dirty="0">
                <a:solidFill>
                  <a:schemeClr val="tx1"/>
                </a:solidFill>
              </a:rPr>
              <a:t>In this case, study the numbers carefully and look for some pattern (or formula) that seems reasonable for one or two of the numbers. Then after making this educated guess, check to see whether the remaining numbers fit your guess.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Formula of a Sequence (cont.)</a:t>
            </a:r>
          </a:p>
        </p:txBody>
      </p:sp>
      <p:sp>
        <p:nvSpPr>
          <p:cNvPr id="12291"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If not, guess again with some basic reasoning for at least one of the positions. In this case you might think as follows:</a:t>
            </a:r>
          </a:p>
          <a:p>
            <a:pPr marL="3175" indent="-3175">
              <a:buFont typeface="Courier New" pitchFamily="49" charset="0"/>
              <a:buNone/>
            </a:pPr>
            <a:endParaRPr lang="en-US" sz="1000" i="0" dirty="0">
              <a:solidFill>
                <a:schemeClr val="tx1"/>
              </a:solidFill>
            </a:endParaRPr>
          </a:p>
          <a:p>
            <a:pPr marL="3175" indent="-3175">
              <a:buFont typeface="Courier New" pitchFamily="49" charset="0"/>
              <a:buNone/>
            </a:pPr>
            <a:r>
              <a:rPr lang="en-US" i="0" dirty="0"/>
              <a:t>		</a:t>
            </a:r>
            <a:r>
              <a:rPr lang="en-US" i="0" dirty="0">
                <a:solidFill>
                  <a:srgbClr val="0000FF"/>
                </a:solidFill>
              </a:rPr>
              <a:t>8</a:t>
            </a:r>
            <a:r>
              <a:rPr lang="en-US" i="0" dirty="0"/>
              <a:t> </a:t>
            </a:r>
            <a:r>
              <a:rPr lang="en-US" i="0" dirty="0">
                <a:solidFill>
                  <a:schemeClr val="tx1"/>
                </a:solidFill>
              </a:rPr>
              <a:t>is the</a:t>
            </a:r>
            <a:r>
              <a:rPr lang="en-US" i="0" dirty="0"/>
              <a:t> </a:t>
            </a:r>
            <a:r>
              <a:rPr lang="en-US" i="0" dirty="0">
                <a:solidFill>
                  <a:srgbClr val="FF9900"/>
                </a:solidFill>
              </a:rPr>
              <a:t>3</a:t>
            </a:r>
            <a:r>
              <a:rPr lang="en-US" i="0" baseline="30000" dirty="0">
                <a:solidFill>
                  <a:schemeClr val="tx1"/>
                </a:solidFill>
              </a:rPr>
              <a:t>rd</a:t>
            </a:r>
            <a:r>
              <a:rPr lang="en-US" i="0" dirty="0">
                <a:solidFill>
                  <a:schemeClr val="tx1"/>
                </a:solidFill>
              </a:rPr>
              <a:t> term,</a:t>
            </a:r>
            <a:r>
              <a:rPr lang="en-US" i="0" dirty="0"/>
              <a:t> </a:t>
            </a:r>
            <a:r>
              <a:rPr lang="en-US" i="0" dirty="0">
                <a:solidFill>
                  <a:srgbClr val="FF9900"/>
                </a:solidFill>
              </a:rPr>
              <a:t>3</a:t>
            </a:r>
            <a:r>
              <a:rPr lang="en-US" i="0" baseline="30000" dirty="0">
                <a:solidFill>
                  <a:schemeClr val="tx1"/>
                </a:solidFill>
              </a:rPr>
              <a:t>2</a:t>
            </a:r>
            <a:r>
              <a:rPr lang="en-US" i="0" dirty="0">
                <a:solidFill>
                  <a:schemeClr val="tx1"/>
                </a:solidFill>
              </a:rPr>
              <a:t> =</a:t>
            </a:r>
            <a:r>
              <a:rPr lang="en-US" i="0" dirty="0"/>
              <a:t> </a:t>
            </a:r>
            <a:r>
              <a:rPr lang="en-US" i="0" dirty="0">
                <a:solidFill>
                  <a:srgbClr val="339933"/>
                </a:solidFill>
              </a:rPr>
              <a:t>9</a:t>
            </a:r>
            <a:r>
              <a:rPr lang="en-US" i="0" dirty="0">
                <a:solidFill>
                  <a:schemeClr val="tx1"/>
                </a:solidFill>
              </a:rPr>
              <a:t> and</a:t>
            </a:r>
            <a:r>
              <a:rPr lang="en-US" i="0" dirty="0"/>
              <a:t> </a:t>
            </a:r>
            <a:r>
              <a:rPr lang="en-US" i="0" dirty="0">
                <a:solidFill>
                  <a:srgbClr val="339933"/>
                </a:solidFill>
              </a:rPr>
              <a:t>9</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1 = 8;</a:t>
            </a:r>
          </a:p>
          <a:p>
            <a:pPr marL="3175" indent="-3175">
              <a:buFont typeface="Courier New" pitchFamily="49" charset="0"/>
              <a:buNone/>
            </a:pPr>
            <a:r>
              <a:rPr lang="en-US" i="0" dirty="0"/>
              <a:t>		</a:t>
            </a:r>
            <a:r>
              <a:rPr lang="en-US" i="0" dirty="0">
                <a:solidFill>
                  <a:srgbClr val="0000FF"/>
                </a:solidFill>
              </a:rPr>
              <a:t>15</a:t>
            </a:r>
            <a:r>
              <a:rPr lang="en-US" i="0" dirty="0">
                <a:solidFill>
                  <a:schemeClr val="tx1"/>
                </a:solidFill>
              </a:rPr>
              <a:t> is the</a:t>
            </a:r>
            <a:r>
              <a:rPr lang="en-US" i="0" dirty="0"/>
              <a:t> </a:t>
            </a:r>
            <a:r>
              <a:rPr lang="en-US" i="0" dirty="0">
                <a:solidFill>
                  <a:srgbClr val="FF9900"/>
                </a:solidFill>
              </a:rPr>
              <a:t>4</a:t>
            </a:r>
            <a:r>
              <a:rPr lang="en-US" i="0" baseline="30000" dirty="0">
                <a:solidFill>
                  <a:schemeClr val="tx1"/>
                </a:solidFill>
              </a:rPr>
              <a:t>th</a:t>
            </a:r>
            <a:r>
              <a:rPr lang="en-US" i="0" dirty="0">
                <a:solidFill>
                  <a:schemeClr val="tx1"/>
                </a:solidFill>
              </a:rPr>
              <a:t> term,</a:t>
            </a:r>
            <a:r>
              <a:rPr lang="en-US" i="0" dirty="0"/>
              <a:t> </a:t>
            </a:r>
            <a:r>
              <a:rPr lang="en-US" i="0" dirty="0">
                <a:solidFill>
                  <a:srgbClr val="FF9900"/>
                </a:solidFill>
              </a:rPr>
              <a:t>4</a:t>
            </a:r>
            <a:r>
              <a:rPr lang="en-US" i="0" baseline="30000" dirty="0">
                <a:solidFill>
                  <a:schemeClr val="tx1"/>
                </a:solidFill>
              </a:rPr>
              <a:t>2</a:t>
            </a:r>
            <a:r>
              <a:rPr lang="en-US" i="0" dirty="0">
                <a:solidFill>
                  <a:schemeClr val="tx1"/>
                </a:solidFill>
              </a:rPr>
              <a:t> = </a:t>
            </a:r>
            <a:r>
              <a:rPr lang="en-US" i="0" dirty="0">
                <a:solidFill>
                  <a:srgbClr val="339933"/>
                </a:solidFill>
              </a:rPr>
              <a:t>16</a:t>
            </a:r>
            <a:r>
              <a:rPr lang="en-US" i="0" dirty="0">
                <a:solidFill>
                  <a:schemeClr val="tx1"/>
                </a:solidFill>
              </a:rPr>
              <a:t> and</a:t>
            </a:r>
            <a:r>
              <a:rPr lang="en-US" i="0" dirty="0">
                <a:solidFill>
                  <a:srgbClr val="339933"/>
                </a:solidFill>
              </a:rPr>
              <a:t> 16</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1 = 15.</a:t>
            </a:r>
          </a:p>
          <a:p>
            <a:pPr marL="3175" indent="-3175">
              <a:buFont typeface="Courier New" pitchFamily="49" charset="0"/>
              <a:buNone/>
            </a:pPr>
            <a:endParaRPr lang="en-US" sz="1000" i="0" dirty="0"/>
          </a:p>
          <a:p>
            <a:pPr marL="3175" indent="-3175">
              <a:buFont typeface="Courier New" pitchFamily="49" charset="0"/>
              <a:buNone/>
            </a:pPr>
            <a:r>
              <a:rPr lang="en-US" i="0" dirty="0">
                <a:solidFill>
                  <a:schemeClr val="tx1"/>
                </a:solidFill>
              </a:rPr>
              <a:t>So, a good guess seems to be </a:t>
            </a:r>
            <a:r>
              <a:rPr lang="en-US" i="1" dirty="0">
                <a:solidFill>
                  <a:srgbClr val="FF0000"/>
                </a:solidFill>
              </a:rPr>
              <a:t>a</a:t>
            </a:r>
            <a:r>
              <a:rPr lang="en-US" i="1" baseline="-25000" dirty="0">
                <a:solidFill>
                  <a:srgbClr val="FF0000"/>
                </a:solidFill>
              </a:rPr>
              <a:t>n</a:t>
            </a:r>
            <a:r>
              <a:rPr lang="en-US" i="0" dirty="0">
                <a:solidFill>
                  <a:srgbClr val="FF0000"/>
                </a:solidFill>
              </a:rPr>
              <a:t> = </a:t>
            </a:r>
            <a:r>
              <a:rPr lang="en-US" i="1" dirty="0">
                <a:solidFill>
                  <a:srgbClr val="FF0000"/>
                </a:solidFill>
              </a:rPr>
              <a:t>n</a:t>
            </a:r>
            <a:r>
              <a:rPr lang="en-US" i="0" baseline="30000" dirty="0">
                <a:solidFill>
                  <a:srgbClr val="FF0000"/>
                </a:solidFill>
              </a:rPr>
              <a:t>2</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1</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529</Words>
  <Application>Microsoft Office PowerPoint</Application>
  <PresentationFormat>On-screen Show (4:3)</PresentationFormat>
  <Paragraphs>103</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Calibri</vt:lpstr>
      <vt:lpstr>Symbol</vt:lpstr>
      <vt:lpstr>Courier New</vt:lpstr>
      <vt:lpstr>Arial</vt:lpstr>
      <vt:lpstr>Office Theme</vt:lpstr>
      <vt:lpstr>Equation</vt:lpstr>
      <vt:lpstr>Section 13.1</vt:lpstr>
      <vt:lpstr>Objectives</vt:lpstr>
      <vt:lpstr>Infinite Sequence</vt:lpstr>
      <vt:lpstr>Infinite Sequence</vt:lpstr>
      <vt:lpstr>Example 1: Writing Terms of a Sequence</vt:lpstr>
      <vt:lpstr>Example 1: Writing Terms of a Sequence (cont.)</vt:lpstr>
      <vt:lpstr>Example 2: Finding the General Formula of a Sequence</vt:lpstr>
      <vt:lpstr>Example 2: Finding the General Formula of a Sequence (cont.)</vt:lpstr>
      <vt:lpstr>Example 2: Finding the General Formula of a Sequence (cont.)</vt:lpstr>
      <vt:lpstr>Example 2: Finding the General Formula of a Sequence (cont.)</vt:lpstr>
      <vt:lpstr>Example 3: Application</vt:lpstr>
      <vt:lpstr>Example 3: Application (cont.)</vt:lpstr>
      <vt:lpstr>Alternating Sequence</vt:lpstr>
      <vt:lpstr>Example 4: An Alternating Sequence</vt:lpstr>
      <vt:lpstr>Decreasing Sequence</vt:lpstr>
      <vt:lpstr>Increasing Sequence</vt:lpstr>
      <vt:lpstr>Example 5: A Decreasing Sequence</vt:lpstr>
      <vt:lpstr>Example 5: A Decreasing Sequence (cont.)</vt:lpstr>
      <vt:lpstr>Example 6: An Increasing Sequence</vt:lpstr>
      <vt:lpstr>Example 7: A Sequence that is Neither Increasing Nor Decreasing</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2016-10-04T20:39:17Z</dcterms:modified>
</cp:coreProperties>
</file>