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9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00000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03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06735-9FE5-42AB-AD30-EAEABDB03D82}" type="datetimeFigureOut">
              <a:rPr lang="en-US" smtClean="0"/>
              <a:pPr/>
              <a:t>7/27/2017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53F68-B709-40FF-96A8-564C720B52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437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Sigma Notation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Properties of </a:t>
            </a:r>
            <a:r>
              <a:rPr lang="en-US" sz="3200" dirty="0">
                <a:solidFill>
                  <a:schemeClr val="accent1"/>
                </a:solidFill>
                <a:sym typeface="Symbol"/>
              </a:rPr>
              <a:t></a:t>
            </a:r>
            <a:r>
              <a:rPr lang="en-US" sz="3200" dirty="0">
                <a:solidFill>
                  <a:schemeClr val="accent1"/>
                </a:solidFill>
              </a:rPr>
              <a:t> Notation 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0352" y="1371600"/>
          <a:ext cx="59055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3" imgW="5905440" imgH="1002960" progId="Equation.DSMT4">
                  <p:embed/>
                </p:oleObj>
              </mc:Choice>
              <mc:Fallback>
                <p:oleObj name="Equation" r:id="rId3" imgW="5905440" imgH="1002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59055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0352" y="2700867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00867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079978" y="2405944"/>
          <a:ext cx="2768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7" imgW="2768400" imgH="1002960" progId="Equation.DSMT4">
                  <p:embed/>
                </p:oleObj>
              </mc:Choice>
              <mc:Fallback>
                <p:oleObj name="Equation" r:id="rId7" imgW="2768400" imgH="1002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978" y="2405944"/>
                        <a:ext cx="2768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864100" y="2449690"/>
          <a:ext cx="2908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9" imgW="2908080" imgH="1002960" progId="Equation.DSMT4">
                  <p:embed/>
                </p:oleObj>
              </mc:Choice>
              <mc:Fallback>
                <p:oleObj name="Equation" r:id="rId9" imgW="2908080" imgH="1002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2449690"/>
                        <a:ext cx="2908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079978" y="3492500"/>
          <a:ext cx="2768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11" imgW="2768400" imgH="1002960" progId="Equation.DSMT4">
                  <p:embed/>
                </p:oleObj>
              </mc:Choice>
              <mc:Fallback>
                <p:oleObj name="Equation" r:id="rId11" imgW="2768400" imgH="1002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978" y="3492500"/>
                        <a:ext cx="2768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864100" y="3802945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13" imgW="647640" imgH="291960" progId="Equation.DSMT4">
                  <p:embed/>
                </p:oleObj>
              </mc:Choice>
              <mc:Fallback>
                <p:oleObj name="Equation" r:id="rId13" imgW="647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802945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092222" y="4593167"/>
          <a:ext cx="762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15" imgW="761760" imgH="1002960" progId="Equation.DSMT4">
                  <p:embed/>
                </p:oleObj>
              </mc:Choice>
              <mc:Fallback>
                <p:oleObj name="Equation" r:id="rId15" imgW="761760" imgH="1002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2222" y="4593167"/>
                        <a:ext cx="762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4864100" y="4909255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17" imgW="736560" imgH="291960" progId="Equation.DSMT4">
                  <p:embed/>
                </p:oleObj>
              </mc:Choice>
              <mc:Fallback>
                <p:oleObj name="Equation" r:id="rId17" imgW="736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4909255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Properties of </a:t>
            </a:r>
            <a:r>
              <a:rPr lang="en-US" sz="3200" dirty="0">
                <a:solidFill>
                  <a:schemeClr val="accent1"/>
                </a:solidFill>
                <a:sym typeface="Symbol"/>
              </a:rPr>
              <a:t></a:t>
            </a:r>
            <a:r>
              <a:rPr lang="en-US" sz="3200" dirty="0">
                <a:solidFill>
                  <a:schemeClr val="accent1"/>
                </a:solidFill>
              </a:rPr>
              <a:t> Notation (cont.)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3400" y="1371600"/>
          <a:ext cx="40894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3" imgW="4089240" imgH="1002960" progId="Equation.DSMT4">
                  <p:embed/>
                </p:oleObj>
              </mc:Choice>
              <mc:Fallback>
                <p:oleObj name="Equation" r:id="rId3" imgW="4089240" imgH="1002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40894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3400" y="2689578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89578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952978" y="2405944"/>
          <a:ext cx="2108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7" imgW="2108160" imgH="1002960" progId="Equation.DSMT4">
                  <p:embed/>
                </p:oleObj>
              </mc:Choice>
              <mc:Fallback>
                <p:oleObj name="Equation" r:id="rId7" imgW="2108160" imgH="1002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978" y="2405944"/>
                        <a:ext cx="2108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103512" y="2441221"/>
          <a:ext cx="34671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9" imgW="3466800" imgH="1002960" progId="Equation.DSMT4">
                  <p:embed/>
                </p:oleObj>
              </mc:Choice>
              <mc:Fallback>
                <p:oleObj name="Equation" r:id="rId9" imgW="3466800" imgH="1002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512" y="2441221"/>
                        <a:ext cx="34671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952978" y="3485445"/>
          <a:ext cx="2146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11" imgW="2145960" imgH="1002960" progId="Equation.DSMT4">
                  <p:embed/>
                </p:oleObj>
              </mc:Choice>
              <mc:Fallback>
                <p:oleObj name="Equation" r:id="rId11" imgW="2145960" imgH="1002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978" y="3485445"/>
                        <a:ext cx="2146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103512" y="3780367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13" imgW="838080" imgH="291960" progId="Equation.DSMT4">
                  <p:embed/>
                </p:oleObj>
              </mc:Choice>
              <mc:Fallback>
                <p:oleObj name="Equation" r:id="rId13" imgW="8380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512" y="3780367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320344" y="4572000"/>
          <a:ext cx="762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15" imgW="761760" imgH="1002960" progId="Equation.DSMT4">
                  <p:embed/>
                </p:oleObj>
              </mc:Choice>
              <mc:Fallback>
                <p:oleObj name="Equation" r:id="rId15" imgW="761760" imgH="1002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0344" y="4572000"/>
                        <a:ext cx="762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103512" y="48895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17" imgW="914400" imgH="291960" progId="Equation.DSMT4">
                  <p:embed/>
                </p:oleObj>
              </mc:Choice>
              <mc:Fallback>
                <p:oleObj name="Equation" r:id="rId17" imgW="9144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512" y="48895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67741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3175" indent="-3175">
              <a:lnSpc>
                <a:spcPts val="45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Write the indicated sum of terms and find the value 	of the sum: </a:t>
            </a:r>
          </a:p>
          <a:p>
            <a:pPr marL="3175" indent="-3175">
              <a:spcBef>
                <a:spcPts val="35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Write the sum 10 + 12 + 14 + 16 + 18 in</a:t>
            </a:r>
            <a:r>
              <a:rPr lang="en-US" i="0" dirty="0">
                <a:solidFill>
                  <a:srgbClr val="000000"/>
                </a:solidFill>
                <a:sym typeface="Symbol" panose="05050102010706020507" pitchFamily="18" charset="2"/>
              </a:rPr>
              <a:t></a:t>
            </a:r>
            <a:r>
              <a:rPr lang="en-US" i="0" dirty="0">
                <a:solidFill>
                  <a:srgbClr val="000000"/>
                </a:solidFill>
              </a:rPr>
              <a:t> notation. 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14340" name="Object 11"/>
          <p:cNvGraphicFramePr>
            <a:graphicFrameLocks noChangeAspect="1"/>
          </p:cNvGraphicFramePr>
          <p:nvPr/>
        </p:nvGraphicFramePr>
        <p:xfrm>
          <a:off x="2806700" y="1752600"/>
          <a:ext cx="1536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3" imgW="1536033" imgH="1002865" progId="Equation.DSMT4">
                  <p:embed/>
                </p:oleObj>
              </mc:Choice>
              <mc:Fallback>
                <p:oleObj name="Equation" r:id="rId3" imgW="1536033" imgH="100286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752600"/>
                        <a:ext cx="15367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12"/>
          <p:cNvGraphicFramePr>
            <a:graphicFrameLocks noChangeAspect="1"/>
          </p:cNvGraphicFramePr>
          <p:nvPr/>
        </p:nvGraphicFramePr>
        <p:xfrm>
          <a:off x="1016000" y="3680178"/>
          <a:ext cx="56134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5" imgW="5613400" imgH="1003300" progId="Equation.DSMT4">
                  <p:embed/>
                </p:oleObj>
              </mc:Choice>
              <mc:Fallback>
                <p:oleObj name="Equation" r:id="rId5" imgW="5613400" imgH="10033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680178"/>
                        <a:ext cx="56134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15363" name="Object 4"/>
          <p:cNvGraphicFramePr>
            <a:graphicFrameLocks noChangeAspect="1"/>
          </p:cNvGraphicFramePr>
          <p:nvPr/>
        </p:nvGraphicFramePr>
        <p:xfrm>
          <a:off x="609600" y="1416756"/>
          <a:ext cx="3708400" cy="252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3708400" imgH="2527300" progId="Equation.DSMT4">
                  <p:embed/>
                </p:oleObj>
              </mc:Choice>
              <mc:Fallback>
                <p:oleObj name="Equation" r:id="rId3" imgW="3708400" imgH="2527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416756"/>
                        <a:ext cx="3708400" cy="252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Write sums </a:t>
            </a:r>
            <a:r>
              <a:rPr lang="en-US" dirty="0">
                <a:solidFill>
                  <a:schemeClr val="tx1"/>
                </a:solidFill>
              </a:rPr>
              <a:t>using sigma notation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dirty="0">
                <a:solidFill>
                  <a:schemeClr val="tx1"/>
                </a:solidFill>
              </a:rPr>
              <a:t>	Find the values of sums written in </a:t>
            </a:r>
            <a:r>
              <a:rPr lang="en-US" dirty="0">
                <a:solidFill>
                  <a:schemeClr val="tx1"/>
                </a:solidFill>
              </a:rPr>
              <a:t>sigma notation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Sums Using Sigma Notation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1340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Partial Sums Using Sigma Notation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1" dirty="0">
                <a:solidFill>
                  <a:srgbClr val="BF0000"/>
                </a:solidFill>
              </a:rPr>
              <a:t>n</a:t>
            </a:r>
            <a:r>
              <a:rPr lang="en-US" b="1" i="0" baseline="30000" dirty="0">
                <a:solidFill>
                  <a:srgbClr val="BF0000"/>
                </a:solidFill>
              </a:rPr>
              <a:t>th</a:t>
            </a:r>
            <a:r>
              <a:rPr lang="en-US" b="1" i="0" dirty="0">
                <a:solidFill>
                  <a:srgbClr val="BF0000"/>
                </a:solidFill>
              </a:rPr>
              <a:t> partial sum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S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of the first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terms of a sequence {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} is </a:t>
            </a: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called the </a:t>
            </a:r>
            <a:r>
              <a:rPr lang="en-US" b="1" i="0" dirty="0">
                <a:solidFill>
                  <a:srgbClr val="BF0000"/>
                </a:solidFill>
              </a:rPr>
              <a:t>index of summation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takes the integer values 1, 2, 3, ... ,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the </a:t>
            </a:r>
            <a:r>
              <a:rPr lang="en-US" b="1" i="0" dirty="0">
                <a:solidFill>
                  <a:srgbClr val="BF0000"/>
                </a:solidFill>
              </a:rPr>
              <a:t>upper limit of summation</a:t>
            </a:r>
            <a:r>
              <a:rPr lang="en-US" i="0" dirty="0">
                <a:solidFill>
                  <a:srgbClr val="000000"/>
                </a:solidFill>
              </a:rPr>
              <a:t>, and 1 is the </a:t>
            </a:r>
            <a:r>
              <a:rPr lang="en-US" b="1" i="0" dirty="0">
                <a:solidFill>
                  <a:srgbClr val="BF0000"/>
                </a:solidFill>
              </a:rPr>
              <a:t>lower limit of summation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148" name="Object 10"/>
          <p:cNvGraphicFramePr>
            <a:graphicFrameLocks noChangeAspect="1"/>
          </p:cNvGraphicFramePr>
          <p:nvPr/>
        </p:nvGraphicFramePr>
        <p:xfrm>
          <a:off x="2159000" y="2514600"/>
          <a:ext cx="454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4546600" imgH="1003300" progId="Equation.DSMT4">
                  <p:embed/>
                </p:oleObj>
              </mc:Choice>
              <mc:Fallback>
                <p:oleObj name="Equation" r:id="rId3" imgW="4546600" imgH="10033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2514600"/>
                        <a:ext cx="45466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Sums Using Sigma Notation</a:t>
            </a:r>
          </a:p>
        </p:txBody>
      </p:sp>
      <p:sp>
        <p:nvSpPr>
          <p:cNvPr id="717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As we will see in Section 13.4, sigma notation can be used to indicate the sum of an entire sequence using the symbol for </a:t>
            </a:r>
            <a:r>
              <a:rPr lang="en-US" i="0" dirty="0" smtClean="0">
                <a:solidFill>
                  <a:srgbClr val="000000"/>
                </a:solidFill>
              </a:rPr>
              <a:t>infinity, </a:t>
            </a:r>
            <a:r>
              <a:rPr lang="en-US" i="0" dirty="0">
                <a:solidFill>
                  <a:srgbClr val="000000"/>
                </a:solidFill>
              </a:rPr>
              <a:t>in place of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. Also, the upper and lower limits of summation can be adjusted to pick out a particular part of the sequence. For example,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can begin with 7 and stop with 10. There may be special times, because of the way formulas are written, when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would begin with 0.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Sigma Notation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Write the indicated sums of the terms and find the value of each sum.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0352" y="2273300"/>
          <a:ext cx="1155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3" imgW="1155600" imgH="1002960" progId="Equation.DSMT4">
                  <p:embed/>
                </p:oleObj>
              </mc:Choice>
              <mc:Fallback>
                <p:oleObj name="Equation" r:id="rId3" imgW="115560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73300"/>
                        <a:ext cx="11557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352" y="35052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052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743200" y="3448050"/>
          <a:ext cx="241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7" imgW="2412720" imgH="380880" progId="Equation.DSMT4">
                  <p:embed/>
                </p:oleObj>
              </mc:Choice>
              <mc:Fallback>
                <p:oleObj name="Equation" r:id="rId7" imgW="24127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448050"/>
                        <a:ext cx="2413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743200" y="4114800"/>
          <a:ext cx="224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9" imgW="2247840" imgH="291960" progId="Equation.DSMT4">
                  <p:embed/>
                </p:oleObj>
              </mc:Choice>
              <mc:Fallback>
                <p:oleObj name="Equation" r:id="rId9" imgW="2247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114800"/>
                        <a:ext cx="224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743200" y="47244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11" imgW="825480" imgH="291960" progId="Equation.DSMT4">
                  <p:embed/>
                </p:oleObj>
              </mc:Choice>
              <mc:Fallback>
                <p:oleObj name="Equation" r:id="rId11" imgW="8254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7244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1940052" y="3200400"/>
          <a:ext cx="762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13" imgW="761760" imgH="1002960" progId="Equation.DSMT4">
                  <p:embed/>
                </p:oleObj>
              </mc:Choice>
              <mc:Fallback>
                <p:oleObj name="Equation" r:id="rId13" imgW="761760" imgH="1002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0052" y="3200400"/>
                        <a:ext cx="762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Sigma Notation (cont.)</a:t>
            </a:r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30352" y="1371600"/>
          <a:ext cx="1701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3" imgW="1701720" imgH="1002960" progId="Equation.DSMT4">
                  <p:embed/>
                </p:oleObj>
              </mc:Choice>
              <mc:Fallback>
                <p:oleObj name="Equation" r:id="rId3" imgW="1701720" imgH="1002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701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30352" y="26670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981200" y="3390900"/>
          <a:ext cx="5778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7" imgW="5778360" imgH="533160" progId="Equation.DSMT4">
                  <p:embed/>
                </p:oleObj>
              </mc:Choice>
              <mc:Fallback>
                <p:oleObj name="Equation" r:id="rId7" imgW="5778360" imgH="5331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390900"/>
                        <a:ext cx="5778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1981200" y="4343400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9" imgW="2641320" imgH="291960" progId="Equation.DSMT4">
                  <p:embed/>
                </p:oleObj>
              </mc:Choice>
              <mc:Fallback>
                <p:oleObj name="Equation" r:id="rId9" imgW="264132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343400"/>
                        <a:ext cx="264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530352" y="3200400"/>
          <a:ext cx="13081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Equation" r:id="rId11" imgW="1307880" imgH="1002960" progId="Equation.DSMT4">
                  <p:embed/>
                </p:oleObj>
              </mc:Choice>
              <mc:Fallback>
                <p:oleObj name="Equation" r:id="rId11" imgW="1307880" imgH="1002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0400"/>
                        <a:ext cx="13081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1981200" y="50292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Equation" r:id="rId13" imgW="685800" imgH="279360" progId="Equation.DSMT4">
                  <p:embed/>
                </p:oleObj>
              </mc:Choice>
              <mc:Fallback>
                <p:oleObj name="Equation" r:id="rId13" imgW="685800" imgH="2793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02920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Writing Sums in Sigma Notation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Write each sum using sigma notation.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rgbClr val="0000FF"/>
                </a:solidFill>
              </a:rPr>
              <a:t>4 + 9 + 16 + 25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Note that each number is a square beginning with </a:t>
            </a:r>
            <a:r>
              <a:rPr lang="en-US" i="0" dirty="0">
                <a:solidFill>
                  <a:srgbClr val="000066"/>
                </a:solidFill>
              </a:rPr>
              <a:t>2</a:t>
            </a:r>
            <a:r>
              <a:rPr lang="en-US" i="0" baseline="30000" dirty="0">
                <a:solidFill>
                  <a:srgbClr val="000066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. Two possible forms are the following: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33400" y="4255206"/>
          <a:ext cx="198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3" imgW="1981080" imgH="291960" progId="Equation.DSMT4">
                  <p:embed/>
                </p:oleObj>
              </mc:Choice>
              <mc:Fallback>
                <p:oleObj name="Equation" r:id="rId3" imgW="19810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255206"/>
                        <a:ext cx="198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583745" y="3937706"/>
          <a:ext cx="10414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5" imgW="1041120" imgH="1002960" progId="Equation.DSMT4">
                  <p:embed/>
                </p:oleObj>
              </mc:Choice>
              <mc:Fallback>
                <p:oleObj name="Equation" r:id="rId5" imgW="104112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3745" y="3937706"/>
                        <a:ext cx="10414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996267" y="428060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7" imgW="342720" imgH="241200" progId="Equation.DSMT4">
                  <p:embed/>
                </p:oleObj>
              </mc:Choice>
              <mc:Fallback>
                <p:oleObj name="Equation" r:id="rId7" imgW="34272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6267" y="428060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713111" y="4255206"/>
          <a:ext cx="198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9" imgW="1981080" imgH="291960" progId="Equation.DSMT4">
                  <p:embed/>
                </p:oleObj>
              </mc:Choice>
              <mc:Fallback>
                <p:oleObj name="Equation" r:id="rId9" imgW="19810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111" y="4255206"/>
                        <a:ext cx="198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6766278" y="3937706"/>
          <a:ext cx="18034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1" imgW="1803240" imgH="1002960" progId="Equation.DSMT4">
                  <p:embed/>
                </p:oleObj>
              </mc:Choice>
              <mc:Fallback>
                <p:oleObj name="Equation" r:id="rId11" imgW="1803240" imgH="1002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6278" y="3937706"/>
                        <a:ext cx="18034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Writing Sums in Sigma Notation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Note that each numerator is a multiple of 5 and each denominator is 1 larger than its position. One possible form is as follows: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3400" y="1371600"/>
          <a:ext cx="431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4318000" imgH="838200" progId="Equation.DSMT4">
                  <p:embed/>
                </p:oleObj>
              </mc:Choice>
              <mc:Fallback>
                <p:oleObj name="Equation" r:id="rId3" imgW="43180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431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725789" y="4365978"/>
          <a:ext cx="377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3771720" imgH="838080" progId="Equation.DSMT4">
                  <p:embed/>
                </p:oleObj>
              </mc:Choice>
              <mc:Fallback>
                <p:oleObj name="Equation" r:id="rId5" imgW="3771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789" y="4365978"/>
                        <a:ext cx="377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578122" y="4330700"/>
          <a:ext cx="1485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7" imgW="1485720" imgH="1002960" progId="Equation.DSMT4">
                  <p:embed/>
                </p:oleObj>
              </mc:Choice>
              <mc:Fallback>
                <p:oleObj name="Equation" r:id="rId7" imgW="1485720" imgH="1002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122" y="4330700"/>
                        <a:ext cx="1485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Properties of </a:t>
            </a:r>
            <a:r>
              <a:rPr lang="en-US" sz="3200" dirty="0">
                <a:solidFill>
                  <a:schemeClr val="accent1"/>
                </a:solidFill>
                <a:sym typeface="Symbol"/>
              </a:rPr>
              <a:t></a:t>
            </a:r>
            <a:r>
              <a:rPr lang="en-US" sz="3200" dirty="0">
                <a:solidFill>
                  <a:schemeClr val="accent1"/>
                </a:solidFill>
              </a:rPr>
              <a:t> Notation</a:t>
            </a:r>
          </a:p>
        </p:txBody>
      </p:sp>
      <p:sp>
        <p:nvSpPr>
          <p:cNvPr id="11267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175" indent="-3175" algn="ctr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Properties of </a:t>
            </a:r>
            <a:r>
              <a:rPr lang="en-US" b="1" i="0" dirty="0">
                <a:solidFill>
                  <a:srgbClr val="000000"/>
                </a:solidFill>
                <a:sym typeface="Symbol"/>
              </a:rPr>
              <a:t></a:t>
            </a:r>
            <a:r>
              <a:rPr lang="en-US" b="1" i="0" dirty="0">
                <a:solidFill>
                  <a:srgbClr val="000000"/>
                </a:solidFill>
              </a:rPr>
              <a:t> Notation</a:t>
            </a:r>
          </a:p>
          <a:p>
            <a:pPr marL="3175" indent="-3175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sequences {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} and {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} and any real number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:</a:t>
            </a:r>
          </a:p>
          <a:p>
            <a:pPr marL="3175" indent="-3175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11268" name="Object 5"/>
          <p:cNvGraphicFramePr>
            <a:graphicFrameLocks noChangeAspect="1"/>
          </p:cNvGraphicFramePr>
          <p:nvPr/>
        </p:nvGraphicFramePr>
        <p:xfrm>
          <a:off x="631825" y="2273300"/>
          <a:ext cx="6134100" cy="367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6134040" imgH="3670200" progId="Equation.DSMT4">
                  <p:embed/>
                </p:oleObj>
              </mc:Choice>
              <mc:Fallback>
                <p:oleObj name="Equation" r:id="rId3" imgW="6134040" imgH="3670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25" y="2273300"/>
                        <a:ext cx="6134100" cy="367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295</Words>
  <Application>Microsoft Office PowerPoint</Application>
  <PresentationFormat>On-screen Show (4:3)</PresentationFormat>
  <Paragraphs>39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Courier New</vt:lpstr>
      <vt:lpstr>Calibri</vt:lpstr>
      <vt:lpstr>Symbol</vt:lpstr>
      <vt:lpstr>Arial</vt:lpstr>
      <vt:lpstr>Office Theme</vt:lpstr>
      <vt:lpstr>Equation</vt:lpstr>
      <vt:lpstr>Section 13.2</vt:lpstr>
      <vt:lpstr>Objectives</vt:lpstr>
      <vt:lpstr>Sums Using Sigma Notation</vt:lpstr>
      <vt:lpstr>Sums Using Sigma Notation</vt:lpstr>
      <vt:lpstr>Example 1: Sigma Notation</vt:lpstr>
      <vt:lpstr>Example 1: Sigma Notation (cont.)</vt:lpstr>
      <vt:lpstr>Example 2: Writing Sums in Sigma Notation</vt:lpstr>
      <vt:lpstr>Example 2: Writing Sums in Sigma Notation (cont.)</vt:lpstr>
      <vt:lpstr>Properties of  Notation</vt:lpstr>
      <vt:lpstr>Example 3: Properties of  Notation </vt:lpstr>
      <vt:lpstr>Example 3: Properties of  Notation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Kara Roche</cp:lastModifiedBy>
  <cp:revision>3</cp:revision>
  <dcterms:created xsi:type="dcterms:W3CDTF">2013-04-26T14:43:13Z</dcterms:created>
  <dcterms:modified xsi:type="dcterms:W3CDTF">2017-07-27T20:56:18Z</dcterms:modified>
</cp:coreProperties>
</file>