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image" Target="../media/image85.wmf"/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12" Type="http://schemas.openxmlformats.org/officeDocument/2006/relationships/image" Target="../media/image84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image" Target="../media/image82.wmf"/><Relationship Id="rId4" Type="http://schemas.openxmlformats.org/officeDocument/2006/relationships/image" Target="../media/image76.wmf"/><Relationship Id="rId9" Type="http://schemas.openxmlformats.org/officeDocument/2006/relationships/image" Target="../media/image8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13" Type="http://schemas.openxmlformats.org/officeDocument/2006/relationships/image" Target="../media/image98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Relationship Id="rId14" Type="http://schemas.openxmlformats.org/officeDocument/2006/relationships/image" Target="../media/image9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image" Target="../media/image119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12" Type="http://schemas.openxmlformats.org/officeDocument/2006/relationships/image" Target="../media/image118.wmf"/><Relationship Id="rId2" Type="http://schemas.openxmlformats.org/officeDocument/2006/relationships/image" Target="../media/image108.wmf"/><Relationship Id="rId16" Type="http://schemas.openxmlformats.org/officeDocument/2006/relationships/image" Target="../media/image122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11" Type="http://schemas.openxmlformats.org/officeDocument/2006/relationships/image" Target="../media/image117.wmf"/><Relationship Id="rId5" Type="http://schemas.openxmlformats.org/officeDocument/2006/relationships/image" Target="../media/image111.wmf"/><Relationship Id="rId15" Type="http://schemas.openxmlformats.org/officeDocument/2006/relationships/image" Target="../media/image121.wmf"/><Relationship Id="rId10" Type="http://schemas.openxmlformats.org/officeDocument/2006/relationships/image" Target="../media/image116.w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Relationship Id="rId14" Type="http://schemas.openxmlformats.org/officeDocument/2006/relationships/image" Target="../media/image12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image" Target="../media/image125.wmf"/><Relationship Id="rId7" Type="http://schemas.openxmlformats.org/officeDocument/2006/relationships/image" Target="../media/image129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6" Type="http://schemas.openxmlformats.org/officeDocument/2006/relationships/image" Target="../media/image128.wmf"/><Relationship Id="rId5" Type="http://schemas.openxmlformats.org/officeDocument/2006/relationships/image" Target="../media/image127.wmf"/><Relationship Id="rId10" Type="http://schemas.openxmlformats.org/officeDocument/2006/relationships/image" Target="../media/image132.wmf"/><Relationship Id="rId4" Type="http://schemas.openxmlformats.org/officeDocument/2006/relationships/image" Target="../media/image126.wmf"/><Relationship Id="rId9" Type="http://schemas.openxmlformats.org/officeDocument/2006/relationships/image" Target="../media/image131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image" Target="../media/image135.wmf"/><Relationship Id="rId7" Type="http://schemas.openxmlformats.org/officeDocument/2006/relationships/image" Target="../media/image139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6" Type="http://schemas.openxmlformats.org/officeDocument/2006/relationships/image" Target="../media/image138.wmf"/><Relationship Id="rId11" Type="http://schemas.openxmlformats.org/officeDocument/2006/relationships/image" Target="../media/image143.wmf"/><Relationship Id="rId5" Type="http://schemas.openxmlformats.org/officeDocument/2006/relationships/image" Target="../media/image137.wmf"/><Relationship Id="rId10" Type="http://schemas.openxmlformats.org/officeDocument/2006/relationships/image" Target="../media/image142.wmf"/><Relationship Id="rId4" Type="http://schemas.openxmlformats.org/officeDocument/2006/relationships/image" Target="../media/image136.wmf"/><Relationship Id="rId9" Type="http://schemas.openxmlformats.org/officeDocument/2006/relationships/image" Target="../media/image141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3" Type="http://schemas.openxmlformats.org/officeDocument/2006/relationships/image" Target="../media/image146.wmf"/><Relationship Id="rId7" Type="http://schemas.openxmlformats.org/officeDocument/2006/relationships/image" Target="../media/image150.wmf"/><Relationship Id="rId2" Type="http://schemas.openxmlformats.org/officeDocument/2006/relationships/image" Target="../media/image145.wmf"/><Relationship Id="rId1" Type="http://schemas.openxmlformats.org/officeDocument/2006/relationships/image" Target="../media/image144.wmf"/><Relationship Id="rId6" Type="http://schemas.openxmlformats.org/officeDocument/2006/relationships/image" Target="../media/image149.wmf"/><Relationship Id="rId5" Type="http://schemas.openxmlformats.org/officeDocument/2006/relationships/image" Target="../media/image148.wmf"/><Relationship Id="rId4" Type="http://schemas.openxmlformats.org/officeDocument/2006/relationships/image" Target="../media/image147.wmf"/><Relationship Id="rId9" Type="http://schemas.openxmlformats.org/officeDocument/2006/relationships/image" Target="../media/image152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14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8012F-D9B4-41E0-8CB2-1D4BC90DD43A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C06E5-ECDA-4134-9733-1F14BF2DC1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8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80.wmf"/><Relationship Id="rId26" Type="http://schemas.openxmlformats.org/officeDocument/2006/relationships/image" Target="../media/image84.wmf"/><Relationship Id="rId3" Type="http://schemas.openxmlformats.org/officeDocument/2006/relationships/oleObject" Target="../embeddings/oleObject72.bin"/><Relationship Id="rId21" Type="http://schemas.openxmlformats.org/officeDocument/2006/relationships/oleObject" Target="../embeddings/oleObject81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7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20" Type="http://schemas.openxmlformats.org/officeDocument/2006/relationships/image" Target="../media/image8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83.wmf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28" Type="http://schemas.openxmlformats.org/officeDocument/2006/relationships/image" Target="../media/image85.wmf"/><Relationship Id="rId10" Type="http://schemas.openxmlformats.org/officeDocument/2006/relationships/image" Target="../media/image76.wmf"/><Relationship Id="rId19" Type="http://schemas.openxmlformats.org/officeDocument/2006/relationships/oleObject" Target="../embeddings/oleObject80.bin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8.wmf"/><Relationship Id="rId22" Type="http://schemas.openxmlformats.org/officeDocument/2006/relationships/image" Target="../media/image82.wmf"/><Relationship Id="rId27" Type="http://schemas.openxmlformats.org/officeDocument/2006/relationships/oleObject" Target="../embeddings/oleObject8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0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5.bin"/><Relationship Id="rId21" Type="http://schemas.openxmlformats.org/officeDocument/2006/relationships/oleObject" Target="../embeddings/oleObject94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2.bin"/><Relationship Id="rId25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29" Type="http://schemas.openxmlformats.org/officeDocument/2006/relationships/oleObject" Target="../embeddings/oleObject98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89.bin"/><Relationship Id="rId24" Type="http://schemas.openxmlformats.org/officeDocument/2006/relationships/image" Target="../media/image96.wmf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23" Type="http://schemas.openxmlformats.org/officeDocument/2006/relationships/oleObject" Target="../embeddings/oleObject95.bin"/><Relationship Id="rId28" Type="http://schemas.openxmlformats.org/officeDocument/2006/relationships/image" Target="../media/image98.wmf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3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oleObject" Target="../embeddings/oleObject97.bin"/><Relationship Id="rId30" Type="http://schemas.openxmlformats.org/officeDocument/2006/relationships/image" Target="../media/image9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05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5.wmf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1.bin"/><Relationship Id="rId18" Type="http://schemas.openxmlformats.org/officeDocument/2006/relationships/image" Target="../media/image114.wmf"/><Relationship Id="rId26" Type="http://schemas.openxmlformats.org/officeDocument/2006/relationships/image" Target="../media/image118.wmf"/><Relationship Id="rId3" Type="http://schemas.openxmlformats.org/officeDocument/2006/relationships/oleObject" Target="../embeddings/oleObject106.bin"/><Relationship Id="rId21" Type="http://schemas.openxmlformats.org/officeDocument/2006/relationships/oleObject" Target="../embeddings/oleObject115.bin"/><Relationship Id="rId34" Type="http://schemas.openxmlformats.org/officeDocument/2006/relationships/image" Target="../media/image122.wmf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1.wmf"/><Relationship Id="rId17" Type="http://schemas.openxmlformats.org/officeDocument/2006/relationships/oleObject" Target="../embeddings/oleObject113.bin"/><Relationship Id="rId25" Type="http://schemas.openxmlformats.org/officeDocument/2006/relationships/oleObject" Target="../embeddings/oleObject117.bin"/><Relationship Id="rId33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20" Type="http://schemas.openxmlformats.org/officeDocument/2006/relationships/image" Target="../media/image115.wmf"/><Relationship Id="rId29" Type="http://schemas.openxmlformats.org/officeDocument/2006/relationships/oleObject" Target="../embeddings/oleObject119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0.bin"/><Relationship Id="rId24" Type="http://schemas.openxmlformats.org/officeDocument/2006/relationships/image" Target="../media/image117.wmf"/><Relationship Id="rId32" Type="http://schemas.openxmlformats.org/officeDocument/2006/relationships/image" Target="../media/image121.wmf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23" Type="http://schemas.openxmlformats.org/officeDocument/2006/relationships/oleObject" Target="../embeddings/oleObject116.bin"/><Relationship Id="rId28" Type="http://schemas.openxmlformats.org/officeDocument/2006/relationships/image" Target="../media/image119.wmf"/><Relationship Id="rId10" Type="http://schemas.openxmlformats.org/officeDocument/2006/relationships/image" Target="../media/image110.wmf"/><Relationship Id="rId19" Type="http://schemas.openxmlformats.org/officeDocument/2006/relationships/oleObject" Target="../embeddings/oleObject114.bin"/><Relationship Id="rId31" Type="http://schemas.openxmlformats.org/officeDocument/2006/relationships/oleObject" Target="../embeddings/oleObject120.bin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2.wmf"/><Relationship Id="rId22" Type="http://schemas.openxmlformats.org/officeDocument/2006/relationships/image" Target="../media/image116.wmf"/><Relationship Id="rId27" Type="http://schemas.openxmlformats.org/officeDocument/2006/relationships/oleObject" Target="../embeddings/oleObject118.bin"/><Relationship Id="rId30" Type="http://schemas.openxmlformats.org/officeDocument/2006/relationships/image" Target="../media/image120.wmf"/><Relationship Id="rId8" Type="http://schemas.openxmlformats.org/officeDocument/2006/relationships/image" Target="../media/image109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oleObject" Target="../embeddings/oleObject127.bin"/><Relationship Id="rId18" Type="http://schemas.openxmlformats.org/officeDocument/2006/relationships/image" Target="../media/image130.wmf"/><Relationship Id="rId3" Type="http://schemas.openxmlformats.org/officeDocument/2006/relationships/oleObject" Target="../embeddings/oleObject122.bin"/><Relationship Id="rId21" Type="http://schemas.openxmlformats.org/officeDocument/2006/relationships/oleObject" Target="../embeddings/oleObject131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127.wmf"/><Relationship Id="rId17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9.wmf"/><Relationship Id="rId20" Type="http://schemas.openxmlformats.org/officeDocument/2006/relationships/image" Target="../media/image131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4.w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5" Type="http://schemas.openxmlformats.org/officeDocument/2006/relationships/oleObject" Target="../embeddings/oleObject128.bin"/><Relationship Id="rId10" Type="http://schemas.openxmlformats.org/officeDocument/2006/relationships/image" Target="../media/image126.wmf"/><Relationship Id="rId19" Type="http://schemas.openxmlformats.org/officeDocument/2006/relationships/oleObject" Target="../embeddings/oleObject130.bin"/><Relationship Id="rId4" Type="http://schemas.openxmlformats.org/officeDocument/2006/relationships/image" Target="../media/image123.w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128.wmf"/><Relationship Id="rId22" Type="http://schemas.openxmlformats.org/officeDocument/2006/relationships/image" Target="../media/image13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140.wmf"/><Relationship Id="rId3" Type="http://schemas.openxmlformats.org/officeDocument/2006/relationships/oleObject" Target="../embeddings/oleObject132.bin"/><Relationship Id="rId21" Type="http://schemas.openxmlformats.org/officeDocument/2006/relationships/oleObject" Target="../embeddings/oleObject141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7.wmf"/><Relationship Id="rId17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9.wmf"/><Relationship Id="rId20" Type="http://schemas.openxmlformats.org/officeDocument/2006/relationships/image" Target="../media/image141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34.wmf"/><Relationship Id="rId11" Type="http://schemas.openxmlformats.org/officeDocument/2006/relationships/oleObject" Target="../embeddings/oleObject136.bin"/><Relationship Id="rId24" Type="http://schemas.openxmlformats.org/officeDocument/2006/relationships/image" Target="../media/image143.wmf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23" Type="http://schemas.openxmlformats.org/officeDocument/2006/relationships/oleObject" Target="../embeddings/oleObject142.bin"/><Relationship Id="rId10" Type="http://schemas.openxmlformats.org/officeDocument/2006/relationships/image" Target="../media/image136.wmf"/><Relationship Id="rId19" Type="http://schemas.openxmlformats.org/officeDocument/2006/relationships/oleObject" Target="../embeddings/oleObject140.bin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38.wmf"/><Relationship Id="rId22" Type="http://schemas.openxmlformats.org/officeDocument/2006/relationships/image" Target="../media/image14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13" Type="http://schemas.openxmlformats.org/officeDocument/2006/relationships/oleObject" Target="../embeddings/oleObject148.bin"/><Relationship Id="rId18" Type="http://schemas.openxmlformats.org/officeDocument/2006/relationships/image" Target="../media/image151.wmf"/><Relationship Id="rId3" Type="http://schemas.openxmlformats.org/officeDocument/2006/relationships/oleObject" Target="../embeddings/oleObject143.bin"/><Relationship Id="rId7" Type="http://schemas.openxmlformats.org/officeDocument/2006/relationships/oleObject" Target="../embeddings/oleObject145.bin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1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47.bin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49.bin"/><Relationship Id="rId10" Type="http://schemas.openxmlformats.org/officeDocument/2006/relationships/image" Target="../media/image147.wmf"/><Relationship Id="rId19" Type="http://schemas.openxmlformats.org/officeDocument/2006/relationships/oleObject" Target="../embeddings/oleObject151.bin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46.bin"/><Relationship Id="rId14" Type="http://schemas.openxmlformats.org/officeDocument/2006/relationships/image" Target="../media/image14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5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5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9" Type="http://schemas.openxmlformats.org/officeDocument/2006/relationships/oleObject" Target="../embeddings/oleObject31.bin"/><Relationship Id="rId21" Type="http://schemas.openxmlformats.org/officeDocument/2006/relationships/oleObject" Target="../embeddings/oleObject22.bin"/><Relationship Id="rId34" Type="http://schemas.openxmlformats.org/officeDocument/2006/relationships/image" Target="../media/image29.wmf"/><Relationship Id="rId42" Type="http://schemas.openxmlformats.org/officeDocument/2006/relationships/image" Target="../media/image33.wmf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6.bin"/><Relationship Id="rId41" Type="http://schemas.openxmlformats.org/officeDocument/2006/relationships/oleObject" Target="../embeddings/oleObject3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30.bin"/><Relationship Id="rId40" Type="http://schemas.openxmlformats.org/officeDocument/2006/relationships/image" Target="../media/image32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28" Type="http://schemas.openxmlformats.org/officeDocument/2006/relationships/image" Target="../media/image26.wmf"/><Relationship Id="rId36" Type="http://schemas.openxmlformats.org/officeDocument/2006/relationships/image" Target="../media/image30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1.bin"/><Relationship Id="rId31" Type="http://schemas.openxmlformats.org/officeDocument/2006/relationships/oleObject" Target="../embeddings/oleObject2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5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29.bin"/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33" Type="http://schemas.openxmlformats.org/officeDocument/2006/relationships/oleObject" Target="../embeddings/oleObject28.bin"/><Relationship Id="rId38" Type="http://schemas.openxmlformats.org/officeDocument/2006/relationships/image" Target="../media/image3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Arithmetic Sequences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Specific Term In an Arithmetic Sequence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78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Using a system of equations given two terms: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	If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= 6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21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48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rgbClr val="0000FF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 the 	arithmetic sequence.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Using the formula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baseline="-25000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rgbClr val="00007D"/>
                </a:solidFill>
              </a:rPr>
              <a:t> + (</a:t>
            </a:r>
            <a:r>
              <a:rPr lang="en-US" i="1" dirty="0">
                <a:solidFill>
                  <a:srgbClr val="00007D"/>
                </a:solidFill>
              </a:rPr>
              <a:t>n</a:t>
            </a:r>
            <a:r>
              <a:rPr lang="en-US" i="0" dirty="0">
                <a:solidFill>
                  <a:srgbClr val="00007D"/>
                </a:solidFill>
              </a:rPr>
              <a:t> – 1)</a:t>
            </a:r>
            <a:r>
              <a:rPr lang="en-US" i="1" dirty="0">
                <a:solidFill>
                  <a:srgbClr val="00007D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, substituting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3 and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21, and solving simultaneous equations, we have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937000" y="24765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4765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18733" y="4343400"/>
          <a:ext cx="2082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2082600" imgH="431640" progId="Equation.DSMT4">
                  <p:embed/>
                </p:oleObj>
              </mc:Choice>
              <mc:Fallback>
                <p:oleObj name="Equation" r:id="rId5" imgW="20826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8733" y="4343400"/>
                        <a:ext cx="2082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516438" y="4343400"/>
          <a:ext cx="2095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2095200" imgH="431640" progId="Equation.DSMT4">
                  <p:embed/>
                </p:oleObj>
              </mc:Choice>
              <mc:Fallback>
                <p:oleObj name="Equation" r:id="rId7" imgW="20952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4343400"/>
                        <a:ext cx="2095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125134" y="4811536"/>
          <a:ext cx="1511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1511280" imgH="431640" progId="Equation.DSMT4">
                  <p:embed/>
                </p:oleObj>
              </mc:Choice>
              <mc:Fallback>
                <p:oleObj name="Equation" r:id="rId9" imgW="15112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134" y="4811536"/>
                        <a:ext cx="1511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508500" y="4811713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2158920" imgH="495000" progId="Equation.DSMT4">
                  <p:embed/>
                </p:oleObj>
              </mc:Choice>
              <mc:Fallback>
                <p:oleObj name="Equation" r:id="rId11" imgW="21589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811713"/>
                        <a:ext cx="215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533900" y="5351463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1473120" imgH="304560" progId="Equation.DSMT4">
                  <p:embed/>
                </p:oleObj>
              </mc:Choice>
              <mc:Fallback>
                <p:oleObj name="Equation" r:id="rId13" imgW="14731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351463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737100" y="5681663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5" imgW="1002960" imgH="304560" progId="Equation.DSMT4">
                  <p:embed/>
                </p:oleObj>
              </mc:Choice>
              <mc:Fallback>
                <p:oleObj name="Equation" r:id="rId15" imgW="10029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5681663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Specific Term In an Arithmetic Sequence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1371600"/>
          <a:ext cx="850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850680" imgH="342720" progId="Equation.DSMT4">
                  <p:embed/>
                </p:oleObj>
              </mc:Choice>
              <mc:Fallback>
                <p:oleObj name="Equation" r:id="rId3" imgW="850680" imgH="342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850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362200" y="1881011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955520" imgH="469800" progId="Equation.DSMT4">
                  <p:embed/>
                </p:oleObj>
              </mc:Choice>
              <mc:Fallback>
                <p:oleObj name="Equation" r:id="rId5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81011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87222" y="2449689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1079280" imgH="431640" progId="Equation.DSMT4">
                  <p:embed/>
                </p:oleObj>
              </mc:Choice>
              <mc:Fallback>
                <p:oleObj name="Equation" r:id="rId7" imgW="107928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7222" y="2449689"/>
                        <a:ext cx="107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0352" y="3155244"/>
          <a:ext cx="3263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3263760" imgH="431640" progId="Equation.DSMT4">
                  <p:embed/>
                </p:oleObj>
              </mc:Choice>
              <mc:Fallback>
                <p:oleObj name="Equation" r:id="rId9" imgW="326376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55244"/>
                        <a:ext cx="3263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Finding </a:t>
            </a:r>
            <a:r>
              <a:rPr lang="en-US" sz="3200" i="1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 Given Certain Conditions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60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Given that          is an arithmetic sequence,                     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sequence is arithmetic, the conditions that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baseline="-25000" dirty="0">
                <a:solidFill>
                  <a:srgbClr val="00007D"/>
                </a:solidFill>
              </a:rPr>
              <a:t>10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12</a:t>
            </a:r>
            <a:r>
              <a:rPr lang="en-US" i="0" dirty="0">
                <a:solidFill>
                  <a:schemeClr val="tx1"/>
                </a:solidFill>
              </a:rPr>
              <a:t> and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7D"/>
                </a:solidFill>
              </a:rPr>
              <a:t>d</a:t>
            </a:r>
            <a:r>
              <a:rPr lang="en-US" i="0" dirty="0">
                <a:solidFill>
                  <a:srgbClr val="00007D"/>
                </a:solidFill>
              </a:rPr>
              <a:t> = </a:t>
            </a:r>
            <a:r>
              <a:rPr lang="en-US" i="0" dirty="0">
                <a:solidFill>
                  <a:srgbClr val="00007D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7D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can be used 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as follows:</a:t>
            </a: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2135188" y="1329267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3" imgW="660113" imgH="495085" progId="Equation.DSMT4">
                  <p:embed/>
                </p:oleObj>
              </mc:Choice>
              <mc:Fallback>
                <p:oleObj name="Equation" r:id="rId3" imgW="660113" imgH="4950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1329267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530352" y="1852788"/>
          <a:ext cx="561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5" imgW="5613400" imgH="431800" progId="Equation.DSMT4">
                  <p:embed/>
                </p:oleObj>
              </mc:Choice>
              <mc:Fallback>
                <p:oleObj name="Equation" r:id="rId5" imgW="56134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52788"/>
                        <a:ext cx="5613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200400" y="36576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7" imgW="2387520" imgH="469800" progId="Equation.DSMT4">
                  <p:embed/>
                </p:oleObj>
              </mc:Choice>
              <mc:Fallback>
                <p:oleObj name="Equation" r:id="rId7" imgW="2387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76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954161" y="4149725"/>
          <a:ext cx="321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9" imgW="3213000" imgH="469800" progId="Equation.DSMT4">
                  <p:embed/>
                </p:oleObj>
              </mc:Choice>
              <mc:Fallback>
                <p:oleObj name="Equation" r:id="rId9" imgW="3213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161" y="4149725"/>
                        <a:ext cx="321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954161" y="464185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161" y="464185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954161" y="5133975"/>
          <a:ext cx="1879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3" imgW="1879560" imgH="431640" progId="Equation.DSMT4">
                  <p:embed/>
                </p:oleObj>
              </mc:Choice>
              <mc:Fallback>
                <p:oleObj name="Equation" r:id="rId13" imgW="18795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161" y="5133975"/>
                        <a:ext cx="1879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183467" y="5588000"/>
          <a:ext cx="965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15" imgW="965160" imgH="431640" progId="Equation.DSMT4">
                  <p:embed/>
                </p:oleObj>
              </mc:Choice>
              <mc:Fallback>
                <p:oleObj name="Equation" r:id="rId15" imgW="9651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3467" y="5588000"/>
                        <a:ext cx="965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Finding </a:t>
            </a:r>
            <a:r>
              <a:rPr lang="en-US" sz="3200" i="1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 Given Certain Conditions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using the formula again, we can solve for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follows: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72 </a:t>
            </a:r>
            <a:r>
              <a:rPr lang="en-US" i="0" dirty="0">
                <a:solidFill>
                  <a:schemeClr val="tx1"/>
                </a:solidFill>
              </a:rPr>
              <a:t>is the </a:t>
            </a:r>
            <a:r>
              <a:rPr lang="en-US" i="0" dirty="0">
                <a:solidFill>
                  <a:srgbClr val="FF0000"/>
                </a:solidFill>
              </a:rPr>
              <a:t>30</a:t>
            </a:r>
            <a:r>
              <a:rPr lang="en-US" i="0" baseline="30000" dirty="0">
                <a:solidFill>
                  <a:srgbClr val="FF0000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term in the sequence.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025422" y="2057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3073320" imgH="469800" progId="Equation.DSMT4">
                  <p:embed/>
                </p:oleObj>
              </mc:Choice>
              <mc:Fallback>
                <p:oleObj name="Equation" r:id="rId3" imgW="3073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2057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025422" y="2667000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2387520" imgH="291960" progId="Equation.DSMT4">
                  <p:embed/>
                </p:oleObj>
              </mc:Choice>
              <mc:Fallback>
                <p:oleObj name="Equation" r:id="rId5" imgW="23875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2667000"/>
                        <a:ext cx="238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025422" y="3198988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1498320" imgH="291960" progId="Equation.DSMT4">
                  <p:embed/>
                </p:oleObj>
              </mc:Choice>
              <mc:Fallback>
                <p:oleObj name="Equation" r:id="rId7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422" y="3198988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231444" y="3735211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444" y="3735211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Partial Sums of Arithmetic Sequences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Partial Sums of Arithmetic Sequences</a:t>
            </a:r>
          </a:p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i="1" dirty="0">
                <a:solidFill>
                  <a:srgbClr val="C00000"/>
                </a:solidFill>
              </a:rPr>
              <a:t>n</a:t>
            </a:r>
            <a:r>
              <a:rPr lang="en-US" b="1" baseline="30000" dirty="0">
                <a:solidFill>
                  <a:srgbClr val="C00000"/>
                </a:solidFill>
              </a:rPr>
              <a:t>th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partial sum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S</a:t>
            </a:r>
            <a:r>
              <a:rPr lang="en-US" i="1" baseline="-25000" dirty="0">
                <a:solidFill>
                  <a:srgbClr val="000000"/>
                </a:solidFill>
              </a:rPr>
              <a:t>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first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terms of an arithmetic sequence          is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7413" name="Object 7"/>
          <p:cNvGraphicFramePr>
            <a:graphicFrameLocks noChangeAspect="1"/>
          </p:cNvGraphicFramePr>
          <p:nvPr/>
        </p:nvGraphicFramePr>
        <p:xfrm>
          <a:off x="3606800" y="2393244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660113" imgH="495085" progId="Equation.DSMT4">
                  <p:embed/>
                </p:oleObj>
              </mc:Choice>
              <mc:Fallback>
                <p:oleObj name="Equation" r:id="rId3" imgW="660113" imgH="495085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2393244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8"/>
          <p:cNvGraphicFramePr>
            <a:graphicFrameLocks noChangeAspect="1"/>
          </p:cNvGraphicFramePr>
          <p:nvPr/>
        </p:nvGraphicFramePr>
        <p:xfrm>
          <a:off x="2889250" y="3025422"/>
          <a:ext cx="3365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3365500" imgH="952500" progId="Equation.DSMT4">
                  <p:embed/>
                </p:oleObj>
              </mc:Choice>
              <mc:Fallback>
                <p:oleObj name="Equation" r:id="rId5" imgW="3365500" imgH="952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3025422"/>
                        <a:ext cx="33655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 show that the corresponding sequence is an arithmetic sequence by finding                         Then find the indicated sum using the formula.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136444" y="1778000"/>
          <a:ext cx="1778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3" imgW="1777229" imgH="431613" progId="Equation.DSMT4">
                  <p:embed/>
                </p:oleObj>
              </mc:Choice>
              <mc:Fallback>
                <p:oleObj name="Equation" r:id="rId3" imgW="1777229" imgH="4316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6444" y="1778000"/>
                        <a:ext cx="1778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530352" y="2628900"/>
          <a:ext cx="378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5" imgW="3784600" imgH="952500" progId="Equation.DSMT4">
                  <p:embed/>
                </p:oleObj>
              </mc:Choice>
              <mc:Fallback>
                <p:oleObj name="Equation" r:id="rId5" imgW="3784600" imgH="9525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8900"/>
                        <a:ext cx="37846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30352" y="3776133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76133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984023" y="3722511"/>
          <a:ext cx="3238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9" imgW="3238200" imgH="431640" progId="Equation.DSMT4">
                  <p:embed/>
                </p:oleObj>
              </mc:Choice>
              <mc:Fallback>
                <p:oleObj name="Equation" r:id="rId9" imgW="323820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023" y="3722511"/>
                        <a:ext cx="3238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30352" y="4292600"/>
          <a:ext cx="1104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1" imgW="1104840" imgH="431640" progId="Equation.DSMT4">
                  <p:embed/>
                </p:oleObj>
              </mc:Choice>
              <mc:Fallback>
                <p:oleObj name="Equation" r:id="rId11" imgW="110484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92600"/>
                        <a:ext cx="1104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667115" y="4332111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3" imgW="1346040" imgH="291960" progId="Equation.DSMT4">
                  <p:embed/>
                </p:oleObj>
              </mc:Choice>
              <mc:Fallback>
                <p:oleObj name="Equation" r:id="rId13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115" y="4332111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045178" y="4340577"/>
          <a:ext cx="939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15" imgW="939600" imgH="304560" progId="Equation.DSMT4">
                  <p:embed/>
                </p:oleObj>
              </mc:Choice>
              <mc:Fallback>
                <p:oleObj name="Equation" r:id="rId15" imgW="9396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5178" y="4340577"/>
                        <a:ext cx="939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038600" y="4275666"/>
          <a:ext cx="495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7" imgW="4952880" imgH="469800" progId="Equation.DSMT4">
                  <p:embed/>
                </p:oleObj>
              </mc:Choice>
              <mc:Fallback>
                <p:oleObj name="Equation" r:id="rId17" imgW="49528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275666"/>
                        <a:ext cx="495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530352" y="4872038"/>
          <a:ext cx="635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19" imgW="634680" imgH="952200" progId="Equation.DSMT4">
                  <p:embed/>
                </p:oleObj>
              </mc:Choice>
              <mc:Fallback>
                <p:oleObj name="Equation" r:id="rId19" imgW="634680" imgH="952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2038"/>
                        <a:ext cx="635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3062506" y="4910667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21" imgW="1320480" imgH="838080" progId="Equation.DSMT4">
                  <p:embed/>
                </p:oleObj>
              </mc:Choice>
              <mc:Fallback>
                <p:oleObj name="Equation" r:id="rId21" imgW="13204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506" y="4910667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4436533" y="5185834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23" imgW="1015920" imgH="291960" progId="Equation.DSMT4">
                  <p:embed/>
                </p:oleObj>
              </mc:Choice>
              <mc:Fallback>
                <p:oleObj name="Equation" r:id="rId23" imgW="10159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533" y="5185834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5659438" y="5100638"/>
          <a:ext cx="3289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25" imgW="3288960" imgH="431640" progId="Equation.DSMT4">
                  <p:embed/>
                </p:oleObj>
              </mc:Choice>
              <mc:Fallback>
                <p:oleObj name="Equation" r:id="rId25" imgW="3288960" imgH="431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5100638"/>
                        <a:ext cx="3289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1218579" y="49149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27" imgW="1790640" imgH="838080" progId="Equation.DSMT4">
                  <p:embed/>
                </p:oleObj>
              </mc:Choice>
              <mc:Fallback>
                <p:oleObj name="Equation" r:id="rId27" imgW="179064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579" y="49149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graphicFrame>
        <p:nvGraphicFramePr>
          <p:cNvPr id="19459" name="Object 7"/>
          <p:cNvGraphicFramePr>
            <a:graphicFrameLocks noChangeAspect="1"/>
          </p:cNvGraphicFramePr>
          <p:nvPr/>
        </p:nvGraphicFramePr>
        <p:xfrm>
          <a:off x="530352" y="1257300"/>
          <a:ext cx="4152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3" imgW="4152900" imgH="952500" progId="Equation.DSMT4">
                  <p:embed/>
                </p:oleObj>
              </mc:Choice>
              <mc:Fallback>
                <p:oleObj name="Equation" r:id="rId3" imgW="4152900" imgH="952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57300"/>
                        <a:ext cx="4152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30352" y="2274711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74711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947333" y="2232378"/>
          <a:ext cx="2209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7" imgW="2209680" imgH="431640" progId="Equation.DSMT4">
                  <p:embed/>
                </p:oleObj>
              </mc:Choice>
              <mc:Fallback>
                <p:oleObj name="Equation" r:id="rId7" imgW="220968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33" y="2232378"/>
                        <a:ext cx="2209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236156" y="22098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9" imgW="1371600" imgH="469800" progId="Equation.DSMT4">
                  <p:embed/>
                </p:oleObj>
              </mc:Choice>
              <mc:Fallback>
                <p:oleObj name="Equation" r:id="rId9" imgW="13716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156" y="22098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644445" y="2274711"/>
          <a:ext cx="111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1" imgW="1117440" imgH="304560" progId="Equation.DSMT4">
                  <p:embed/>
                </p:oleObj>
              </mc:Choice>
              <mc:Fallback>
                <p:oleObj name="Equation" r:id="rId11" imgW="11174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445" y="2274711"/>
                        <a:ext cx="111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1947333" y="2808111"/>
          <a:ext cx="114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3" imgW="1143000" imgH="431640" progId="Equation.DSMT4">
                  <p:embed/>
                </p:oleObj>
              </mc:Choice>
              <mc:Fallback>
                <p:oleObj name="Equation" r:id="rId13" imgW="114300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33" y="2808111"/>
                        <a:ext cx="114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3158067" y="2785533"/>
          <a:ext cx="200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5" imgW="2006280" imgH="469800" progId="Equation.DSMT4">
                  <p:embed/>
                </p:oleObj>
              </mc:Choice>
              <mc:Fallback>
                <p:oleObj name="Equation" r:id="rId15" imgW="20062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067" y="2785533"/>
                        <a:ext cx="200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221111" y="2850444"/>
          <a:ext cx="101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17" imgW="1015920" imgH="304560" progId="Equation.DSMT4">
                  <p:embed/>
                </p:oleObj>
              </mc:Choice>
              <mc:Fallback>
                <p:oleObj name="Equation" r:id="rId17" imgW="101592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1111" y="2850444"/>
                        <a:ext cx="101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1947333" y="3371144"/>
          <a:ext cx="514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9" imgW="5143320" imgH="469800" progId="Equation.DSMT4">
                  <p:embed/>
                </p:oleObj>
              </mc:Choice>
              <mc:Fallback>
                <p:oleObj name="Equation" r:id="rId19" imgW="514332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33" y="3371144"/>
                        <a:ext cx="514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1947333" y="3946878"/>
          <a:ext cx="787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21" imgW="787320" imgH="952200" progId="Equation.DSMT4">
                  <p:embed/>
                </p:oleObj>
              </mc:Choice>
              <mc:Fallback>
                <p:oleObj name="Equation" r:id="rId21" imgW="78732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33" y="3946878"/>
                        <a:ext cx="787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2819400" y="3996267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23" imgW="1968480" imgH="838080" progId="Equation.DSMT4">
                  <p:embed/>
                </p:oleObj>
              </mc:Choice>
              <mc:Fallback>
                <p:oleObj name="Equation" r:id="rId23" imgW="1968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996267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29200" y="4222750"/>
          <a:ext cx="344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25" imgW="3441600" imgH="431640" progId="Equation.DSMT4">
                  <p:embed/>
                </p:oleObj>
              </mc:Choice>
              <mc:Fallback>
                <p:oleObj name="Equation" r:id="rId25" imgW="3441600" imgH="431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22750"/>
                        <a:ext cx="3441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2819400" y="4992511"/>
          <a:ext cx="142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27" imgW="1422360" imgH="469800" progId="Equation.DSMT4">
                  <p:embed/>
                </p:oleObj>
              </mc:Choice>
              <mc:Fallback>
                <p:oleObj name="Equation" r:id="rId27" imgW="142236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992511"/>
                        <a:ext cx="142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2819400" y="5620456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7" name="Equation" r:id="rId29" imgW="1002960" imgH="291960" progId="Equation.DSMT4">
                  <p:embed/>
                </p:oleObj>
              </mc:Choice>
              <mc:Fallback>
                <p:oleObj name="Equation" r:id="rId29" imgW="10029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620456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Alternatively, property III of Section 13.2 can be used to find the sum.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333500" y="2374900"/>
          <a:ext cx="800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799920" imgH="952200" progId="Equation.DSMT4">
                  <p:embed/>
                </p:oleObj>
              </mc:Choice>
              <mc:Fallback>
                <p:oleObj name="Equation" r:id="rId3" imgW="79992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2374900"/>
                        <a:ext cx="800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63422" y="3525897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2108160" imgH="838080" progId="Equation.DSMT4">
                  <p:embed/>
                </p:oleObj>
              </mc:Choice>
              <mc:Fallback>
                <p:oleObj name="Equation" r:id="rId5" imgW="2108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22" y="3525897"/>
                        <a:ext cx="210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4597400" y="3729567"/>
          <a:ext cx="3327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7" imgW="3327120" imgH="431640" progId="Equation.DSMT4">
                  <p:embed/>
                </p:oleObj>
              </mc:Choice>
              <mc:Fallback>
                <p:oleObj name="Equation" r:id="rId7" imgW="332712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3729567"/>
                        <a:ext cx="3327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263422" y="4575294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9" imgW="1447560" imgH="291960" progId="Equation.DSMT4">
                  <p:embed/>
                </p:oleObj>
              </mc:Choice>
              <mc:Fallback>
                <p:oleObj name="Equation" r:id="rId9" imgW="1447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22" y="4575294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263422" y="507859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22" y="507859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263422" y="2362200"/>
          <a:ext cx="1066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13" imgW="1066680" imgH="952200" progId="Equation.DSMT4">
                  <p:embed/>
                </p:oleObj>
              </mc:Choice>
              <mc:Fallback>
                <p:oleObj name="Equation" r:id="rId13" imgW="10666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22" y="2362200"/>
                        <a:ext cx="1066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597400" y="2730500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5" imgW="1155600" imgH="266400" progId="Equation.DSMT4">
                  <p:embed/>
                </p:oleObj>
              </mc:Choice>
              <mc:Fallback>
                <p:oleObj name="Equation" r:id="rId15" imgW="115560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730500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graphicFrame>
        <p:nvGraphicFramePr>
          <p:cNvPr id="21507" name="Object 4"/>
          <p:cNvGraphicFramePr>
            <a:graphicFrameLocks noChangeAspect="1"/>
          </p:cNvGraphicFramePr>
          <p:nvPr/>
        </p:nvGraphicFramePr>
        <p:xfrm>
          <a:off x="530352" y="1257300"/>
          <a:ext cx="6896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3" imgW="6896100" imgH="952500" progId="Equation.DSMT4">
                  <p:embed/>
                </p:oleObj>
              </mc:Choice>
              <mc:Fallback>
                <p:oleObj name="Equation" r:id="rId3" imgW="6896100" imgH="952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57300"/>
                        <a:ext cx="68961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30352" y="236220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050344" y="2328333"/>
          <a:ext cx="1714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7" imgW="1714320" imgH="431640" progId="Equation.DSMT4">
                  <p:embed/>
                </p:oleObj>
              </mc:Choice>
              <mc:Fallback>
                <p:oleObj name="Equation" r:id="rId7" imgW="171432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344" y="2328333"/>
                        <a:ext cx="1714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841044" y="2319867"/>
          <a:ext cx="114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9" imgW="1143000" imgH="431640" progId="Equation.DSMT4">
                  <p:embed/>
                </p:oleObj>
              </mc:Choice>
              <mc:Fallback>
                <p:oleObj name="Equation" r:id="rId9" imgW="114300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044" y="2319867"/>
                        <a:ext cx="114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040489" y="2297289"/>
          <a:ext cx="205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1" imgW="2057400" imgH="469800" progId="Equation.DSMT4">
                  <p:embed/>
                </p:oleObj>
              </mc:Choice>
              <mc:Fallback>
                <p:oleObj name="Equation" r:id="rId11" imgW="2057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489" y="2297289"/>
                        <a:ext cx="205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7154333" y="2360789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3" imgW="1422360" imgH="342720" progId="Equation.DSMT4">
                  <p:embed/>
                </p:oleObj>
              </mc:Choice>
              <mc:Fallback>
                <p:oleObj name="Equation" r:id="rId13" imgW="1422360" imgH="342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4333" y="2360789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050344" y="2895600"/>
          <a:ext cx="114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15" imgW="1143000" imgH="431640" progId="Equation.DSMT4">
                  <p:embed/>
                </p:oleObj>
              </mc:Choice>
              <mc:Fallback>
                <p:oleObj name="Equation" r:id="rId15" imgW="114300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344" y="2895600"/>
                        <a:ext cx="114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3285067" y="2884311"/>
          <a:ext cx="314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17" imgW="3149280" imgH="469800" progId="Equation.DSMT4">
                  <p:embed/>
                </p:oleObj>
              </mc:Choice>
              <mc:Fallback>
                <p:oleObj name="Equation" r:id="rId17" imgW="314928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067" y="2884311"/>
                        <a:ext cx="314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6492522" y="2952045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19" imgW="952200" imgH="291960" progId="Equation.DSMT4">
                  <p:embed/>
                </p:oleObj>
              </mc:Choice>
              <mc:Fallback>
                <p:oleObj name="Equation" r:id="rId19" imgW="9522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522" y="2952045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7478889" y="2937933"/>
          <a:ext cx="123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Equation" r:id="rId21" imgW="1231560" imgH="304560" progId="Equation.DSMT4">
                  <p:embed/>
                </p:oleObj>
              </mc:Choice>
              <mc:Fallback>
                <p:oleObj name="Equation" r:id="rId21" imgW="123156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889" y="2937933"/>
                        <a:ext cx="123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2050344" y="3479800"/>
          <a:ext cx="567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Equation" r:id="rId23" imgW="5676840" imgH="406080" progId="Equation.DSMT4">
                  <p:embed/>
                </p:oleObj>
              </mc:Choice>
              <mc:Fallback>
                <p:oleObj name="Equation" r:id="rId23" imgW="5676840" imgH="406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0344" y="3479800"/>
                        <a:ext cx="567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530352" y="3951111"/>
          <a:ext cx="1714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25" imgW="1714320" imgH="952200" progId="Equation.DSMT4">
                  <p:embed/>
                </p:oleObj>
              </mc:Choice>
              <mc:Fallback>
                <p:oleObj name="Equation" r:id="rId25" imgW="1714320" imgH="952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51111"/>
                        <a:ext cx="1714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2362200" y="3993444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27" imgW="2489040" imgH="838080" progId="Equation.DSMT4">
                  <p:embed/>
                </p:oleObj>
              </mc:Choice>
              <mc:Fallback>
                <p:oleObj name="Equation" r:id="rId27" imgW="248904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93444"/>
                        <a:ext cx="248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5029200" y="4216400"/>
          <a:ext cx="3175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29" imgW="3174840" imgH="431640" progId="Equation.DSMT4">
                  <p:embed/>
                </p:oleObj>
              </mc:Choice>
              <mc:Fallback>
                <p:oleObj name="Equation" r:id="rId29" imgW="317484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16400"/>
                        <a:ext cx="3175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2362200" y="4995333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31" imgW="1650960" imgH="469800" progId="Equation.DSMT4">
                  <p:embed/>
                </p:oleObj>
              </mc:Choice>
              <mc:Fallback>
                <p:oleObj name="Equation" r:id="rId31" imgW="165096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95333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2362200" y="5628922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33" imgW="1231560" imgH="291960" progId="Equation.DSMT4">
                  <p:embed/>
                </p:oleObj>
              </mc:Choice>
              <mc:Fallback>
                <p:oleObj name="Equation" r:id="rId33" imgW="123156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628922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5: Finding Partial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Sums of Arithmetic Sequences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Alternatively, Properties II, III, and IV of Section 13.2 and the sum of a finite arithmetic sequence from this section can be used to find the sum.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30352" y="2598561"/>
          <a:ext cx="1714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3" imgW="1714320" imgH="952200" progId="Equation.DSMT4">
                  <p:embed/>
                </p:oleObj>
              </mc:Choice>
              <mc:Fallback>
                <p:oleObj name="Equation" r:id="rId3" imgW="171432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8561"/>
                        <a:ext cx="1714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59025" y="2590800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5" imgW="2197080" imgH="952200" progId="Equation.DSMT4">
                  <p:embed/>
                </p:oleObj>
              </mc:Choice>
              <mc:Fallback>
                <p:oleObj name="Equation" r:id="rId5" imgW="219708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2590800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359025" y="3581400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7" imgW="2197080" imgH="952200" progId="Equation.DSMT4">
                  <p:embed/>
                </p:oleObj>
              </mc:Choice>
              <mc:Fallback>
                <p:oleObj name="Equation" r:id="rId7" imgW="21970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3581400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359025" y="45720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9" imgW="3352680" imgH="838080" progId="Equation.DSMT4">
                  <p:embed/>
                </p:oleObj>
              </mc:Choice>
              <mc:Fallback>
                <p:oleObj name="Equation" r:id="rId9" imgW="3352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45720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359025" y="5638800"/>
          <a:ext cx="250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11" imgW="2501640" imgH="291960" progId="Equation.DSMT4">
                  <p:embed/>
                </p:oleObj>
              </mc:Choice>
              <mc:Fallback>
                <p:oleObj name="Equation" r:id="rId11" imgW="25016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638800"/>
                        <a:ext cx="250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953000" y="56388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13" imgW="2057400" imgH="291960" progId="Equation.DSMT4">
                  <p:embed/>
                </p:oleObj>
              </mc:Choice>
              <mc:Fallback>
                <p:oleObj name="Equation" r:id="rId13" imgW="2057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6388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7162800" y="56388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15" imgW="1231560" imgH="291960" progId="Equation.DSMT4">
                  <p:embed/>
                </p:oleObj>
              </mc:Choice>
              <mc:Fallback>
                <p:oleObj name="Equation" r:id="rId15" imgW="1231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56388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5867400" y="4800600"/>
          <a:ext cx="3098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17" imgW="3098520" imgH="596880" progId="Equation.DSMT4">
                  <p:embed/>
                </p:oleObj>
              </mc:Choice>
              <mc:Fallback>
                <p:oleObj name="Equation" r:id="rId17" imgW="3098520" imgH="596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00600"/>
                        <a:ext cx="3098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5867400" y="2921000"/>
          <a:ext cx="1092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9" imgW="1091880" imgH="266400" progId="Equation.DSMT4">
                  <p:embed/>
                </p:oleObj>
              </mc:Choice>
              <mc:Fallback>
                <p:oleObj name="Equation" r:id="rId19" imgW="109188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921000"/>
                        <a:ext cx="1092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5867400" y="3860800"/>
          <a:ext cx="1155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21" imgW="1155600" imgH="266400" progId="Equation.DSMT4">
                  <p:embed/>
                </p:oleObj>
              </mc:Choice>
              <mc:Fallback>
                <p:oleObj name="Equation" r:id="rId21" imgW="1155600" imgH="266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860800"/>
                        <a:ext cx="1155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Determine whether or not a sequence is </a:t>
            </a:r>
            <a:r>
              <a:rPr lang="en-US" b="1" i="0" dirty="0">
                <a:solidFill>
                  <a:schemeClr val="tx1"/>
                </a:solidFill>
              </a:rPr>
              <a:t>arithmetic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general term for an arithmetic sequence.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specified terms of an arithmetic sequence.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sum of the first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terms of an arithmetic 	sequence.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An Application of an Arithmetic Sequence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Suppose that you are offered two jobs by the same company. The first job has a starting salary of </a:t>
            </a:r>
            <a:r>
              <a:rPr lang="en-US" i="0" dirty="0">
                <a:solidFill>
                  <a:srgbClr val="0000FF"/>
                </a:solidFill>
              </a:rPr>
              <a:t>$35,000</a:t>
            </a:r>
            <a:r>
              <a:rPr lang="en-US" i="0" dirty="0">
                <a:solidFill>
                  <a:schemeClr val="tx1"/>
                </a:solidFill>
              </a:rPr>
              <a:t>, with a guaranteed raise of </a:t>
            </a:r>
            <a:r>
              <a:rPr lang="en-US" i="0" dirty="0">
                <a:solidFill>
                  <a:srgbClr val="0000FF"/>
                </a:solidFill>
              </a:rPr>
              <a:t>$2000 </a:t>
            </a:r>
            <a:r>
              <a:rPr lang="en-US" i="0" dirty="0">
                <a:solidFill>
                  <a:schemeClr val="tx1"/>
                </a:solidFill>
              </a:rPr>
              <a:t>per year. The second job starts at </a:t>
            </a:r>
            <a:r>
              <a:rPr lang="en-US" i="0" dirty="0">
                <a:solidFill>
                  <a:srgbClr val="0000FF"/>
                </a:solidFill>
              </a:rPr>
              <a:t>$40,000 </a:t>
            </a:r>
            <a:r>
              <a:rPr lang="en-US" i="0" dirty="0">
                <a:solidFill>
                  <a:schemeClr val="tx1"/>
                </a:solidFill>
              </a:rPr>
              <a:t>with a guaranteed raise of </a:t>
            </a:r>
            <a:r>
              <a:rPr lang="en-US" i="0" dirty="0">
                <a:solidFill>
                  <a:srgbClr val="0000FF"/>
                </a:solidFill>
              </a:rPr>
              <a:t>$1200 </a:t>
            </a:r>
            <a:r>
              <a:rPr lang="en-US" i="0" dirty="0">
                <a:solidFill>
                  <a:schemeClr val="tx1"/>
                </a:solidFill>
              </a:rPr>
              <a:t>per year.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What would be your salary in the 10</a:t>
            </a:r>
            <a:r>
              <a:rPr lang="en-US" i="0" baseline="30000" dirty="0">
                <a:solidFill>
                  <a:schemeClr val="tx1"/>
                </a:solidFill>
              </a:rPr>
              <a:t>th</a:t>
            </a:r>
            <a:r>
              <a:rPr lang="en-US" i="0" dirty="0">
                <a:solidFill>
                  <a:schemeClr val="tx1"/>
                </a:solidFill>
              </a:rPr>
              <a:t> year of each 	of these jobs?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If you were to stay 10 years with the company, 	which job would pay the most in total salary?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An Application of an Arithmetic Sequence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the salary would increase the same amount each year, the yearly salaries form arithmetic sequences and the corresponding formulas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S</a:t>
            </a:r>
            <a:r>
              <a:rPr lang="en-US" i="0" baseline="-25000" dirty="0">
                <a:solidFill>
                  <a:schemeClr val="tx1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can be used.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46948"/>
              </p:ext>
            </p:extLst>
          </p:nvPr>
        </p:nvGraphicFramePr>
        <p:xfrm>
          <a:off x="542925" y="3141663"/>
          <a:ext cx="1790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3" imgW="1790640" imgH="393480" progId="Equation.DSMT4">
                  <p:embed/>
                </p:oleObj>
              </mc:Choice>
              <mc:Fallback>
                <p:oleObj name="Equation" r:id="rId3" imgW="17906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3141663"/>
                        <a:ext cx="1790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027289" y="3591278"/>
          <a:ext cx="40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5" imgW="406080" imgH="431640" progId="Equation.DSMT4">
                  <p:embed/>
                </p:oleObj>
              </mc:Choice>
              <mc:Fallback>
                <p:oleObj name="Equation" r:id="rId5" imgW="4060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289" y="3591278"/>
                        <a:ext cx="40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496719" y="3572228"/>
          <a:ext cx="217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7" imgW="2171520" imgH="469800" progId="Equation.DSMT4">
                  <p:embed/>
                </p:oleObj>
              </mc:Choice>
              <mc:Fallback>
                <p:oleObj name="Equation" r:id="rId7" imgW="2171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719" y="3572228"/>
                        <a:ext cx="217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731449" y="3572228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9" imgW="2743200" imgH="469800" progId="Equation.DSMT4">
                  <p:embed/>
                </p:oleObj>
              </mc:Choice>
              <mc:Fallback>
                <p:oleObj name="Equation" r:id="rId9" imgW="27432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449" y="3572228"/>
                        <a:ext cx="2743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6537678" y="3623028"/>
          <a:ext cx="1485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11" imgW="1485720" imgH="368280" progId="Equation.DSMT4">
                  <p:embed/>
                </p:oleObj>
              </mc:Choice>
              <mc:Fallback>
                <p:oleObj name="Equation" r:id="rId11" imgW="14857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678" y="3623028"/>
                        <a:ext cx="1485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540351"/>
              </p:ext>
            </p:extLst>
          </p:nvPr>
        </p:nvGraphicFramePr>
        <p:xfrm>
          <a:off x="1039813" y="4167188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13" imgW="1726920" imgH="393480" progId="Equation.DSMT4">
                  <p:embed/>
                </p:oleObj>
              </mc:Choice>
              <mc:Fallback>
                <p:oleObj name="Equation" r:id="rId13" imgW="17269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4167188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1027289" y="4632677"/>
          <a:ext cx="40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15" imgW="406080" imgH="431640" progId="Equation.DSMT4">
                  <p:embed/>
                </p:oleObj>
              </mc:Choice>
              <mc:Fallback>
                <p:oleObj name="Equation" r:id="rId15" imgW="40608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289" y="4632677"/>
                        <a:ext cx="40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500011" y="4613627"/>
          <a:ext cx="217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17" imgW="2171520" imgH="469800" progId="Equation.DSMT4">
                  <p:embed/>
                </p:oleObj>
              </mc:Choice>
              <mc:Fallback>
                <p:oleObj name="Equation" r:id="rId17" imgW="21715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011" y="4613627"/>
                        <a:ext cx="217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3738033" y="4613627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19" imgW="2755800" imgH="469800" progId="Equation.DSMT4">
                  <p:embed/>
                </p:oleObj>
              </mc:Choice>
              <mc:Fallback>
                <p:oleObj name="Equation" r:id="rId19" imgW="27558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8033" y="4613627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6560256" y="4664427"/>
          <a:ext cx="1485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21" imgW="1485720" imgH="368280" progId="Equation.DSMT4">
                  <p:embed/>
                </p:oleObj>
              </mc:Choice>
              <mc:Fallback>
                <p:oleObj name="Equation" r:id="rId21" imgW="1485720" imgH="3682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0256" y="4664427"/>
                        <a:ext cx="1485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1027289" y="5219700"/>
          <a:ext cx="7467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23" imgW="7467480" imgH="799920" progId="Equation.DSMT4">
                  <p:embed/>
                </p:oleObj>
              </mc:Choice>
              <mc:Fallback>
                <p:oleObj name="Equation" r:id="rId23" imgW="7467480" imgH="7999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289" y="5219700"/>
                        <a:ext cx="7467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6: An Application of an Arithmetic Sequence (cont.)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097709"/>
              </p:ext>
            </p:extLst>
          </p:nvPr>
        </p:nvGraphicFramePr>
        <p:xfrm>
          <a:off x="549275" y="1552575"/>
          <a:ext cx="1790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3" imgW="1790640" imgH="393480" progId="Equation.DSMT4">
                  <p:embed/>
                </p:oleObj>
              </mc:Choice>
              <mc:Fallback>
                <p:oleObj name="Equation" r:id="rId3" imgW="17906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552575"/>
                        <a:ext cx="1790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819400" y="1515534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5" imgW="380880" imgH="431640" progId="Equation.DSMT4">
                  <p:embed/>
                </p:oleObj>
              </mc:Choice>
              <mc:Fallback>
                <p:oleObj name="Equation" r:id="rId5" imgW="3808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515534"/>
                        <a:ext cx="381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256845" y="1295400"/>
          <a:ext cx="326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7" imgW="3263760" imgH="838080" progId="Equation.DSMT4">
                  <p:embed/>
                </p:oleObj>
              </mc:Choice>
              <mc:Fallback>
                <p:oleObj name="Equation" r:id="rId7" imgW="3263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845" y="1295400"/>
                        <a:ext cx="326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6577189" y="1538112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9" imgW="1663560" imgH="368280" progId="Equation.DSMT4">
                  <p:embed/>
                </p:oleObj>
              </mc:Choice>
              <mc:Fallback>
                <p:oleObj name="Equation" r:id="rId9" imgW="16635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189" y="1538112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515517"/>
              </p:ext>
            </p:extLst>
          </p:nvPr>
        </p:nvGraphicFramePr>
        <p:xfrm>
          <a:off x="977900" y="2487613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11" imgW="1726920" imgH="393480" progId="Equation.DSMT4">
                  <p:embed/>
                </p:oleObj>
              </mc:Choice>
              <mc:Fallback>
                <p:oleObj name="Equation" r:id="rId11" imgW="172692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87613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2819400" y="2452512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13" imgW="380880" imgH="431640" progId="Equation.DSMT4">
                  <p:embed/>
                </p:oleObj>
              </mc:Choice>
              <mc:Fallback>
                <p:oleObj name="Equation" r:id="rId13" imgW="3808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52512"/>
                        <a:ext cx="381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244144" y="2223912"/>
          <a:ext cx="328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15" imgW="3288960" imgH="838080" progId="Equation.DSMT4">
                  <p:embed/>
                </p:oleObj>
              </mc:Choice>
              <mc:Fallback>
                <p:oleObj name="Equation" r:id="rId15" imgW="3288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144" y="2223912"/>
                        <a:ext cx="328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6577189" y="2472267"/>
          <a:ext cx="167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Equation" r:id="rId17" imgW="1676160" imgH="368280" progId="Equation.DSMT4">
                  <p:embed/>
                </p:oleObj>
              </mc:Choice>
              <mc:Fallback>
                <p:oleObj name="Equation" r:id="rId17" imgW="167616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189" y="2472267"/>
                        <a:ext cx="1676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965200" y="3203223"/>
          <a:ext cx="7188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Equation" r:id="rId19" imgW="7188120" imgH="799920" progId="Equation.DSMT4">
                  <p:embed/>
                </p:oleObj>
              </mc:Choice>
              <mc:Fallback>
                <p:oleObj name="Equation" r:id="rId19" imgW="7188120" imgH="799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203223"/>
                        <a:ext cx="71882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572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Show that the sequence {3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+ 5} is arithmetic by finding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  <a:p>
            <a:pPr marL="4572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</a:t>
            </a:r>
            <a:r>
              <a:rPr lang="en-US" i="0" dirty="0">
                <a:solidFill>
                  <a:srgbClr val="000000"/>
                </a:solidFill>
              </a:rPr>
              <a:t>	Find the 40</a:t>
            </a:r>
            <a:r>
              <a:rPr lang="en-US" i="0" baseline="30000" dirty="0">
                <a:solidFill>
                  <a:srgbClr val="000000"/>
                </a:solidFill>
              </a:rPr>
              <a:t>th</a:t>
            </a:r>
            <a:r>
              <a:rPr lang="en-US" i="0" dirty="0">
                <a:solidFill>
                  <a:srgbClr val="000000"/>
                </a:solidFill>
              </a:rPr>
              <a:t> term of the arithmetic sequence with 1, 6, and 11 as its first three terms. </a:t>
            </a:r>
          </a:p>
          <a:p>
            <a:pPr marL="533400" indent="-533400">
              <a:lnSpc>
                <a:spcPct val="155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</a:t>
            </a:r>
            <a:r>
              <a:rPr lang="en-US" i="0" dirty="0">
                <a:solidFill>
                  <a:srgbClr val="000000"/>
                </a:solidFill>
              </a:rPr>
              <a:t>	Find</a:t>
            </a:r>
          </a:p>
        </p:txBody>
      </p:sp>
      <p:graphicFrame>
        <p:nvGraphicFramePr>
          <p:cNvPr id="276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460481"/>
              </p:ext>
            </p:extLst>
          </p:nvPr>
        </p:nvGraphicFramePr>
        <p:xfrm>
          <a:off x="1782233" y="3124200"/>
          <a:ext cx="1612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quation" r:id="rId3" imgW="1612900" imgH="952500" progId="Equation.DSMT4">
                  <p:embed/>
                </p:oleObj>
              </mc:Choice>
              <mc:Fallback>
                <p:oleObj name="Equation" r:id="rId3" imgW="1612900" imgH="952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233" y="3124200"/>
                        <a:ext cx="1612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8675" name="Object 4"/>
          <p:cNvGraphicFramePr>
            <a:graphicFrameLocks noChangeAspect="1"/>
          </p:cNvGraphicFramePr>
          <p:nvPr/>
        </p:nvGraphicFramePr>
        <p:xfrm>
          <a:off x="609600" y="1371600"/>
          <a:ext cx="6311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Equation" r:id="rId3" imgW="6311900" imgH="431800" progId="Equation.DSMT4">
                  <p:embed/>
                </p:oleObj>
              </mc:Choice>
              <mc:Fallback>
                <p:oleObj name="Equation" r:id="rId3" imgW="63119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6311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Arithmetic Sequences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3456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Arithmetic Sequences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sequence          is called an </a:t>
            </a:r>
            <a:r>
              <a:rPr lang="en-US" b="1" i="0" dirty="0">
                <a:solidFill>
                  <a:srgbClr val="A50021"/>
                </a:solidFill>
              </a:rPr>
              <a:t>arithmetic sequence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A50021"/>
                </a:solidFill>
              </a:rPr>
              <a:t>arithmetic progression</a:t>
            </a:r>
            <a:r>
              <a:rPr lang="en-US" i="0" dirty="0">
                <a:solidFill>
                  <a:srgbClr val="000000"/>
                </a:solidFill>
              </a:rPr>
              <a:t>) if for any natural number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,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A50021"/>
                </a:solidFill>
              </a:rPr>
              <a:t>common difference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148" name="Object 10"/>
          <p:cNvGraphicFramePr>
            <a:graphicFrameLocks noChangeAspect="1"/>
          </p:cNvGraphicFramePr>
          <p:nvPr/>
        </p:nvGraphicFramePr>
        <p:xfrm>
          <a:off x="2311400" y="1848555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660113" imgH="495085" progId="Equation.DSMT4">
                  <p:embed/>
                </p:oleObj>
              </mc:Choice>
              <mc:Fallback>
                <p:oleObj name="Equation" r:id="rId3" imgW="660113" imgH="49508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1848555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2150532" y="2895600"/>
          <a:ext cx="527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5270500" imgH="431800" progId="Equation.DSMT4">
                  <p:embed/>
                </p:oleObj>
              </mc:Choice>
              <mc:Fallback>
                <p:oleObj name="Equation" r:id="rId5" imgW="5270500" imgH="431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532" y="2895600"/>
                        <a:ext cx="5270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An Arithmetic Sequence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3}</a:t>
            </a:r>
            <a:r>
              <a:rPr lang="en-US" i="0" dirty="0">
                <a:solidFill>
                  <a:schemeClr val="tx1"/>
                </a:solidFill>
              </a:rPr>
              <a:t> is arithmetic by finding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3175" indent="-3175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3175" indent="-3175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Therefore,</a:t>
            </a:r>
          </a:p>
          <a:p>
            <a:pPr marL="3175" indent="-3175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2, and the sequence </a:t>
            </a:r>
            <a:r>
              <a:rPr lang="en-US" i="0" dirty="0">
                <a:solidFill>
                  <a:srgbClr val="0000FF"/>
                </a:solidFill>
              </a:rPr>
              <a:t>{2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− 3}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rgbClr val="FF0000"/>
                </a:solidFill>
              </a:rPr>
              <a:t>is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3970161"/>
          <a:ext cx="1143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3" imgW="1143000" imgH="431640" progId="Equation.DSMT4">
                  <p:embed/>
                </p:oleObj>
              </mc:Choice>
              <mc:Fallback>
                <p:oleObj name="Equation" r:id="rId3" imgW="11430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70161"/>
                        <a:ext cx="1143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747275" y="3951111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" imgW="2692080" imgH="469800" progId="Equation.DSMT4">
                  <p:embed/>
                </p:oleObj>
              </mc:Choice>
              <mc:Fallback>
                <p:oleObj name="Equation" r:id="rId5" imgW="26920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275" y="3951111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513598" y="4033661"/>
          <a:ext cx="222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7" imgW="2222280" imgH="304560" progId="Equation.DSMT4">
                  <p:embed/>
                </p:oleObj>
              </mc:Choice>
              <mc:Fallback>
                <p:oleObj name="Equation" r:id="rId7" imgW="222228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598" y="4033661"/>
                        <a:ext cx="222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6810022" y="4046361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9" imgW="558720" imgH="279360" progId="Equation.DSMT4">
                  <p:embed/>
                </p:oleObj>
              </mc:Choice>
              <mc:Fallback>
                <p:oleObj name="Equation" r:id="rId9" imgW="5587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0022" y="4046361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30352" y="2846916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1" imgW="1498320" imgH="431640" progId="Equation.DSMT4">
                  <p:embed/>
                </p:oleObj>
              </mc:Choice>
              <mc:Fallback>
                <p:oleObj name="Equation" r:id="rId11" imgW="149832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46916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2339622" y="2910416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3" imgW="558720" imgH="304560" progId="Equation.DSMT4">
                  <p:embed/>
                </p:oleObj>
              </mc:Choice>
              <mc:Fallback>
                <p:oleObj name="Equation" r:id="rId13" imgW="55872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622" y="2910416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143955" y="2846916"/>
          <a:ext cx="533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15" imgW="533160" imgH="431640" progId="Equation.DSMT4">
                  <p:embed/>
                </p:oleObj>
              </mc:Choice>
              <mc:Fallback>
                <p:oleObj name="Equation" r:id="rId15" imgW="5331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955" y="2846916"/>
                        <a:ext cx="533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721570" y="2827866"/>
          <a:ext cx="184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7" imgW="1841400" imgH="469800" progId="Equation.DSMT4">
                  <p:embed/>
                </p:oleObj>
              </mc:Choice>
              <mc:Fallback>
                <p:oleObj name="Equation" r:id="rId17" imgW="18414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570" y="2827866"/>
                        <a:ext cx="184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5607285" y="2910416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9" imgW="1587240" imgH="304560" progId="Equation.DSMT4">
                  <p:embed/>
                </p:oleObj>
              </mc:Choice>
              <mc:Fallback>
                <p:oleObj name="Equation" r:id="rId19" imgW="158724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285" y="2910416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239000" y="2916766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21" imgW="1104840" imgH="291960" progId="Equation.DSMT4">
                  <p:embed/>
                </p:oleObj>
              </mc:Choice>
              <mc:Fallback>
                <p:oleObj name="Equation" r:id="rId21" imgW="1104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916766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A Sequence That Is Not Arithmetic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the sequence          is </a:t>
            </a:r>
            <a:r>
              <a:rPr lang="en-US" b="1" i="0" dirty="0">
                <a:solidFill>
                  <a:schemeClr val="tx1"/>
                </a:solidFill>
              </a:rPr>
              <a:t>not </a:t>
            </a:r>
            <a:r>
              <a:rPr lang="en-US" i="0" dirty="0">
                <a:solidFill>
                  <a:schemeClr val="tx1"/>
                </a:solidFill>
              </a:rPr>
              <a:t>arithmetic.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Consider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0" baseline="-25000" dirty="0">
                <a:solidFill>
                  <a:srgbClr val="00007D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as follows: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 there is no common difference between successive terms, and the sequence           </a:t>
            </a:r>
            <a:r>
              <a:rPr lang="en-US" b="1" i="0" dirty="0">
                <a:solidFill>
                  <a:srgbClr val="FF0000"/>
                </a:solidFill>
              </a:rPr>
              <a:t>is not arithmetic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4140200" y="1272822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660113" imgH="571252" progId="Equation.DSMT4">
                  <p:embed/>
                </p:oleObj>
              </mc:Choice>
              <mc:Fallback>
                <p:oleObj name="Equation" r:id="rId3" imgW="660113" imgH="57125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272822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9"/>
          <p:cNvGraphicFramePr>
            <a:graphicFrameLocks noChangeAspect="1"/>
          </p:cNvGraphicFramePr>
          <p:nvPr/>
        </p:nvGraphicFramePr>
        <p:xfrm>
          <a:off x="4267200" y="4769556"/>
          <a:ext cx="66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660113" imgH="571252" progId="Equation.DSMT4">
                  <p:embed/>
                </p:oleObj>
              </mc:Choice>
              <mc:Fallback>
                <p:oleObj name="Equation" r:id="rId5" imgW="660113" imgH="57125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769556"/>
                        <a:ext cx="660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535289" y="3014133"/>
          <a:ext cx="30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7" imgW="304560" imgH="431640" progId="Equation.DSMT4">
                  <p:embed/>
                </p:oleObj>
              </mc:Choice>
              <mc:Fallback>
                <p:oleObj name="Equation" r:id="rId7" imgW="30456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289" y="3014133"/>
                        <a:ext cx="30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905000" y="2971800"/>
          <a:ext cx="58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9" imgW="583920" imgH="380880" progId="Equation.DSMT4">
                  <p:embed/>
                </p:oleObj>
              </mc:Choice>
              <mc:Fallback>
                <p:oleObj name="Equation" r:id="rId9" imgW="583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71800"/>
                        <a:ext cx="58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528712" y="30705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1" imgW="571320" imgH="330120" progId="Equation.DSMT4">
                  <p:embed/>
                </p:oleObj>
              </mc:Choice>
              <mc:Fallback>
                <p:oleObj name="Equation" r:id="rId11" imgW="57132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712" y="30705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00400" y="3005667"/>
          <a:ext cx="30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3" imgW="304560" imgH="431640" progId="Equation.DSMT4">
                  <p:embed/>
                </p:oleObj>
              </mc:Choice>
              <mc:Fallback>
                <p:oleObj name="Equation" r:id="rId13" imgW="3045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05667"/>
                        <a:ext cx="30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581400" y="2971800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5" imgW="583920" imgH="368280" progId="Equation.DSMT4">
                  <p:embed/>
                </p:oleObj>
              </mc:Choice>
              <mc:Fallback>
                <p:oleObj name="Equation" r:id="rId15" imgW="58392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191000" y="3067756"/>
          <a:ext cx="584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7" imgW="583920" imgH="330120" progId="Equation.DSMT4">
                  <p:embed/>
                </p:oleObj>
              </mc:Choice>
              <mc:Fallback>
                <p:oleObj name="Equation" r:id="rId17" imgW="583920" imgH="3301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067756"/>
                        <a:ext cx="584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893733" y="3048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9" imgW="558720" imgH="304560" progId="Equation.DSMT4">
                  <p:embed/>
                </p:oleObj>
              </mc:Choice>
              <mc:Fallback>
                <p:oleObj name="Equation" r:id="rId19" imgW="55872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3733" y="3048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5552722" y="3008489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21" imgW="291960" imgH="431640" progId="Equation.DSMT4">
                  <p:embed/>
                </p:oleObj>
              </mc:Choice>
              <mc:Fallback>
                <p:oleObj name="Equation" r:id="rId21" imgW="291960" imgH="431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2722" y="3008489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905500" y="2971800"/>
          <a:ext cx="571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23" imgW="571320" imgH="368280" progId="Equation.DSMT4">
                  <p:embed/>
                </p:oleObj>
              </mc:Choice>
              <mc:Fallback>
                <p:oleObj name="Equation" r:id="rId23" imgW="571320" imgH="3682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971800"/>
                        <a:ext cx="571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6529211" y="3067755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25" imgW="545760" imgH="279360" progId="Equation.DSMT4">
                  <p:embed/>
                </p:oleObj>
              </mc:Choice>
              <mc:Fallback>
                <p:oleObj name="Equation" r:id="rId25" imgW="54576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9211" y="3067755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530352" y="3732389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27" imgW="1562040" imgH="355320" progId="Equation.DSMT4">
                  <p:embed/>
                </p:oleObj>
              </mc:Choice>
              <mc:Fallback>
                <p:oleObj name="Equation" r:id="rId27" imgW="1562040" imgH="3553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2389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2144889" y="3694289"/>
          <a:ext cx="914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29" imgW="914400" imgH="431640" progId="Equation.DSMT4">
                  <p:embed/>
                </p:oleObj>
              </mc:Choice>
              <mc:Fallback>
                <p:oleObj name="Equation" r:id="rId29" imgW="914400" imgH="431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889" y="3694289"/>
                        <a:ext cx="914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3112205" y="3764139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31" imgW="977760" imgH="291960" progId="Equation.DSMT4">
                  <p:embed/>
                </p:oleObj>
              </mc:Choice>
              <mc:Fallback>
                <p:oleObj name="Equation" r:id="rId31" imgW="97776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2205" y="3764139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4143022" y="3764139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33" imgW="482400" imgH="291960" progId="Equation.DSMT4">
                  <p:embed/>
                </p:oleObj>
              </mc:Choice>
              <mc:Fallback>
                <p:oleObj name="Equation" r:id="rId33" imgW="48240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022" y="3764139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/>
        </p:nvGraphicFramePr>
        <p:xfrm>
          <a:off x="4885267" y="3757789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5" imgW="558720" imgH="304560" progId="Equation.DSMT4">
                  <p:embed/>
                </p:oleObj>
              </mc:Choice>
              <mc:Fallback>
                <p:oleObj name="Equation" r:id="rId35" imgW="558720" imgH="3045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5267" y="3757789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/>
        </p:nvGraphicFramePr>
        <p:xfrm>
          <a:off x="5696656" y="3694289"/>
          <a:ext cx="901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7" imgW="901440" imgH="431640" progId="Equation.DSMT4">
                  <p:embed/>
                </p:oleObj>
              </mc:Choice>
              <mc:Fallback>
                <p:oleObj name="Equation" r:id="rId37" imgW="901440" imgH="431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6656" y="3694289"/>
                        <a:ext cx="901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6658328" y="3770489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9" imgW="952200" imgH="279360" progId="Equation.DSMT4">
                  <p:embed/>
                </p:oleObj>
              </mc:Choice>
              <mc:Fallback>
                <p:oleObj name="Equation" r:id="rId39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8328" y="3770489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5" name="Object 23"/>
          <p:cNvGraphicFramePr>
            <a:graphicFrameLocks noChangeAspect="1"/>
          </p:cNvGraphicFramePr>
          <p:nvPr/>
        </p:nvGraphicFramePr>
        <p:xfrm>
          <a:off x="7670800" y="376413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41" imgW="558720" imgH="291960" progId="Equation.DSMT4">
                  <p:embed/>
                </p:oleObj>
              </mc:Choice>
              <mc:Fallback>
                <p:oleObj name="Equation" r:id="rId41" imgW="55872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376413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Arithmetic Sequences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</a:rPr>
              <a:t>Note that in Example 2, we needed to show only one case in which the difference between two sets of consecutive terms was not the same. This is called finding a </a:t>
            </a:r>
            <a:r>
              <a:rPr lang="en-US" b="1" dirty="0">
                <a:solidFill>
                  <a:srgbClr val="A50021"/>
                </a:solidFill>
              </a:rPr>
              <a:t>counterexample</a:t>
            </a:r>
            <a:r>
              <a:rPr lang="en-US" dirty="0">
                <a:solidFill>
                  <a:srgbClr val="000000"/>
                </a:solidFill>
              </a:rPr>
              <a:t>. However, to show that something is true in every case, general formulas, as in Example 1, must be used.</a:t>
            </a:r>
          </a:p>
          <a:p>
            <a:pPr marL="3175" indent="-3175">
              <a:buFont typeface="Courier New" pitchFamily="49" charset="0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      Term of an Arithmetic Sequence 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Formula for the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b="1" baseline="30000" dirty="0">
                <a:solidFill>
                  <a:srgbClr val="000000"/>
                </a:solidFill>
              </a:rPr>
              <a:t>th</a:t>
            </a:r>
            <a:r>
              <a:rPr lang="en-US" b="1" dirty="0">
                <a:solidFill>
                  <a:srgbClr val="000000"/>
                </a:solidFill>
              </a:rPr>
              <a:t> Term of an Arithmetic Sequence</a:t>
            </a:r>
          </a:p>
          <a:p>
            <a:pPr marL="3175" indent="-3175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         is an arithmetic sequence, then the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baseline="30000" dirty="0">
                <a:solidFill>
                  <a:srgbClr val="000000"/>
                </a:solidFill>
              </a:rPr>
              <a:t>th</a:t>
            </a:r>
            <a:r>
              <a:rPr lang="en-US" dirty="0">
                <a:solidFill>
                  <a:srgbClr val="000000"/>
                </a:solidFill>
              </a:rPr>
              <a:t> term has the form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d </a:t>
            </a:r>
            <a:r>
              <a:rPr lang="en-US" dirty="0">
                <a:solidFill>
                  <a:srgbClr val="000000"/>
                </a:solidFill>
              </a:rPr>
              <a:t>is the common difference between consecutive terms.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023886" y="327378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444307" imgH="418918" progId="Equation.DSMT4">
                  <p:embed/>
                </p:oleObj>
              </mc:Choice>
              <mc:Fallback>
                <p:oleObj name="Equation" r:id="rId3" imgW="444307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886" y="327378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8"/>
          <p:cNvGraphicFramePr>
            <a:graphicFrameLocks noChangeAspect="1"/>
          </p:cNvGraphicFramePr>
          <p:nvPr/>
        </p:nvGraphicFramePr>
        <p:xfrm>
          <a:off x="828675" y="1828800"/>
          <a:ext cx="660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660113" imgH="495085" progId="Equation.DSMT4">
                  <p:embed/>
                </p:oleObj>
              </mc:Choice>
              <mc:Fallback>
                <p:oleObj name="Equation" r:id="rId5" imgW="660113" imgH="495085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1828800"/>
                        <a:ext cx="6604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10"/>
          <p:cNvGraphicFramePr>
            <a:graphicFrameLocks noChangeAspect="1"/>
          </p:cNvGraphicFramePr>
          <p:nvPr/>
        </p:nvGraphicFramePr>
        <p:xfrm>
          <a:off x="3327400" y="266700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7" imgW="2489200" imgH="469900" progId="Equation.DSMT4">
                  <p:embed/>
                </p:oleObj>
              </mc:Choice>
              <mc:Fallback>
                <p:oleObj name="Equation" r:id="rId7" imgW="2489200" imgH="469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667000"/>
                        <a:ext cx="2489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Specific Term In an Arithmetic Sequence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Given </a:t>
            </a:r>
            <a:r>
              <a:rPr lang="en-US" b="1" i="1" dirty="0">
                <a:solidFill>
                  <a:schemeClr val="tx1"/>
                </a:solidFill>
              </a:rPr>
              <a:t>a</a:t>
            </a:r>
            <a:r>
              <a:rPr lang="en-US" b="1" i="0" baseline="-25000" dirty="0">
                <a:solidFill>
                  <a:schemeClr val="tx1"/>
                </a:solidFill>
              </a:rPr>
              <a:t>1</a:t>
            </a:r>
            <a:r>
              <a:rPr lang="en-US" b="1" i="0" dirty="0">
                <a:solidFill>
                  <a:schemeClr val="tx1"/>
                </a:solidFill>
              </a:rPr>
              <a:t> and </a:t>
            </a:r>
            <a:r>
              <a:rPr lang="en-US" b="1" i="1" dirty="0">
                <a:solidFill>
                  <a:schemeClr val="tx1"/>
                </a:solidFill>
              </a:rPr>
              <a:t>d</a:t>
            </a:r>
            <a:r>
              <a:rPr lang="en-US" b="1" i="0" dirty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find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baseline="-25000" dirty="0">
                <a:solidFill>
                  <a:schemeClr val="tx1"/>
                </a:solidFill>
              </a:rPr>
              <a:t>16</a:t>
            </a:r>
            <a:r>
              <a:rPr lang="en-US" dirty="0">
                <a:solidFill>
                  <a:schemeClr val="tx1"/>
                </a:solidFill>
              </a:rPr>
              <a:t>, let </a:t>
            </a:r>
            <a:r>
              <a:rPr lang="en-US" i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16 in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/>
        </p:nvGraphicFramePr>
        <p:xfrm>
          <a:off x="1092200" y="1905000"/>
          <a:ext cx="3860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3860800" imgH="431800" progId="Equation.DSMT4">
                  <p:embed/>
                </p:oleObj>
              </mc:Choice>
              <mc:Fallback>
                <p:oleObj name="Equation" r:id="rId3" imgW="38608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1905000"/>
                        <a:ext cx="3860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177822" y="3647723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2387520" imgH="469800" progId="Equation.DSMT4">
                  <p:embed/>
                </p:oleObj>
              </mc:Choice>
              <mc:Fallback>
                <p:oleObj name="Equation" r:id="rId5" imgW="2387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822" y="3647723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079044" y="4231922"/>
          <a:ext cx="260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2603160" imgH="469800" progId="Equation.DSMT4">
                  <p:embed/>
                </p:oleObj>
              </mc:Choice>
              <mc:Fallback>
                <p:oleObj name="Equation" r:id="rId7" imgW="2603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4231922"/>
                        <a:ext cx="260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547533" y="4854222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1422360" imgH="291960" progId="Equation.DSMT4">
                  <p:embed/>
                </p:oleObj>
              </mc:Choice>
              <mc:Fallback>
                <p:oleObj name="Equation" r:id="rId9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533" y="4854222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540478" y="5357989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672840" imgH="291960" progId="Equation.DSMT4">
                  <p:embed/>
                </p:oleObj>
              </mc:Choice>
              <mc:Fallback>
                <p:oleObj name="Equation" r:id="rId11" imgW="672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78" y="5357989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Finding a Specific Term In an Arithmetic Sequence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Given two consecutive terms: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	If the first two terms are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dirty="0">
                <a:solidFill>
                  <a:schemeClr val="tx1"/>
                </a:solidFill>
              </a:rPr>
              <a:t>, find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baseline="-25000" dirty="0">
                <a:solidFill>
                  <a:srgbClr val="0000FF"/>
                </a:solidFill>
              </a:rPr>
              <a:t>20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Knowing two consecutive terms, we can find </a:t>
            </a:r>
            <a:r>
              <a:rPr lang="en-US" i="1" dirty="0">
                <a:solidFill>
                  <a:schemeClr val="tx1"/>
                </a:solidFill>
              </a:rPr>
              <a:t>d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Because the sequence is arithmetic, </a:t>
            </a: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using the formula for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1" baseline="-25000" dirty="0">
                <a:solidFill>
                  <a:schemeClr val="tx1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, we have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862667" y="3942644"/>
          <a:ext cx="1447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1447560" imgH="431640" progId="Equation.DSMT4">
                  <p:embed/>
                </p:oleObj>
              </mc:Choice>
              <mc:Fallback>
                <p:oleObj name="Equation" r:id="rId3" imgW="14475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667" y="3942644"/>
                        <a:ext cx="1447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50683" y="3920067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1409400" imgH="469800" progId="Equation.DSMT4">
                  <p:embed/>
                </p:oleObj>
              </mc:Choice>
              <mc:Fallback>
                <p:oleObj name="Equation" r:id="rId5" imgW="14094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683" y="3920067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800600" y="3987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987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862667" y="48641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2387520" imgH="469800" progId="Equation.DSMT4">
                  <p:embed/>
                </p:oleObj>
              </mc:Choice>
              <mc:Fallback>
                <p:oleObj name="Equation" r:id="rId9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667" y="48641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862667" y="5451122"/>
          <a:ext cx="299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1" imgW="2997000" imgH="469800" progId="Equation.DSMT4">
                  <p:embed/>
                </p:oleObj>
              </mc:Choice>
              <mc:Fallback>
                <p:oleObj name="Equation" r:id="rId11" imgW="29970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667" y="5451122"/>
                        <a:ext cx="299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921956" y="5524501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3" imgW="1828800" imgH="291960" progId="Equation.DSMT4">
                  <p:embed/>
                </p:oleObj>
              </mc:Choice>
              <mc:Fallback>
                <p:oleObj name="Equation" r:id="rId13" imgW="1828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956" y="5524501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6794500" y="5521678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5" imgW="825480" imgH="291960" progId="Equation.DSMT4">
                  <p:embed/>
                </p:oleObj>
              </mc:Choice>
              <mc:Fallback>
                <p:oleObj name="Equation" r:id="rId15" imgW="8254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521678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630</Words>
  <Application>Microsoft Office PowerPoint</Application>
  <PresentationFormat>On-screen Show (4:3)</PresentationFormat>
  <Paragraphs>91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Calibri</vt:lpstr>
      <vt:lpstr>Symbol</vt:lpstr>
      <vt:lpstr>Courier New</vt:lpstr>
      <vt:lpstr>Arial</vt:lpstr>
      <vt:lpstr>Office Theme</vt:lpstr>
      <vt:lpstr>Equation</vt:lpstr>
      <vt:lpstr>Section 13.3</vt:lpstr>
      <vt:lpstr>Objectives</vt:lpstr>
      <vt:lpstr>Arithmetic Sequences</vt:lpstr>
      <vt:lpstr>Example 1: An Arithmetic Sequence</vt:lpstr>
      <vt:lpstr>Example 2: A Sequence That Is Not Arithmetic</vt:lpstr>
      <vt:lpstr>Arithmetic Sequences</vt:lpstr>
      <vt:lpstr>The       Term of an Arithmetic Sequence </vt:lpstr>
      <vt:lpstr>Example 3: Finding a Specific Term In an Arithmetic Sequence</vt:lpstr>
      <vt:lpstr>Example 3: Finding a Specific Term In an Arithmetic Sequence (cont.)</vt:lpstr>
      <vt:lpstr>Example 3: Finding a Specific Term In an Arithmetic Sequence (cont.)</vt:lpstr>
      <vt:lpstr>Example 3: Finding a Specific Term In an Arithmetic Sequence (cont.)</vt:lpstr>
      <vt:lpstr>Example 4: Finding n Given Certain Conditions</vt:lpstr>
      <vt:lpstr>Example 4: Finding n Given Certain Conditions (cont.)</vt:lpstr>
      <vt:lpstr>Partial Sums of Arithmetic Sequences</vt:lpstr>
      <vt:lpstr>Example 5: Finding Partial Sums of Arithmetic Sequences</vt:lpstr>
      <vt:lpstr>Example 5: Finding Partial Sums of Arithmetic Sequences (cont.)</vt:lpstr>
      <vt:lpstr>Example 5: Finding Partial Sums of Arithmetic Sequences (cont.)</vt:lpstr>
      <vt:lpstr>Example 5: Finding Partial Sums of Arithmetic Sequences (cont.)</vt:lpstr>
      <vt:lpstr>Example 5: Finding Partial Sums of Arithmetic Sequences (cont.)</vt:lpstr>
      <vt:lpstr>Example 6: An Application of an Arithmetic Sequence</vt:lpstr>
      <vt:lpstr>Example 6: An Application of an Arithmetic Sequence (cont.)</vt:lpstr>
      <vt:lpstr>Example 6: An Application of an Arithmetic Sequence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2016-10-04T20:41:19Z</dcterms:modified>
</cp:coreProperties>
</file>