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34"/>
      <p:bold r:id="rId35"/>
      <p:italic r:id="rId36"/>
      <p:boldItalic r:id="rId3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2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font" Target="fonts/font1.fntdata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font" Target="fonts/font4.fntdata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font" Target="fonts/font2.fntdata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38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57.wmf"/><Relationship Id="rId1" Type="http://schemas.openxmlformats.org/officeDocument/2006/relationships/image" Target="../media/image56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5" Type="http://schemas.openxmlformats.org/officeDocument/2006/relationships/image" Target="../media/image61.wmf"/><Relationship Id="rId4" Type="http://schemas.openxmlformats.org/officeDocument/2006/relationships/image" Target="../media/image37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3" Type="http://schemas.openxmlformats.org/officeDocument/2006/relationships/image" Target="../media/image64.wmf"/><Relationship Id="rId7" Type="http://schemas.openxmlformats.org/officeDocument/2006/relationships/image" Target="../media/image68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Relationship Id="rId6" Type="http://schemas.openxmlformats.org/officeDocument/2006/relationships/image" Target="../media/image67.wmf"/><Relationship Id="rId5" Type="http://schemas.openxmlformats.org/officeDocument/2006/relationships/image" Target="../media/image66.wmf"/><Relationship Id="rId10" Type="http://schemas.openxmlformats.org/officeDocument/2006/relationships/image" Target="../media/image71.wmf"/><Relationship Id="rId4" Type="http://schemas.openxmlformats.org/officeDocument/2006/relationships/image" Target="../media/image65.wmf"/><Relationship Id="rId9" Type="http://schemas.openxmlformats.org/officeDocument/2006/relationships/image" Target="../media/image70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79.wmf"/><Relationship Id="rId3" Type="http://schemas.openxmlformats.org/officeDocument/2006/relationships/image" Target="../media/image74.wmf"/><Relationship Id="rId7" Type="http://schemas.openxmlformats.org/officeDocument/2006/relationships/image" Target="../media/image78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Relationship Id="rId6" Type="http://schemas.openxmlformats.org/officeDocument/2006/relationships/image" Target="../media/image77.wmf"/><Relationship Id="rId5" Type="http://schemas.openxmlformats.org/officeDocument/2006/relationships/image" Target="../media/image76.wmf"/><Relationship Id="rId4" Type="http://schemas.openxmlformats.org/officeDocument/2006/relationships/image" Target="../media/image75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2.wmf"/><Relationship Id="rId2" Type="http://schemas.openxmlformats.org/officeDocument/2006/relationships/image" Target="../media/image81.wmf"/><Relationship Id="rId1" Type="http://schemas.openxmlformats.org/officeDocument/2006/relationships/image" Target="../media/image80.wmf"/><Relationship Id="rId4" Type="http://schemas.openxmlformats.org/officeDocument/2006/relationships/image" Target="../media/image83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86.wmf"/><Relationship Id="rId2" Type="http://schemas.openxmlformats.org/officeDocument/2006/relationships/image" Target="../media/image85.wmf"/><Relationship Id="rId1" Type="http://schemas.openxmlformats.org/officeDocument/2006/relationships/image" Target="../media/image84.wmf"/><Relationship Id="rId4" Type="http://schemas.openxmlformats.org/officeDocument/2006/relationships/image" Target="../media/image87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90.wmf"/><Relationship Id="rId2" Type="http://schemas.openxmlformats.org/officeDocument/2006/relationships/image" Target="../media/image89.wmf"/><Relationship Id="rId1" Type="http://schemas.openxmlformats.org/officeDocument/2006/relationships/image" Target="../media/image88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93.wmf"/><Relationship Id="rId2" Type="http://schemas.openxmlformats.org/officeDocument/2006/relationships/image" Target="../media/image92.wmf"/><Relationship Id="rId1" Type="http://schemas.openxmlformats.org/officeDocument/2006/relationships/image" Target="../media/image91.wmf"/><Relationship Id="rId5" Type="http://schemas.openxmlformats.org/officeDocument/2006/relationships/image" Target="../media/image95.wmf"/><Relationship Id="rId4" Type="http://schemas.openxmlformats.org/officeDocument/2006/relationships/image" Target="../media/image94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97.wmf"/><Relationship Id="rId1" Type="http://schemas.openxmlformats.org/officeDocument/2006/relationships/image" Target="../media/image96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0.wmf"/><Relationship Id="rId2" Type="http://schemas.openxmlformats.org/officeDocument/2006/relationships/image" Target="../media/image99.wmf"/><Relationship Id="rId1" Type="http://schemas.openxmlformats.org/officeDocument/2006/relationships/image" Target="../media/image98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20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8.wmf"/><Relationship Id="rId3" Type="http://schemas.openxmlformats.org/officeDocument/2006/relationships/image" Target="../media/image103.wmf"/><Relationship Id="rId7" Type="http://schemas.openxmlformats.org/officeDocument/2006/relationships/image" Target="../media/image107.wmf"/><Relationship Id="rId2" Type="http://schemas.openxmlformats.org/officeDocument/2006/relationships/image" Target="../media/image102.wmf"/><Relationship Id="rId1" Type="http://schemas.openxmlformats.org/officeDocument/2006/relationships/image" Target="../media/image101.wmf"/><Relationship Id="rId6" Type="http://schemas.openxmlformats.org/officeDocument/2006/relationships/image" Target="../media/image106.wmf"/><Relationship Id="rId5" Type="http://schemas.openxmlformats.org/officeDocument/2006/relationships/image" Target="../media/image105.wmf"/><Relationship Id="rId4" Type="http://schemas.openxmlformats.org/officeDocument/2006/relationships/image" Target="../media/image104.wmf"/></Relationships>
</file>

<file path=ppt/drawings/_rels/vmlDrawing2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6.wmf"/><Relationship Id="rId3" Type="http://schemas.openxmlformats.org/officeDocument/2006/relationships/image" Target="../media/image111.wmf"/><Relationship Id="rId7" Type="http://schemas.openxmlformats.org/officeDocument/2006/relationships/image" Target="../media/image115.wmf"/><Relationship Id="rId2" Type="http://schemas.openxmlformats.org/officeDocument/2006/relationships/image" Target="../media/image110.wmf"/><Relationship Id="rId1" Type="http://schemas.openxmlformats.org/officeDocument/2006/relationships/image" Target="../media/image109.wmf"/><Relationship Id="rId6" Type="http://schemas.openxmlformats.org/officeDocument/2006/relationships/image" Target="../media/image114.wmf"/><Relationship Id="rId5" Type="http://schemas.openxmlformats.org/officeDocument/2006/relationships/image" Target="../media/image113.wmf"/><Relationship Id="rId10" Type="http://schemas.openxmlformats.org/officeDocument/2006/relationships/image" Target="../media/image118.wmf"/><Relationship Id="rId4" Type="http://schemas.openxmlformats.org/officeDocument/2006/relationships/image" Target="../media/image112.wmf"/><Relationship Id="rId9" Type="http://schemas.openxmlformats.org/officeDocument/2006/relationships/image" Target="../media/image117.wmf"/></Relationships>
</file>

<file path=ppt/drawings/_rels/vmlDrawing2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6.wmf"/><Relationship Id="rId3" Type="http://schemas.openxmlformats.org/officeDocument/2006/relationships/image" Target="../media/image121.wmf"/><Relationship Id="rId7" Type="http://schemas.openxmlformats.org/officeDocument/2006/relationships/image" Target="../media/image125.wmf"/><Relationship Id="rId2" Type="http://schemas.openxmlformats.org/officeDocument/2006/relationships/image" Target="../media/image120.wmf"/><Relationship Id="rId1" Type="http://schemas.openxmlformats.org/officeDocument/2006/relationships/image" Target="../media/image119.wmf"/><Relationship Id="rId6" Type="http://schemas.openxmlformats.org/officeDocument/2006/relationships/image" Target="../media/image124.wmf"/><Relationship Id="rId5" Type="http://schemas.openxmlformats.org/officeDocument/2006/relationships/image" Target="../media/image123.wmf"/><Relationship Id="rId4" Type="http://schemas.openxmlformats.org/officeDocument/2006/relationships/image" Target="../media/image122.wmf"/><Relationship Id="rId9" Type="http://schemas.openxmlformats.org/officeDocument/2006/relationships/image" Target="../media/image127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0.wmf"/><Relationship Id="rId2" Type="http://schemas.openxmlformats.org/officeDocument/2006/relationships/image" Target="../media/image129.wmf"/><Relationship Id="rId1" Type="http://schemas.openxmlformats.org/officeDocument/2006/relationships/image" Target="../media/image128.wmf"/><Relationship Id="rId6" Type="http://schemas.openxmlformats.org/officeDocument/2006/relationships/image" Target="../media/image133.wmf"/><Relationship Id="rId5" Type="http://schemas.openxmlformats.org/officeDocument/2006/relationships/image" Target="../media/image132.wmf"/><Relationship Id="rId4" Type="http://schemas.openxmlformats.org/officeDocument/2006/relationships/image" Target="../media/image131.wmf"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6.wmf"/><Relationship Id="rId7" Type="http://schemas.openxmlformats.org/officeDocument/2006/relationships/image" Target="../media/image140.wmf"/><Relationship Id="rId2" Type="http://schemas.openxmlformats.org/officeDocument/2006/relationships/image" Target="../media/image135.wmf"/><Relationship Id="rId1" Type="http://schemas.openxmlformats.org/officeDocument/2006/relationships/image" Target="../media/image134.wmf"/><Relationship Id="rId6" Type="http://schemas.openxmlformats.org/officeDocument/2006/relationships/image" Target="../media/image139.wmf"/><Relationship Id="rId5" Type="http://schemas.openxmlformats.org/officeDocument/2006/relationships/image" Target="../media/image138.wmf"/><Relationship Id="rId4" Type="http://schemas.openxmlformats.org/officeDocument/2006/relationships/image" Target="../media/image137.wmf"/></Relationships>
</file>

<file path=ppt/drawings/_rels/vmlDrawing2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8.wmf"/><Relationship Id="rId3" Type="http://schemas.openxmlformats.org/officeDocument/2006/relationships/image" Target="../media/image143.wmf"/><Relationship Id="rId7" Type="http://schemas.openxmlformats.org/officeDocument/2006/relationships/image" Target="../media/image147.wmf"/><Relationship Id="rId2" Type="http://schemas.openxmlformats.org/officeDocument/2006/relationships/image" Target="../media/image142.wmf"/><Relationship Id="rId1" Type="http://schemas.openxmlformats.org/officeDocument/2006/relationships/image" Target="../media/image141.wmf"/><Relationship Id="rId6" Type="http://schemas.openxmlformats.org/officeDocument/2006/relationships/image" Target="../media/image146.wmf"/><Relationship Id="rId5" Type="http://schemas.openxmlformats.org/officeDocument/2006/relationships/image" Target="../media/image145.wmf"/><Relationship Id="rId4" Type="http://schemas.openxmlformats.org/officeDocument/2006/relationships/image" Target="../media/image144.wmf"/><Relationship Id="rId9" Type="http://schemas.openxmlformats.org/officeDocument/2006/relationships/image" Target="../media/image149.wmf"/></Relationships>
</file>

<file path=ppt/drawings/_rels/vmlDrawing2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0.wmf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image" Target="../media/image27.wmf"/><Relationship Id="rId7" Type="http://schemas.openxmlformats.org/officeDocument/2006/relationships/image" Target="../media/image31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11" Type="http://schemas.openxmlformats.org/officeDocument/2006/relationships/image" Target="../media/image35.wmf"/><Relationship Id="rId5" Type="http://schemas.openxmlformats.org/officeDocument/2006/relationships/image" Target="../media/image29.wmf"/><Relationship Id="rId10" Type="http://schemas.openxmlformats.org/officeDocument/2006/relationships/image" Target="../media/image34.wmf"/><Relationship Id="rId4" Type="http://schemas.openxmlformats.org/officeDocument/2006/relationships/image" Target="../media/image28.wmf"/><Relationship Id="rId9" Type="http://schemas.openxmlformats.org/officeDocument/2006/relationships/image" Target="../media/image33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image" Target="../media/image38.wmf"/><Relationship Id="rId7" Type="http://schemas.openxmlformats.org/officeDocument/2006/relationships/image" Target="../media/image42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3" Type="http://schemas.openxmlformats.org/officeDocument/2006/relationships/image" Target="../media/image46.wmf"/><Relationship Id="rId7" Type="http://schemas.openxmlformats.org/officeDocument/2006/relationships/image" Target="../media/image50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6" Type="http://schemas.openxmlformats.org/officeDocument/2006/relationships/image" Target="../media/image49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Relationship Id="rId9" Type="http://schemas.openxmlformats.org/officeDocument/2006/relationships/image" Target="../media/image52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76947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D7F90E-CD23-4800-9A7C-394F7A7D9F1A}" type="datetimeFigureOut">
              <a:rPr lang="en-US" smtClean="0"/>
              <a:pPr/>
              <a:t>10/4/2016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AF436C-27B2-4516-93F6-27283A3CFA0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3072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13" Type="http://schemas.openxmlformats.org/officeDocument/2006/relationships/oleObject" Target="../embeddings/oleObject48.bin"/><Relationship Id="rId18" Type="http://schemas.openxmlformats.org/officeDocument/2006/relationships/image" Target="../media/image51.w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48.wmf"/><Relationship Id="rId17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0.wmf"/><Relationship Id="rId20" Type="http://schemas.openxmlformats.org/officeDocument/2006/relationships/image" Target="../media/image52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47.bin"/><Relationship Id="rId5" Type="http://schemas.openxmlformats.org/officeDocument/2006/relationships/oleObject" Target="../embeddings/oleObject44.bin"/><Relationship Id="rId15" Type="http://schemas.openxmlformats.org/officeDocument/2006/relationships/oleObject" Target="../embeddings/oleObject49.bin"/><Relationship Id="rId10" Type="http://schemas.openxmlformats.org/officeDocument/2006/relationships/image" Target="../media/image47.wmf"/><Relationship Id="rId19" Type="http://schemas.openxmlformats.org/officeDocument/2006/relationships/oleObject" Target="../embeddings/oleObject51.bin"/><Relationship Id="rId4" Type="http://schemas.openxmlformats.org/officeDocument/2006/relationships/image" Target="../media/image44.wmf"/><Relationship Id="rId9" Type="http://schemas.openxmlformats.org/officeDocument/2006/relationships/oleObject" Target="../embeddings/oleObject46.bin"/><Relationship Id="rId14" Type="http://schemas.openxmlformats.org/officeDocument/2006/relationships/image" Target="../media/image4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3" Type="http://schemas.openxmlformats.org/officeDocument/2006/relationships/oleObject" Target="../embeddings/oleObject52.bin"/><Relationship Id="rId7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54.wmf"/><Relationship Id="rId5" Type="http://schemas.openxmlformats.org/officeDocument/2006/relationships/oleObject" Target="../embeddings/oleObject53.bin"/><Relationship Id="rId4" Type="http://schemas.openxmlformats.org/officeDocument/2006/relationships/image" Target="../media/image53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7.wmf"/><Relationship Id="rId5" Type="http://schemas.openxmlformats.org/officeDocument/2006/relationships/oleObject" Target="../embeddings/oleObject56.bin"/><Relationship Id="rId4" Type="http://schemas.openxmlformats.org/officeDocument/2006/relationships/image" Target="../media/image56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3" Type="http://schemas.openxmlformats.org/officeDocument/2006/relationships/oleObject" Target="../embeddings/oleObject57.bin"/><Relationship Id="rId7" Type="http://schemas.openxmlformats.org/officeDocument/2006/relationships/oleObject" Target="../embeddings/oleObject59.bin"/><Relationship Id="rId12" Type="http://schemas.openxmlformats.org/officeDocument/2006/relationships/image" Target="../media/image6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9.wmf"/><Relationship Id="rId11" Type="http://schemas.openxmlformats.org/officeDocument/2006/relationships/oleObject" Target="../embeddings/oleObject61.bin"/><Relationship Id="rId5" Type="http://schemas.openxmlformats.org/officeDocument/2006/relationships/oleObject" Target="../embeddings/oleObject58.bin"/><Relationship Id="rId10" Type="http://schemas.openxmlformats.org/officeDocument/2006/relationships/image" Target="../media/image37.wmf"/><Relationship Id="rId4" Type="http://schemas.openxmlformats.org/officeDocument/2006/relationships/image" Target="../media/image58.wmf"/><Relationship Id="rId9" Type="http://schemas.openxmlformats.org/officeDocument/2006/relationships/oleObject" Target="../embeddings/oleObject60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13" Type="http://schemas.openxmlformats.org/officeDocument/2006/relationships/oleObject" Target="../embeddings/oleObject67.bin"/><Relationship Id="rId18" Type="http://schemas.openxmlformats.org/officeDocument/2006/relationships/image" Target="../media/image69.wmf"/><Relationship Id="rId3" Type="http://schemas.openxmlformats.org/officeDocument/2006/relationships/oleObject" Target="../embeddings/oleObject62.bin"/><Relationship Id="rId21" Type="http://schemas.openxmlformats.org/officeDocument/2006/relationships/oleObject" Target="../embeddings/oleObject71.bin"/><Relationship Id="rId7" Type="http://schemas.openxmlformats.org/officeDocument/2006/relationships/oleObject" Target="../embeddings/oleObject64.bin"/><Relationship Id="rId12" Type="http://schemas.openxmlformats.org/officeDocument/2006/relationships/image" Target="../media/image66.wmf"/><Relationship Id="rId17" Type="http://schemas.openxmlformats.org/officeDocument/2006/relationships/oleObject" Target="../embeddings/oleObject6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8.wmf"/><Relationship Id="rId20" Type="http://schemas.openxmlformats.org/officeDocument/2006/relationships/image" Target="../media/image70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63.wmf"/><Relationship Id="rId11" Type="http://schemas.openxmlformats.org/officeDocument/2006/relationships/oleObject" Target="../embeddings/oleObject66.bin"/><Relationship Id="rId5" Type="http://schemas.openxmlformats.org/officeDocument/2006/relationships/oleObject" Target="../embeddings/oleObject63.bin"/><Relationship Id="rId15" Type="http://schemas.openxmlformats.org/officeDocument/2006/relationships/oleObject" Target="../embeddings/oleObject68.bin"/><Relationship Id="rId10" Type="http://schemas.openxmlformats.org/officeDocument/2006/relationships/image" Target="../media/image65.wmf"/><Relationship Id="rId19" Type="http://schemas.openxmlformats.org/officeDocument/2006/relationships/oleObject" Target="../embeddings/oleObject70.bin"/><Relationship Id="rId4" Type="http://schemas.openxmlformats.org/officeDocument/2006/relationships/image" Target="../media/image62.wmf"/><Relationship Id="rId9" Type="http://schemas.openxmlformats.org/officeDocument/2006/relationships/oleObject" Target="../embeddings/oleObject65.bin"/><Relationship Id="rId14" Type="http://schemas.openxmlformats.org/officeDocument/2006/relationships/image" Target="../media/image67.wmf"/><Relationship Id="rId22" Type="http://schemas.openxmlformats.org/officeDocument/2006/relationships/image" Target="../media/image71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wmf"/><Relationship Id="rId13" Type="http://schemas.openxmlformats.org/officeDocument/2006/relationships/oleObject" Target="../embeddings/oleObject77.bin"/><Relationship Id="rId18" Type="http://schemas.openxmlformats.org/officeDocument/2006/relationships/image" Target="../media/image79.wmf"/><Relationship Id="rId3" Type="http://schemas.openxmlformats.org/officeDocument/2006/relationships/oleObject" Target="../embeddings/oleObject72.bin"/><Relationship Id="rId7" Type="http://schemas.openxmlformats.org/officeDocument/2006/relationships/oleObject" Target="../embeddings/oleObject74.bin"/><Relationship Id="rId12" Type="http://schemas.openxmlformats.org/officeDocument/2006/relationships/image" Target="../media/image76.wmf"/><Relationship Id="rId17" Type="http://schemas.openxmlformats.org/officeDocument/2006/relationships/oleObject" Target="../embeddings/oleObject7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8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73.wmf"/><Relationship Id="rId11" Type="http://schemas.openxmlformats.org/officeDocument/2006/relationships/oleObject" Target="../embeddings/oleObject76.bin"/><Relationship Id="rId5" Type="http://schemas.openxmlformats.org/officeDocument/2006/relationships/oleObject" Target="../embeddings/oleObject73.bin"/><Relationship Id="rId15" Type="http://schemas.openxmlformats.org/officeDocument/2006/relationships/oleObject" Target="../embeddings/oleObject78.bin"/><Relationship Id="rId10" Type="http://schemas.openxmlformats.org/officeDocument/2006/relationships/image" Target="../media/image75.wmf"/><Relationship Id="rId4" Type="http://schemas.openxmlformats.org/officeDocument/2006/relationships/image" Target="../media/image72.wmf"/><Relationship Id="rId9" Type="http://schemas.openxmlformats.org/officeDocument/2006/relationships/oleObject" Target="../embeddings/oleObject75.bin"/><Relationship Id="rId14" Type="http://schemas.openxmlformats.org/officeDocument/2006/relationships/image" Target="../media/image77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2.wmf"/><Relationship Id="rId3" Type="http://schemas.openxmlformats.org/officeDocument/2006/relationships/oleObject" Target="../embeddings/oleObject80.bin"/><Relationship Id="rId7" Type="http://schemas.openxmlformats.org/officeDocument/2006/relationships/oleObject" Target="../embeddings/oleObject8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81.wmf"/><Relationship Id="rId5" Type="http://schemas.openxmlformats.org/officeDocument/2006/relationships/oleObject" Target="../embeddings/oleObject81.bin"/><Relationship Id="rId10" Type="http://schemas.openxmlformats.org/officeDocument/2006/relationships/image" Target="../media/image83.wmf"/><Relationship Id="rId4" Type="http://schemas.openxmlformats.org/officeDocument/2006/relationships/image" Target="../media/image80.wmf"/><Relationship Id="rId9" Type="http://schemas.openxmlformats.org/officeDocument/2006/relationships/oleObject" Target="../embeddings/oleObject83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6.wmf"/><Relationship Id="rId3" Type="http://schemas.openxmlformats.org/officeDocument/2006/relationships/oleObject" Target="../embeddings/oleObject84.bin"/><Relationship Id="rId7" Type="http://schemas.openxmlformats.org/officeDocument/2006/relationships/oleObject" Target="../embeddings/oleObject8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85.wmf"/><Relationship Id="rId5" Type="http://schemas.openxmlformats.org/officeDocument/2006/relationships/oleObject" Target="../embeddings/oleObject85.bin"/><Relationship Id="rId10" Type="http://schemas.openxmlformats.org/officeDocument/2006/relationships/image" Target="../media/image87.wmf"/><Relationship Id="rId4" Type="http://schemas.openxmlformats.org/officeDocument/2006/relationships/image" Target="../media/image84.wmf"/><Relationship Id="rId9" Type="http://schemas.openxmlformats.org/officeDocument/2006/relationships/oleObject" Target="../embeddings/oleObject87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0.wmf"/><Relationship Id="rId3" Type="http://schemas.openxmlformats.org/officeDocument/2006/relationships/oleObject" Target="../embeddings/oleObject88.bin"/><Relationship Id="rId7" Type="http://schemas.openxmlformats.org/officeDocument/2006/relationships/oleObject" Target="../embeddings/oleObject9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89.wmf"/><Relationship Id="rId5" Type="http://schemas.openxmlformats.org/officeDocument/2006/relationships/oleObject" Target="../embeddings/oleObject89.bin"/><Relationship Id="rId4" Type="http://schemas.openxmlformats.org/officeDocument/2006/relationships/image" Target="../media/image88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3.wmf"/><Relationship Id="rId3" Type="http://schemas.openxmlformats.org/officeDocument/2006/relationships/oleObject" Target="../embeddings/oleObject91.bin"/><Relationship Id="rId7" Type="http://schemas.openxmlformats.org/officeDocument/2006/relationships/oleObject" Target="../embeddings/oleObject93.bin"/><Relationship Id="rId12" Type="http://schemas.openxmlformats.org/officeDocument/2006/relationships/image" Target="../media/image9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92.wmf"/><Relationship Id="rId11" Type="http://schemas.openxmlformats.org/officeDocument/2006/relationships/oleObject" Target="../embeddings/oleObject95.bin"/><Relationship Id="rId5" Type="http://schemas.openxmlformats.org/officeDocument/2006/relationships/oleObject" Target="../embeddings/oleObject92.bin"/><Relationship Id="rId10" Type="http://schemas.openxmlformats.org/officeDocument/2006/relationships/image" Target="../media/image94.wmf"/><Relationship Id="rId4" Type="http://schemas.openxmlformats.org/officeDocument/2006/relationships/image" Target="../media/image91.wmf"/><Relationship Id="rId9" Type="http://schemas.openxmlformats.org/officeDocument/2006/relationships/oleObject" Target="../embeddings/oleObject94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97.wmf"/><Relationship Id="rId5" Type="http://schemas.openxmlformats.org/officeDocument/2006/relationships/oleObject" Target="../embeddings/oleObject97.bin"/><Relationship Id="rId4" Type="http://schemas.openxmlformats.org/officeDocument/2006/relationships/image" Target="../media/image96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wmf"/><Relationship Id="rId3" Type="http://schemas.openxmlformats.org/officeDocument/2006/relationships/oleObject" Target="../embeddings/oleObject98.bin"/><Relationship Id="rId7" Type="http://schemas.openxmlformats.org/officeDocument/2006/relationships/oleObject" Target="../embeddings/oleObject10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99.wmf"/><Relationship Id="rId5" Type="http://schemas.openxmlformats.org/officeDocument/2006/relationships/oleObject" Target="../embeddings/oleObject99.bin"/><Relationship Id="rId4" Type="http://schemas.openxmlformats.org/officeDocument/2006/relationships/image" Target="../media/image98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3.wmf"/><Relationship Id="rId13" Type="http://schemas.openxmlformats.org/officeDocument/2006/relationships/oleObject" Target="../embeddings/oleObject106.bin"/><Relationship Id="rId18" Type="http://schemas.openxmlformats.org/officeDocument/2006/relationships/image" Target="../media/image108.wmf"/><Relationship Id="rId3" Type="http://schemas.openxmlformats.org/officeDocument/2006/relationships/oleObject" Target="../embeddings/oleObject101.bin"/><Relationship Id="rId7" Type="http://schemas.openxmlformats.org/officeDocument/2006/relationships/oleObject" Target="../embeddings/oleObject103.bin"/><Relationship Id="rId12" Type="http://schemas.openxmlformats.org/officeDocument/2006/relationships/image" Target="../media/image105.wmf"/><Relationship Id="rId17" Type="http://schemas.openxmlformats.org/officeDocument/2006/relationships/oleObject" Target="../embeddings/oleObject10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7.wmf"/><Relationship Id="rId1" Type="http://schemas.openxmlformats.org/officeDocument/2006/relationships/vmlDrawing" Target="../drawings/vmlDrawing20.vml"/><Relationship Id="rId6" Type="http://schemas.openxmlformats.org/officeDocument/2006/relationships/image" Target="../media/image102.wmf"/><Relationship Id="rId11" Type="http://schemas.openxmlformats.org/officeDocument/2006/relationships/oleObject" Target="../embeddings/oleObject105.bin"/><Relationship Id="rId5" Type="http://schemas.openxmlformats.org/officeDocument/2006/relationships/oleObject" Target="../embeddings/oleObject102.bin"/><Relationship Id="rId15" Type="http://schemas.openxmlformats.org/officeDocument/2006/relationships/oleObject" Target="../embeddings/oleObject107.bin"/><Relationship Id="rId10" Type="http://schemas.openxmlformats.org/officeDocument/2006/relationships/image" Target="../media/image104.wmf"/><Relationship Id="rId4" Type="http://schemas.openxmlformats.org/officeDocument/2006/relationships/image" Target="../media/image101.wmf"/><Relationship Id="rId9" Type="http://schemas.openxmlformats.org/officeDocument/2006/relationships/oleObject" Target="../embeddings/oleObject104.bin"/><Relationship Id="rId14" Type="http://schemas.openxmlformats.org/officeDocument/2006/relationships/image" Target="../media/image106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1.wmf"/><Relationship Id="rId13" Type="http://schemas.openxmlformats.org/officeDocument/2006/relationships/oleObject" Target="../embeddings/oleObject114.bin"/><Relationship Id="rId18" Type="http://schemas.openxmlformats.org/officeDocument/2006/relationships/image" Target="../media/image116.wmf"/><Relationship Id="rId3" Type="http://schemas.openxmlformats.org/officeDocument/2006/relationships/oleObject" Target="../embeddings/oleObject109.bin"/><Relationship Id="rId21" Type="http://schemas.openxmlformats.org/officeDocument/2006/relationships/oleObject" Target="../embeddings/oleObject118.bin"/><Relationship Id="rId7" Type="http://schemas.openxmlformats.org/officeDocument/2006/relationships/oleObject" Target="../embeddings/oleObject111.bin"/><Relationship Id="rId12" Type="http://schemas.openxmlformats.org/officeDocument/2006/relationships/image" Target="../media/image113.wmf"/><Relationship Id="rId17" Type="http://schemas.openxmlformats.org/officeDocument/2006/relationships/oleObject" Target="../embeddings/oleObject11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5.wmf"/><Relationship Id="rId20" Type="http://schemas.openxmlformats.org/officeDocument/2006/relationships/image" Target="../media/image117.wmf"/><Relationship Id="rId1" Type="http://schemas.openxmlformats.org/officeDocument/2006/relationships/vmlDrawing" Target="../drawings/vmlDrawing21.vml"/><Relationship Id="rId6" Type="http://schemas.openxmlformats.org/officeDocument/2006/relationships/image" Target="../media/image110.wmf"/><Relationship Id="rId11" Type="http://schemas.openxmlformats.org/officeDocument/2006/relationships/oleObject" Target="../embeddings/oleObject113.bin"/><Relationship Id="rId5" Type="http://schemas.openxmlformats.org/officeDocument/2006/relationships/oleObject" Target="../embeddings/oleObject110.bin"/><Relationship Id="rId15" Type="http://schemas.openxmlformats.org/officeDocument/2006/relationships/oleObject" Target="../embeddings/oleObject115.bin"/><Relationship Id="rId10" Type="http://schemas.openxmlformats.org/officeDocument/2006/relationships/image" Target="../media/image112.wmf"/><Relationship Id="rId19" Type="http://schemas.openxmlformats.org/officeDocument/2006/relationships/oleObject" Target="../embeddings/oleObject117.bin"/><Relationship Id="rId4" Type="http://schemas.openxmlformats.org/officeDocument/2006/relationships/image" Target="../media/image109.wmf"/><Relationship Id="rId9" Type="http://schemas.openxmlformats.org/officeDocument/2006/relationships/oleObject" Target="../embeddings/oleObject112.bin"/><Relationship Id="rId14" Type="http://schemas.openxmlformats.org/officeDocument/2006/relationships/image" Target="../media/image114.wmf"/><Relationship Id="rId22" Type="http://schemas.openxmlformats.org/officeDocument/2006/relationships/image" Target="../media/image118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1.wmf"/><Relationship Id="rId13" Type="http://schemas.openxmlformats.org/officeDocument/2006/relationships/oleObject" Target="../embeddings/oleObject124.bin"/><Relationship Id="rId18" Type="http://schemas.openxmlformats.org/officeDocument/2006/relationships/image" Target="../media/image126.wmf"/><Relationship Id="rId3" Type="http://schemas.openxmlformats.org/officeDocument/2006/relationships/oleObject" Target="../embeddings/oleObject119.bin"/><Relationship Id="rId7" Type="http://schemas.openxmlformats.org/officeDocument/2006/relationships/oleObject" Target="../embeddings/oleObject121.bin"/><Relationship Id="rId12" Type="http://schemas.openxmlformats.org/officeDocument/2006/relationships/image" Target="../media/image123.wmf"/><Relationship Id="rId17" Type="http://schemas.openxmlformats.org/officeDocument/2006/relationships/oleObject" Target="../embeddings/oleObject12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5.wmf"/><Relationship Id="rId20" Type="http://schemas.openxmlformats.org/officeDocument/2006/relationships/image" Target="../media/image127.wmf"/><Relationship Id="rId1" Type="http://schemas.openxmlformats.org/officeDocument/2006/relationships/vmlDrawing" Target="../drawings/vmlDrawing22.vml"/><Relationship Id="rId6" Type="http://schemas.openxmlformats.org/officeDocument/2006/relationships/image" Target="../media/image120.wmf"/><Relationship Id="rId11" Type="http://schemas.openxmlformats.org/officeDocument/2006/relationships/oleObject" Target="../embeddings/oleObject123.bin"/><Relationship Id="rId5" Type="http://schemas.openxmlformats.org/officeDocument/2006/relationships/oleObject" Target="../embeddings/oleObject120.bin"/><Relationship Id="rId15" Type="http://schemas.openxmlformats.org/officeDocument/2006/relationships/oleObject" Target="../embeddings/oleObject125.bin"/><Relationship Id="rId10" Type="http://schemas.openxmlformats.org/officeDocument/2006/relationships/image" Target="../media/image122.wmf"/><Relationship Id="rId19" Type="http://schemas.openxmlformats.org/officeDocument/2006/relationships/oleObject" Target="../embeddings/oleObject127.bin"/><Relationship Id="rId4" Type="http://schemas.openxmlformats.org/officeDocument/2006/relationships/image" Target="../media/image119.wmf"/><Relationship Id="rId9" Type="http://schemas.openxmlformats.org/officeDocument/2006/relationships/oleObject" Target="../embeddings/oleObject122.bin"/><Relationship Id="rId14" Type="http://schemas.openxmlformats.org/officeDocument/2006/relationships/image" Target="../media/image124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0.wmf"/><Relationship Id="rId13" Type="http://schemas.openxmlformats.org/officeDocument/2006/relationships/oleObject" Target="../embeddings/oleObject133.bin"/><Relationship Id="rId3" Type="http://schemas.openxmlformats.org/officeDocument/2006/relationships/oleObject" Target="../embeddings/oleObject128.bin"/><Relationship Id="rId7" Type="http://schemas.openxmlformats.org/officeDocument/2006/relationships/oleObject" Target="../embeddings/oleObject130.bin"/><Relationship Id="rId12" Type="http://schemas.openxmlformats.org/officeDocument/2006/relationships/image" Target="../media/image13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129.wmf"/><Relationship Id="rId11" Type="http://schemas.openxmlformats.org/officeDocument/2006/relationships/oleObject" Target="../embeddings/oleObject132.bin"/><Relationship Id="rId5" Type="http://schemas.openxmlformats.org/officeDocument/2006/relationships/oleObject" Target="../embeddings/oleObject129.bin"/><Relationship Id="rId10" Type="http://schemas.openxmlformats.org/officeDocument/2006/relationships/image" Target="../media/image131.wmf"/><Relationship Id="rId4" Type="http://schemas.openxmlformats.org/officeDocument/2006/relationships/image" Target="../media/image128.wmf"/><Relationship Id="rId9" Type="http://schemas.openxmlformats.org/officeDocument/2006/relationships/oleObject" Target="../embeddings/oleObject131.bin"/><Relationship Id="rId14" Type="http://schemas.openxmlformats.org/officeDocument/2006/relationships/image" Target="../media/image133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6.wmf"/><Relationship Id="rId13" Type="http://schemas.openxmlformats.org/officeDocument/2006/relationships/oleObject" Target="../embeddings/oleObject139.bin"/><Relationship Id="rId3" Type="http://schemas.openxmlformats.org/officeDocument/2006/relationships/oleObject" Target="../embeddings/oleObject134.bin"/><Relationship Id="rId7" Type="http://schemas.openxmlformats.org/officeDocument/2006/relationships/oleObject" Target="../embeddings/oleObject136.bin"/><Relationship Id="rId12" Type="http://schemas.openxmlformats.org/officeDocument/2006/relationships/image" Target="../media/image138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0.wmf"/><Relationship Id="rId1" Type="http://schemas.openxmlformats.org/officeDocument/2006/relationships/vmlDrawing" Target="../drawings/vmlDrawing24.vml"/><Relationship Id="rId6" Type="http://schemas.openxmlformats.org/officeDocument/2006/relationships/image" Target="../media/image135.wmf"/><Relationship Id="rId11" Type="http://schemas.openxmlformats.org/officeDocument/2006/relationships/oleObject" Target="../embeddings/oleObject138.bin"/><Relationship Id="rId5" Type="http://schemas.openxmlformats.org/officeDocument/2006/relationships/oleObject" Target="../embeddings/oleObject135.bin"/><Relationship Id="rId15" Type="http://schemas.openxmlformats.org/officeDocument/2006/relationships/oleObject" Target="../embeddings/oleObject140.bin"/><Relationship Id="rId10" Type="http://schemas.openxmlformats.org/officeDocument/2006/relationships/image" Target="../media/image137.wmf"/><Relationship Id="rId4" Type="http://schemas.openxmlformats.org/officeDocument/2006/relationships/image" Target="../media/image134.wmf"/><Relationship Id="rId9" Type="http://schemas.openxmlformats.org/officeDocument/2006/relationships/oleObject" Target="../embeddings/oleObject137.bin"/><Relationship Id="rId14" Type="http://schemas.openxmlformats.org/officeDocument/2006/relationships/image" Target="../media/image139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3.wmf"/><Relationship Id="rId13" Type="http://schemas.openxmlformats.org/officeDocument/2006/relationships/oleObject" Target="../embeddings/oleObject146.bin"/><Relationship Id="rId18" Type="http://schemas.openxmlformats.org/officeDocument/2006/relationships/image" Target="../media/image148.wmf"/><Relationship Id="rId3" Type="http://schemas.openxmlformats.org/officeDocument/2006/relationships/oleObject" Target="../embeddings/oleObject141.bin"/><Relationship Id="rId7" Type="http://schemas.openxmlformats.org/officeDocument/2006/relationships/oleObject" Target="../embeddings/oleObject143.bin"/><Relationship Id="rId12" Type="http://schemas.openxmlformats.org/officeDocument/2006/relationships/image" Target="../media/image145.wmf"/><Relationship Id="rId17" Type="http://schemas.openxmlformats.org/officeDocument/2006/relationships/oleObject" Target="../embeddings/oleObject14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7.wmf"/><Relationship Id="rId20" Type="http://schemas.openxmlformats.org/officeDocument/2006/relationships/image" Target="../media/image149.wmf"/><Relationship Id="rId1" Type="http://schemas.openxmlformats.org/officeDocument/2006/relationships/vmlDrawing" Target="../drawings/vmlDrawing25.vml"/><Relationship Id="rId6" Type="http://schemas.openxmlformats.org/officeDocument/2006/relationships/image" Target="../media/image142.wmf"/><Relationship Id="rId11" Type="http://schemas.openxmlformats.org/officeDocument/2006/relationships/oleObject" Target="../embeddings/oleObject145.bin"/><Relationship Id="rId5" Type="http://schemas.openxmlformats.org/officeDocument/2006/relationships/oleObject" Target="../embeddings/oleObject142.bin"/><Relationship Id="rId15" Type="http://schemas.openxmlformats.org/officeDocument/2006/relationships/oleObject" Target="../embeddings/oleObject147.bin"/><Relationship Id="rId10" Type="http://schemas.openxmlformats.org/officeDocument/2006/relationships/image" Target="../media/image144.wmf"/><Relationship Id="rId19" Type="http://schemas.openxmlformats.org/officeDocument/2006/relationships/oleObject" Target="../embeddings/oleObject149.bin"/><Relationship Id="rId4" Type="http://schemas.openxmlformats.org/officeDocument/2006/relationships/image" Target="../media/image141.wmf"/><Relationship Id="rId9" Type="http://schemas.openxmlformats.org/officeDocument/2006/relationships/oleObject" Target="../embeddings/oleObject144.bin"/><Relationship Id="rId14" Type="http://schemas.openxmlformats.org/officeDocument/2006/relationships/image" Target="../media/image146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4" Type="http://schemas.openxmlformats.org/officeDocument/2006/relationships/image" Target="../media/image150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7.vml"/><Relationship Id="rId4" Type="http://schemas.openxmlformats.org/officeDocument/2006/relationships/image" Target="../media/image151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oleObject" Target="../embeddings/oleObject8.bin"/><Relationship Id="rId18" Type="http://schemas.openxmlformats.org/officeDocument/2006/relationships/image" Target="../media/image11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8.wmf"/><Relationship Id="rId1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4.bin"/><Relationship Id="rId15" Type="http://schemas.openxmlformats.org/officeDocument/2006/relationships/oleObject" Target="../embeddings/oleObject9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6.bin"/><Relationship Id="rId14" Type="http://schemas.openxmlformats.org/officeDocument/2006/relationships/image" Target="../media/image9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6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22.bin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4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5" Type="http://schemas.openxmlformats.org/officeDocument/2006/relationships/oleObject" Target="../embeddings/oleObject23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3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oleObject" Target="../embeddings/oleObject29.bin"/><Relationship Id="rId18" Type="http://schemas.openxmlformats.org/officeDocument/2006/relationships/image" Target="../media/image32.wmf"/><Relationship Id="rId3" Type="http://schemas.openxmlformats.org/officeDocument/2006/relationships/oleObject" Target="../embeddings/oleObject24.bin"/><Relationship Id="rId21" Type="http://schemas.openxmlformats.org/officeDocument/2006/relationships/oleObject" Target="../embeddings/oleObject33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29.wmf"/><Relationship Id="rId17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1.wmf"/><Relationship Id="rId20" Type="http://schemas.openxmlformats.org/officeDocument/2006/relationships/image" Target="../media/image33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28.bin"/><Relationship Id="rId24" Type="http://schemas.openxmlformats.org/officeDocument/2006/relationships/image" Target="../media/image35.wmf"/><Relationship Id="rId5" Type="http://schemas.openxmlformats.org/officeDocument/2006/relationships/oleObject" Target="../embeddings/oleObject25.bin"/><Relationship Id="rId15" Type="http://schemas.openxmlformats.org/officeDocument/2006/relationships/oleObject" Target="../embeddings/oleObject30.bin"/><Relationship Id="rId23" Type="http://schemas.openxmlformats.org/officeDocument/2006/relationships/oleObject" Target="../embeddings/oleObject34.bin"/><Relationship Id="rId10" Type="http://schemas.openxmlformats.org/officeDocument/2006/relationships/image" Target="../media/image28.wmf"/><Relationship Id="rId19" Type="http://schemas.openxmlformats.org/officeDocument/2006/relationships/oleObject" Target="../embeddings/oleObject32.bin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7.bin"/><Relationship Id="rId14" Type="http://schemas.openxmlformats.org/officeDocument/2006/relationships/image" Target="../media/image30.wmf"/><Relationship Id="rId22" Type="http://schemas.openxmlformats.org/officeDocument/2006/relationships/image" Target="../media/image34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oleObject" Target="../embeddings/oleObject40.bin"/><Relationship Id="rId18" Type="http://schemas.openxmlformats.org/officeDocument/2006/relationships/image" Target="../media/image43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12" Type="http://schemas.openxmlformats.org/officeDocument/2006/relationships/image" Target="../media/image40.wmf"/><Relationship Id="rId17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2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6.bin"/><Relationship Id="rId15" Type="http://schemas.openxmlformats.org/officeDocument/2006/relationships/oleObject" Target="../embeddings/oleObject41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8.bin"/><Relationship Id="rId14" Type="http://schemas.openxmlformats.org/officeDocument/2006/relationships/image" Target="../media/image4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13.4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Geometric Sequences and Series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4: Finding </a:t>
            </a:r>
            <a:r>
              <a:rPr lang="en-US" sz="3200" i="1" dirty="0">
                <a:solidFill>
                  <a:schemeClr val="accent1"/>
                </a:solidFill>
              </a:rPr>
              <a:t>a</a:t>
            </a:r>
            <a:r>
              <a:rPr lang="en-US" sz="3200" baseline="-25000" dirty="0">
                <a:solidFill>
                  <a:schemeClr val="accent1"/>
                </a:solidFill>
              </a:rPr>
              <a:t>1</a:t>
            </a:r>
            <a:r>
              <a:rPr lang="en-US" sz="3200" dirty="0">
                <a:solidFill>
                  <a:schemeClr val="accent1"/>
                </a:solidFill>
              </a:rPr>
              <a:t> and </a:t>
            </a:r>
            <a:r>
              <a:rPr lang="en-US" sz="3200" i="1" dirty="0">
                <a:solidFill>
                  <a:schemeClr val="accent1"/>
                </a:solidFill>
              </a:rPr>
              <a:t>r</a:t>
            </a:r>
            <a:r>
              <a:rPr lang="en-US" sz="3200" dirty="0">
                <a:solidFill>
                  <a:schemeClr val="accent1"/>
                </a:solidFill>
              </a:rPr>
              <a:t> for a Geometric Sequence (cont.)</a:t>
            </a: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533400" y="1317978"/>
          <a:ext cx="69088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3" name="Equation" r:id="rId3" imgW="6908760" imgH="952200" progId="Equation.DSMT4">
                  <p:embed/>
                </p:oleObj>
              </mc:Choice>
              <mc:Fallback>
                <p:oleObj name="Equation" r:id="rId3" imgW="6908760" imgH="952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317978"/>
                        <a:ext cx="69088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1687689" y="2384778"/>
          <a:ext cx="1549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4" name="Equation" r:id="rId5" imgW="1549080" imgH="444240" progId="Equation.DSMT4">
                  <p:embed/>
                </p:oleObj>
              </mc:Choice>
              <mc:Fallback>
                <p:oleObj name="Equation" r:id="rId5" imgW="154908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7689" y="2384778"/>
                        <a:ext cx="1549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4549423" y="2384778"/>
          <a:ext cx="1778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5" name="Equation" r:id="rId7" imgW="1777680" imgH="444240" progId="Equation.DSMT4">
                  <p:embed/>
                </p:oleObj>
              </mc:Choice>
              <mc:Fallback>
                <p:oleObj name="Equation" r:id="rId7" imgW="177768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9423" y="2384778"/>
                        <a:ext cx="1778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2215445" y="2983089"/>
          <a:ext cx="1651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6" name="Equation" r:id="rId9" imgW="1650960" imgH="698400" progId="Equation.DSMT4">
                  <p:embed/>
                </p:oleObj>
              </mc:Choice>
              <mc:Fallback>
                <p:oleObj name="Equation" r:id="rId9" imgW="1650960" imgH="698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5445" y="2983089"/>
                        <a:ext cx="16510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5067300" y="2983089"/>
          <a:ext cx="18669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7" name="Equation" r:id="rId11" imgW="1866600" imgH="698400" progId="Equation.DSMT4">
                  <p:embed/>
                </p:oleObj>
              </mc:Choice>
              <mc:Fallback>
                <p:oleObj name="Equation" r:id="rId11" imgW="1866600" imgH="698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2983089"/>
                        <a:ext cx="18669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2201334" y="3798711"/>
          <a:ext cx="1168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8" name="Equation" r:id="rId13" imgW="1168200" imgH="431640" progId="Equation.DSMT4">
                  <p:embed/>
                </p:oleObj>
              </mc:Choice>
              <mc:Fallback>
                <p:oleObj name="Equation" r:id="rId13" imgW="1168200" imgH="431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1334" y="3798711"/>
                        <a:ext cx="11684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5063068" y="3804356"/>
          <a:ext cx="1168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9" name="Equation" r:id="rId15" imgW="1168200" imgH="431640" progId="Equation.DSMT4">
                  <p:embed/>
                </p:oleObj>
              </mc:Choice>
              <mc:Fallback>
                <p:oleObj name="Equation" r:id="rId15" imgW="1168200" imgH="4316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3068" y="3804356"/>
                        <a:ext cx="11684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2159001" y="4332111"/>
          <a:ext cx="86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0" name="Equation" r:id="rId17" imgW="863280" imgH="838080" progId="Equation.DSMT4">
                  <p:embed/>
                </p:oleObj>
              </mc:Choice>
              <mc:Fallback>
                <p:oleObj name="Equation" r:id="rId17" imgW="86328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9001" y="4332111"/>
                        <a:ext cx="86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/>
        </p:nvGraphicFramePr>
        <p:xfrm>
          <a:off x="4995334" y="4334934"/>
          <a:ext cx="86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1" name="Equation" r:id="rId19" imgW="863280" imgH="838080" progId="Equation.DSMT4">
                  <p:embed/>
                </p:oleObj>
              </mc:Choice>
              <mc:Fallback>
                <p:oleObj name="Equation" r:id="rId19" imgW="86328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5334" y="4334934"/>
                        <a:ext cx="86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4: Finding </a:t>
            </a:r>
            <a:r>
              <a:rPr lang="en-US" sz="3200" i="1" dirty="0">
                <a:solidFill>
                  <a:schemeClr val="accent1"/>
                </a:solidFill>
              </a:rPr>
              <a:t>a</a:t>
            </a:r>
            <a:r>
              <a:rPr lang="en-US" sz="3200" baseline="-25000" dirty="0">
                <a:solidFill>
                  <a:schemeClr val="accent1"/>
                </a:solidFill>
              </a:rPr>
              <a:t>1</a:t>
            </a:r>
            <a:r>
              <a:rPr lang="en-US" sz="3200" dirty="0">
                <a:solidFill>
                  <a:schemeClr val="accent1"/>
                </a:solidFill>
              </a:rPr>
              <a:t> and </a:t>
            </a:r>
            <a:r>
              <a:rPr lang="en-US" sz="3200" i="1" dirty="0">
                <a:solidFill>
                  <a:schemeClr val="accent1"/>
                </a:solidFill>
              </a:rPr>
              <a:t>r</a:t>
            </a:r>
            <a:r>
              <a:rPr lang="en-US" sz="3200" dirty="0">
                <a:solidFill>
                  <a:schemeClr val="accent1"/>
                </a:solidFill>
              </a:rPr>
              <a:t> for a Geometric Sequence (cont.)</a:t>
            </a:r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530352" y="1371600"/>
          <a:ext cx="8445500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3" imgW="8445240" imgH="1257120" progId="Equation.DSMT4">
                  <p:embed/>
                </p:oleObj>
              </mc:Choice>
              <mc:Fallback>
                <p:oleObj name="Equation" r:id="rId3" imgW="8445240" imgH="12571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8445500" cy="1257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1257300" y="2720622"/>
          <a:ext cx="2921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Equation" r:id="rId5" imgW="2920680" imgH="838080" progId="Equation.DSMT4">
                  <p:embed/>
                </p:oleObj>
              </mc:Choice>
              <mc:Fallback>
                <p:oleObj name="Equation" r:id="rId5" imgW="29206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7300" y="2720622"/>
                        <a:ext cx="2921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530225" y="3657600"/>
          <a:ext cx="3911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Equation" r:id="rId7" imgW="3911400" imgH="838080" progId="Equation.DSMT4">
                  <p:embed/>
                </p:oleObj>
              </mc:Choice>
              <mc:Fallback>
                <p:oleObj name="Equation" r:id="rId7" imgW="39114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225" y="3657600"/>
                        <a:ext cx="3911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Partial Sum of a Geometric Sequence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87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0" indent="0" algn="ctr">
              <a:spcBef>
                <a:spcPct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Partial Sums of Geometric Sequences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The </a:t>
            </a:r>
            <a:r>
              <a:rPr lang="en-US" b="1" i="1" dirty="0">
                <a:solidFill>
                  <a:srgbClr val="A50021"/>
                </a:solidFill>
              </a:rPr>
              <a:t>n</a:t>
            </a:r>
            <a:r>
              <a:rPr lang="en-US" b="1" i="0" baseline="30000" dirty="0">
                <a:solidFill>
                  <a:srgbClr val="A50021"/>
                </a:solidFill>
              </a:rPr>
              <a:t>th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A50021"/>
                </a:solidFill>
              </a:rPr>
              <a:t>partial sum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S</a:t>
            </a:r>
            <a:r>
              <a:rPr lang="en-US" i="1" baseline="-25000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 of the first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 terms of a geometric sequence            is </a:t>
            </a: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3592689" y="2274711"/>
          <a:ext cx="774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Equation" r:id="rId3" imgW="774364" imgH="495085" progId="Equation.DSMT4">
                  <p:embed/>
                </p:oleObj>
              </mc:Choice>
              <mc:Fallback>
                <p:oleObj name="Equation" r:id="rId3" imgW="774364" imgH="495085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2689" y="2274711"/>
                        <a:ext cx="7747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1433689" y="2968977"/>
          <a:ext cx="6883400" cy="119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Equation" r:id="rId5" imgW="6883400" imgH="1193800" progId="Equation.DSMT4">
                  <p:embed/>
                </p:oleObj>
              </mc:Choice>
              <mc:Fallback>
                <p:oleObj name="Equation" r:id="rId5" imgW="6883400" imgH="1193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3689" y="2968977"/>
                        <a:ext cx="6883400" cy="1193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Partial Sums of Geometric Sequences</a:t>
            </a:r>
          </a:p>
        </p:txBody>
      </p:sp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491067" y="1371600"/>
          <a:ext cx="7950200" cy="232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9" name="Equation" r:id="rId3" imgW="7949880" imgH="2323800" progId="Equation.DSMT4">
                  <p:embed/>
                </p:oleObj>
              </mc:Choice>
              <mc:Fallback>
                <p:oleObj name="Equation" r:id="rId3" imgW="7949880" imgH="2323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067" y="1371600"/>
                        <a:ext cx="7950200" cy="232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1828800" y="4387850"/>
          <a:ext cx="69977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Equation" r:id="rId5" imgW="6997680" imgH="749160" progId="Equation.DSMT4">
                  <p:embed/>
                </p:oleObj>
              </mc:Choice>
              <mc:Fallback>
                <p:oleObj name="Equation" r:id="rId5" imgW="6997680" imgH="749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387850"/>
                        <a:ext cx="69977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2914650" y="5105400"/>
          <a:ext cx="331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Equation" r:id="rId7" imgW="3314520" imgH="838080" progId="Equation.DSMT4">
                  <p:embed/>
                </p:oleObj>
              </mc:Choice>
              <mc:Fallback>
                <p:oleObj name="Equation" r:id="rId7" imgW="331452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4650" y="5105400"/>
                        <a:ext cx="331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491067" y="4416777"/>
          <a:ext cx="1257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2" name="Equation" r:id="rId9" imgW="1257120" imgH="304560" progId="Equation.DSMT4">
                  <p:embed/>
                </p:oleObj>
              </mc:Choice>
              <mc:Fallback>
                <p:oleObj name="Equation" r:id="rId9" imgW="1257120" imgH="3045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067" y="4416777"/>
                        <a:ext cx="1257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491067" y="3340100"/>
          <a:ext cx="13081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3" name="Equation" r:id="rId11" imgW="1307880" imgH="1002960" progId="Equation.DSMT4">
                  <p:embed/>
                </p:oleObj>
              </mc:Choice>
              <mc:Fallback>
                <p:oleObj name="Equation" r:id="rId11" imgW="1307880" imgH="1002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067" y="3340100"/>
                        <a:ext cx="13081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5: Partial Sums of Geometric Sequences (cont.)</a:t>
            </a:r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5172927"/>
              </p:ext>
            </p:extLst>
          </p:nvPr>
        </p:nvGraphicFramePr>
        <p:xfrm>
          <a:off x="530352" y="2954161"/>
          <a:ext cx="8140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1" name="Equation" r:id="rId3" imgW="8140680" imgH="927000" progId="Equation.DSMT4">
                  <p:embed/>
                </p:oleObj>
              </mc:Choice>
              <mc:Fallback>
                <p:oleObj name="Equation" r:id="rId3" imgW="8140680" imgH="927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954161"/>
                        <a:ext cx="81407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530352" y="1524000"/>
          <a:ext cx="6477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2" name="Equation" r:id="rId5" imgW="647640" imgH="977760" progId="Equation.DSMT4">
                  <p:embed/>
                </p:oleObj>
              </mc:Choice>
              <mc:Fallback>
                <p:oleObj name="Equation" r:id="rId5" imgW="647640" imgH="9777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524000"/>
                        <a:ext cx="6477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1254661" y="1188156"/>
          <a:ext cx="977900" cy="167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3" name="Equation" r:id="rId7" imgW="977760" imgH="1676160" progId="Equation.DSMT4">
                  <p:embed/>
                </p:oleObj>
              </mc:Choice>
              <mc:Fallback>
                <p:oleObj name="Equation" r:id="rId7" imgW="977760" imgH="1676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4661" y="1188156"/>
                        <a:ext cx="977900" cy="167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2309170" y="1535289"/>
          <a:ext cx="14351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4" name="Equation" r:id="rId9" imgW="1434960" imgH="876240" progId="Equation.DSMT4">
                  <p:embed/>
                </p:oleObj>
              </mc:Choice>
              <mc:Fallback>
                <p:oleObj name="Equation" r:id="rId9" imgW="1434960" imgH="876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9170" y="1535289"/>
                        <a:ext cx="14351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3820879" y="1545872"/>
          <a:ext cx="14986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5" name="Equation" r:id="rId11" imgW="1498320" imgH="876240" progId="Equation.DSMT4">
                  <p:embed/>
                </p:oleObj>
              </mc:Choice>
              <mc:Fallback>
                <p:oleObj name="Equation" r:id="rId11" imgW="1498320" imgH="876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0879" y="1545872"/>
                        <a:ext cx="14986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5396089" y="1580445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6" name="Equation" r:id="rId13" imgW="1015920" imgH="838080" progId="Equation.DSMT4">
                  <p:embed/>
                </p:oleObj>
              </mc:Choice>
              <mc:Fallback>
                <p:oleObj name="Equation" r:id="rId13" imgW="101592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6089" y="1580445"/>
                        <a:ext cx="1016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6000045" y="4659489"/>
          <a:ext cx="1155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7" name="Equation" r:id="rId15" imgW="1155600" imgH="838080" progId="Equation.DSMT4">
                  <p:embed/>
                </p:oleObj>
              </mc:Choice>
              <mc:Fallback>
                <p:oleObj name="Equation" r:id="rId15" imgW="11556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0045" y="4659489"/>
                        <a:ext cx="1155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8" name="Object 10"/>
          <p:cNvGraphicFramePr>
            <a:graphicFrameLocks noChangeAspect="1"/>
          </p:cNvGraphicFramePr>
          <p:nvPr/>
        </p:nvGraphicFramePr>
        <p:xfrm>
          <a:off x="3740780" y="4176183"/>
          <a:ext cx="2184400" cy="177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8" name="Equation" r:id="rId17" imgW="2184120" imgH="1777680" progId="Equation.DSMT4">
                  <p:embed/>
                </p:oleObj>
              </mc:Choice>
              <mc:Fallback>
                <p:oleObj name="Equation" r:id="rId17" imgW="2184120" imgH="17776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0780" y="4176183"/>
                        <a:ext cx="2184400" cy="177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9" name="Object 11"/>
          <p:cNvGraphicFramePr>
            <a:graphicFrameLocks noChangeAspect="1"/>
          </p:cNvGraphicFramePr>
          <p:nvPr/>
        </p:nvGraphicFramePr>
        <p:xfrm>
          <a:off x="530352" y="4457700"/>
          <a:ext cx="8128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9" name="Equation" r:id="rId19" imgW="812520" imgH="1002960" progId="Equation.DSMT4">
                  <p:embed/>
                </p:oleObj>
              </mc:Choice>
              <mc:Fallback>
                <p:oleObj name="Equation" r:id="rId19" imgW="812520" imgH="1002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457700"/>
                        <a:ext cx="8128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0" name="Object 12"/>
          <p:cNvGraphicFramePr>
            <a:graphicFrameLocks noChangeAspect="1"/>
          </p:cNvGraphicFramePr>
          <p:nvPr/>
        </p:nvGraphicFramePr>
        <p:xfrm>
          <a:off x="1418016" y="3976512"/>
          <a:ext cx="2247900" cy="196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0" name="Equation" r:id="rId21" imgW="2247840" imgH="1968480" progId="Equation.DSMT4">
                  <p:embed/>
                </p:oleObj>
              </mc:Choice>
              <mc:Fallback>
                <p:oleObj name="Equation" r:id="rId21" imgW="2247840" imgH="19684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8016" y="3976512"/>
                        <a:ext cx="2247900" cy="196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/>
          <p:cNvCxnSpPr/>
          <p:nvPr/>
        </p:nvCxnSpPr>
        <p:spPr>
          <a:xfrm rot="5400000" flipH="1" flipV="1">
            <a:off x="3808589" y="4542368"/>
            <a:ext cx="643467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 flipH="1" flipV="1">
            <a:off x="4646788" y="5431366"/>
            <a:ext cx="643467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 flipH="1" flipV="1">
            <a:off x="4825999" y="1617133"/>
            <a:ext cx="414867" cy="228601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 flipH="1" flipV="1">
            <a:off x="4306712" y="2139244"/>
            <a:ext cx="414867" cy="228601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5: Partial Sums of Geometric Sequences (cont.)</a:t>
            </a:r>
          </a:p>
        </p:txBody>
      </p:sp>
      <p:graphicFrame>
        <p:nvGraphicFramePr>
          <p:cNvPr id="13315" name="Object 3"/>
          <p:cNvGraphicFramePr>
            <a:graphicFrameLocks noChangeAspect="1"/>
          </p:cNvGraphicFramePr>
          <p:nvPr/>
        </p:nvGraphicFramePr>
        <p:xfrm>
          <a:off x="461963" y="1295400"/>
          <a:ext cx="22606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1" name="Equation" r:id="rId3" imgW="2260440" imgH="1015920" progId="Equation.DSMT4">
                  <p:embed/>
                </p:oleObj>
              </mc:Choice>
              <mc:Fallback>
                <p:oleObj name="Equation" r:id="rId3" imgW="2260440" imgH="10159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963" y="1295400"/>
                        <a:ext cx="22606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1990725" y="2336800"/>
          <a:ext cx="69088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2" name="Equation" r:id="rId5" imgW="6908760" imgH="825480" progId="Equation.DSMT4">
                  <p:embed/>
                </p:oleObj>
              </mc:Choice>
              <mc:Fallback>
                <p:oleObj name="Equation" r:id="rId5" imgW="6908760" imgH="825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0725" y="2336800"/>
                        <a:ext cx="69088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1990725" y="3800122"/>
          <a:ext cx="6477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3" name="Equation" r:id="rId7" imgW="647640" imgH="977760" progId="Equation.DSMT4">
                  <p:embed/>
                </p:oleObj>
              </mc:Choice>
              <mc:Fallback>
                <p:oleObj name="Equation" r:id="rId7" imgW="647640" imgH="9777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0725" y="3800122"/>
                        <a:ext cx="6477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2741613" y="3543300"/>
          <a:ext cx="2108200" cy="148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4" name="Equation" r:id="rId9" imgW="2108160" imgH="1485720" progId="Equation.DSMT4">
                  <p:embed/>
                </p:oleObj>
              </mc:Choice>
              <mc:Fallback>
                <p:oleObj name="Equation" r:id="rId9" imgW="2108160" imgH="14857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1613" y="3543300"/>
                        <a:ext cx="2108200" cy="148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4953000" y="3548063"/>
          <a:ext cx="2743200" cy="148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5" name="Equation" r:id="rId11" imgW="2743200" imgH="1485720" progId="Equation.DSMT4">
                  <p:embed/>
                </p:oleObj>
              </mc:Choice>
              <mc:Fallback>
                <p:oleObj name="Equation" r:id="rId11" imgW="2743200" imgH="14857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3548063"/>
                        <a:ext cx="2743200" cy="148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4953000" y="5181600"/>
          <a:ext cx="13716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6" name="Equation" r:id="rId13" imgW="1371600" imgH="723600" progId="Equation.DSMT4">
                  <p:embed/>
                </p:oleObj>
              </mc:Choice>
              <mc:Fallback>
                <p:oleObj name="Equation" r:id="rId13" imgW="1371600" imgH="7236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5181600"/>
                        <a:ext cx="13716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9"/>
          <p:cNvGraphicFramePr>
            <a:graphicFrameLocks noChangeAspect="1"/>
          </p:cNvGraphicFramePr>
          <p:nvPr/>
        </p:nvGraphicFramePr>
        <p:xfrm>
          <a:off x="6368520" y="5384800"/>
          <a:ext cx="1447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7" name="Equation" r:id="rId15" imgW="1447560" imgH="444240" progId="Equation.DSMT4">
                  <p:embed/>
                </p:oleObj>
              </mc:Choice>
              <mc:Fallback>
                <p:oleObj name="Equation" r:id="rId15" imgW="144756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8520" y="5384800"/>
                        <a:ext cx="1447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flipV="1">
            <a:off x="5334000" y="3810000"/>
            <a:ext cx="5334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5943600" y="4572000"/>
            <a:ext cx="5334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 flipH="1" flipV="1">
            <a:off x="6596945" y="4550834"/>
            <a:ext cx="643467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 flipH="1" flipV="1">
            <a:off x="6692899" y="3766256"/>
            <a:ext cx="643467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322" name="Object 10"/>
          <p:cNvGraphicFramePr>
            <a:graphicFrameLocks noChangeAspect="1"/>
          </p:cNvGraphicFramePr>
          <p:nvPr/>
        </p:nvGraphicFramePr>
        <p:xfrm>
          <a:off x="457200" y="2362200"/>
          <a:ext cx="1257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8" name="Equation" r:id="rId17" imgW="1257120" imgH="304560" progId="Equation.DSMT4">
                  <p:embed/>
                </p:oleObj>
              </mc:Choice>
              <mc:Fallback>
                <p:oleObj name="Equation" r:id="rId17" imgW="1257120" imgH="3045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362200"/>
                        <a:ext cx="1257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5: Partial Sums of Geometric Sequences (cont.)</a:t>
            </a:r>
          </a:p>
        </p:txBody>
      </p:sp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530352" y="1371600"/>
          <a:ext cx="7848600" cy="133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7" name="Equation" r:id="rId3" imgW="7848360" imgH="1333440" progId="Equation.DSMT4">
                  <p:embed/>
                </p:oleObj>
              </mc:Choice>
              <mc:Fallback>
                <p:oleObj name="Equation" r:id="rId3" imgW="7848360" imgH="13334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7848600" cy="133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530352" y="3228622"/>
          <a:ext cx="17018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8" name="Equation" r:id="rId5" imgW="1701720" imgH="1015920" progId="Equation.DSMT4">
                  <p:embed/>
                </p:oleObj>
              </mc:Choice>
              <mc:Fallback>
                <p:oleObj name="Equation" r:id="rId5" imgW="1701720" imgH="10159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228622"/>
                        <a:ext cx="17018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2267543" y="2868789"/>
          <a:ext cx="2768600" cy="148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9" name="Equation" r:id="rId7" imgW="2768400" imgH="1485720" progId="Equation.DSMT4">
                  <p:embed/>
                </p:oleObj>
              </mc:Choice>
              <mc:Fallback>
                <p:oleObj name="Equation" r:id="rId7" imgW="2768400" imgH="14857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543" y="2868789"/>
                        <a:ext cx="2768600" cy="148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5071533" y="3074811"/>
          <a:ext cx="24384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0" name="Equation" r:id="rId9" imgW="2438280" imgH="1104840" progId="Equation.DSMT4">
                  <p:embed/>
                </p:oleObj>
              </mc:Choice>
              <mc:Fallback>
                <p:oleObj name="Equation" r:id="rId9" imgW="2438280" imgH="11048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1533" y="3074811"/>
                        <a:ext cx="2438400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6: Partial Sums of Geometric Sequences</a:t>
            </a: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parents of a small child decide to deposit </a:t>
            </a:r>
            <a:r>
              <a:rPr lang="en-US" i="0" dirty="0">
                <a:solidFill>
                  <a:srgbClr val="0000FF"/>
                </a:solidFill>
              </a:rPr>
              <a:t>$1000 </a:t>
            </a:r>
            <a:r>
              <a:rPr lang="en-US" i="0" dirty="0">
                <a:solidFill>
                  <a:schemeClr val="tx1"/>
                </a:solidFill>
              </a:rPr>
              <a:t>annually at the first of each year for </a:t>
            </a:r>
            <a:r>
              <a:rPr lang="en-US" i="0" dirty="0">
                <a:solidFill>
                  <a:srgbClr val="0000FF"/>
                </a:solidFill>
              </a:rPr>
              <a:t>20 years </a:t>
            </a:r>
            <a:r>
              <a:rPr lang="en-US" i="0" dirty="0">
                <a:solidFill>
                  <a:schemeClr val="tx1"/>
                </a:solidFill>
              </a:rPr>
              <a:t>for their child’s education.  If interest is compounded annually at </a:t>
            </a:r>
            <a:r>
              <a:rPr lang="en-US" i="0" dirty="0">
                <a:solidFill>
                  <a:srgbClr val="0000FF"/>
                </a:solidFill>
              </a:rPr>
              <a:t>8%</a:t>
            </a:r>
            <a:r>
              <a:rPr lang="en-US" i="0" dirty="0">
                <a:solidFill>
                  <a:schemeClr val="tx1"/>
                </a:solidFill>
              </a:rPr>
              <a:t>, what will be the value of the deposits after </a:t>
            </a:r>
            <a:r>
              <a:rPr lang="en-US" i="0" dirty="0">
                <a:solidFill>
                  <a:srgbClr val="0000FF"/>
                </a:solidFill>
              </a:rPr>
              <a:t>20 years</a:t>
            </a:r>
            <a:r>
              <a:rPr lang="en-US" i="0" dirty="0">
                <a:solidFill>
                  <a:schemeClr val="tx1"/>
                </a:solidFill>
              </a:rPr>
              <a:t>?  (This type of investment is called an </a:t>
            </a:r>
            <a:r>
              <a:rPr lang="en-US" b="1" i="0" dirty="0">
                <a:solidFill>
                  <a:schemeClr val="tx1"/>
                </a:solidFill>
              </a:rPr>
              <a:t>annuity</a:t>
            </a:r>
            <a:r>
              <a:rPr lang="en-US" i="0" dirty="0">
                <a:solidFill>
                  <a:schemeClr val="tx1"/>
                </a:solidFill>
              </a:rPr>
              <a:t>.)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formula for interest compounded annually is         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i="0" dirty="0">
                <a:solidFill>
                  <a:schemeClr val="tx1"/>
                </a:solidFill>
              </a:rPr>
              <a:t> = </a:t>
            </a:r>
            <a:r>
              <a:rPr lang="en-US" i="1" dirty="0">
                <a:solidFill>
                  <a:schemeClr val="tx1"/>
                </a:solidFill>
              </a:rPr>
              <a:t>P</a:t>
            </a:r>
            <a:r>
              <a:rPr lang="en-US" i="0" dirty="0">
                <a:solidFill>
                  <a:schemeClr val="tx1"/>
                </a:solidFill>
              </a:rPr>
              <a:t>(1 + </a:t>
            </a:r>
            <a:r>
              <a:rPr lang="en-US" i="1" dirty="0">
                <a:solidFill>
                  <a:schemeClr val="tx1"/>
                </a:solidFill>
              </a:rPr>
              <a:t>r</a:t>
            </a:r>
            <a:r>
              <a:rPr lang="en-US" i="0" dirty="0">
                <a:solidFill>
                  <a:schemeClr val="tx1"/>
                </a:solidFill>
              </a:rPr>
              <a:t>)</a:t>
            </a:r>
            <a:r>
              <a:rPr lang="en-US" i="1" baseline="30000" dirty="0">
                <a:solidFill>
                  <a:schemeClr val="tx1"/>
                </a:solidFill>
              </a:rPr>
              <a:t>t</a:t>
            </a:r>
            <a:r>
              <a:rPr lang="en-US" i="0" dirty="0">
                <a:solidFill>
                  <a:schemeClr val="tx1"/>
                </a:solidFill>
              </a:rPr>
              <a:t> where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i="0" dirty="0">
                <a:solidFill>
                  <a:schemeClr val="tx1"/>
                </a:solidFill>
              </a:rPr>
              <a:t> is the amount in the account, </a:t>
            </a:r>
            <a:r>
              <a:rPr lang="en-US" i="1" dirty="0">
                <a:solidFill>
                  <a:schemeClr val="tx1"/>
                </a:solidFill>
              </a:rPr>
              <a:t>r</a:t>
            </a:r>
            <a:r>
              <a:rPr lang="en-US" i="0" dirty="0">
                <a:solidFill>
                  <a:schemeClr val="tx1"/>
                </a:solidFill>
              </a:rPr>
              <a:t> is the annual interest rate (in decimal form), and </a:t>
            </a:r>
            <a:r>
              <a:rPr lang="en-US" i="1" dirty="0">
                <a:solidFill>
                  <a:schemeClr val="tx1"/>
                </a:solidFill>
              </a:rPr>
              <a:t>t</a:t>
            </a:r>
            <a:r>
              <a:rPr lang="en-US" i="0" dirty="0">
                <a:solidFill>
                  <a:schemeClr val="tx1"/>
                </a:solidFill>
              </a:rPr>
              <a:t> is the time (in years).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6: Partial Sums of Geometric Sequences (cont.)</a:t>
            </a: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first deposit of $1000 will earn interest for 20 years: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second deposit will earn interest for 19 years: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last deposit will earn interest for only one year: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1698978" y="3429000"/>
          <a:ext cx="2667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1" name="Equation" r:id="rId3" imgW="2667000" imgH="927100" progId="Equation.DSMT4">
                  <p:embed/>
                </p:oleObj>
              </mc:Choice>
              <mc:Fallback>
                <p:oleObj name="Equation" r:id="rId3" imgW="2667000" imgH="9271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8978" y="3429000"/>
                        <a:ext cx="26670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1698978" y="5029200"/>
          <a:ext cx="2451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2" name="Equation" r:id="rId5" imgW="2451100" imgH="533400" progId="Equation.DSMT4">
                  <p:embed/>
                </p:oleObj>
              </mc:Choice>
              <mc:Fallback>
                <p:oleObj name="Equation" r:id="rId5" imgW="2451100" imgH="5334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8978" y="5029200"/>
                        <a:ext cx="24511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1698978" y="2209800"/>
          <a:ext cx="3073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3" name="Equation" r:id="rId7" imgW="3073320" imgH="533160" progId="Equation.DSMT4">
                  <p:embed/>
                </p:oleObj>
              </mc:Choice>
              <mc:Fallback>
                <p:oleObj name="Equation" r:id="rId7" imgW="307332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8978" y="2209800"/>
                        <a:ext cx="3073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4838700" y="2209800"/>
          <a:ext cx="2171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4" name="Equation" r:id="rId9" imgW="2171520" imgH="533160" progId="Equation.DSMT4">
                  <p:embed/>
                </p:oleObj>
              </mc:Choice>
              <mc:Fallback>
                <p:oleObj name="Equation" r:id="rId9" imgW="2171520" imgH="533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8700" y="2209800"/>
                        <a:ext cx="2171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6: Partial Sums of Geometric Sequences (cont.)</a:t>
            </a:r>
          </a:p>
        </p:txBody>
      </p:sp>
      <p:sp>
        <p:nvSpPr>
          <p:cNvPr id="2253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accumulated value of all deposits (plus interest) is the sum of the 20 terms of a geometric sequence.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Value at the end of twenty years: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2532" name="Object 7"/>
          <p:cNvGraphicFramePr>
            <a:graphicFrameLocks noChangeAspect="1"/>
          </p:cNvGraphicFramePr>
          <p:nvPr/>
        </p:nvGraphicFramePr>
        <p:xfrm>
          <a:off x="1676400" y="2921000"/>
          <a:ext cx="2832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2" name="Equation" r:id="rId3" imgW="2831760" imgH="431640" progId="Equation.DSMT4">
                  <p:embed/>
                </p:oleObj>
              </mc:Choice>
              <mc:Fallback>
                <p:oleObj name="Equation" r:id="rId3" imgW="2831760" imgH="4316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921000"/>
                        <a:ext cx="28321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1676400" y="4724400"/>
          <a:ext cx="6858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3" name="Equation" r:id="rId5" imgW="6858000" imgH="533160" progId="Equation.DSMT4">
                  <p:embed/>
                </p:oleObj>
              </mc:Choice>
              <mc:Fallback>
                <p:oleObj name="Equation" r:id="rId5" imgW="685800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724400"/>
                        <a:ext cx="68580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1676400" y="3536950"/>
          <a:ext cx="24511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4" name="Equation" r:id="rId7" imgW="2450880" imgH="1002960" progId="Equation.DSMT4">
                  <p:embed/>
                </p:oleObj>
              </mc:Choice>
              <mc:Fallback>
                <p:oleObj name="Equation" r:id="rId7" imgW="2450880" imgH="1002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536950"/>
                        <a:ext cx="24511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22366"/>
          </a:xfrm>
        </p:spPr>
        <p:txBody>
          <a:bodyPr>
            <a:spAutoFit/>
          </a:bodyPr>
          <a:lstStyle/>
          <a:p>
            <a:pPr>
              <a:buFont typeface="Courier New" pitchFamily="49" charset="0"/>
              <a:buChar char="o"/>
              <a:tabLst>
                <a:tab pos="395288" algn="l"/>
              </a:tabLst>
            </a:pPr>
            <a:r>
              <a:rPr lang="en-US" i="0" dirty="0">
                <a:solidFill>
                  <a:schemeClr val="tx1"/>
                </a:solidFill>
              </a:rPr>
              <a:t>	Determine whether or not a sequence is </a:t>
            </a:r>
            <a:r>
              <a:rPr lang="en-US" b="1" i="0" dirty="0">
                <a:solidFill>
                  <a:schemeClr val="tx1"/>
                </a:solidFill>
              </a:rPr>
              <a:t>geometric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>
              <a:buFont typeface="Courier New" pitchFamily="49" charset="0"/>
              <a:buChar char="o"/>
              <a:tabLst>
                <a:tab pos="395288" algn="l"/>
              </a:tabLst>
            </a:pPr>
            <a:r>
              <a:rPr lang="en-US" i="0" dirty="0">
                <a:solidFill>
                  <a:schemeClr val="tx1"/>
                </a:solidFill>
              </a:rPr>
              <a:t>	Find the general term of a geometric sequence.</a:t>
            </a:r>
          </a:p>
          <a:p>
            <a:pPr>
              <a:buFont typeface="Courier New" pitchFamily="49" charset="0"/>
              <a:buChar char="o"/>
              <a:tabLst>
                <a:tab pos="395288" algn="l"/>
              </a:tabLst>
            </a:pPr>
            <a:r>
              <a:rPr lang="en-US" i="0" dirty="0">
                <a:solidFill>
                  <a:schemeClr val="tx1"/>
                </a:solidFill>
              </a:rPr>
              <a:t>	Find the specified terms of a geometric sequence.</a:t>
            </a:r>
          </a:p>
          <a:p>
            <a:pPr>
              <a:buFont typeface="Courier New" pitchFamily="49" charset="0"/>
              <a:buChar char="o"/>
              <a:tabLst>
                <a:tab pos="395288" algn="l"/>
              </a:tabLst>
            </a:pPr>
            <a:r>
              <a:rPr lang="en-US" i="0" dirty="0">
                <a:solidFill>
                  <a:schemeClr val="tx1"/>
                </a:solidFill>
              </a:rPr>
              <a:t>	Find the sum of the first </a:t>
            </a:r>
            <a:r>
              <a:rPr lang="en-US" i="1" dirty="0">
                <a:solidFill>
                  <a:schemeClr val="tx1"/>
                </a:solidFill>
              </a:rPr>
              <a:t>n</a:t>
            </a:r>
            <a:r>
              <a:rPr lang="en-US" i="0" dirty="0">
                <a:solidFill>
                  <a:schemeClr val="tx1"/>
                </a:solidFill>
              </a:rPr>
              <a:t> terms of a geometric 	sequence.</a:t>
            </a:r>
          </a:p>
          <a:p>
            <a:pPr>
              <a:buFont typeface="Courier New" pitchFamily="49" charset="0"/>
              <a:buChar char="o"/>
              <a:tabLst>
                <a:tab pos="395288" algn="l"/>
              </a:tabLst>
            </a:pPr>
            <a:r>
              <a:rPr lang="en-US" i="0" dirty="0">
                <a:solidFill>
                  <a:schemeClr val="tx1"/>
                </a:solidFill>
              </a:rPr>
              <a:t>	Find the sum of an infinite geometric </a:t>
            </a:r>
            <a:r>
              <a:rPr lang="en-US" b="1" i="0" dirty="0">
                <a:solidFill>
                  <a:schemeClr val="tx1"/>
                </a:solidFill>
              </a:rPr>
              <a:t>series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6: Partial Sums of Geometric Sequences (cont.)</a:t>
            </a:r>
          </a:p>
        </p:txBody>
      </p:sp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615950" y="1371600"/>
          <a:ext cx="6680200" cy="1308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1" name="Equation" r:id="rId3" imgW="6680160" imgH="1307880" progId="Equation.DSMT4">
                  <p:embed/>
                </p:oleObj>
              </mc:Choice>
              <mc:Fallback>
                <p:oleObj name="Equation" r:id="rId3" imgW="6680160" imgH="1307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950" y="1371600"/>
                        <a:ext cx="6680200" cy="1308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609600" y="2823633"/>
          <a:ext cx="31115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2" name="Equation" r:id="rId5" imgW="3111480" imgH="888840" progId="Equation.DSMT4">
                  <p:embed/>
                </p:oleObj>
              </mc:Choice>
              <mc:Fallback>
                <p:oleObj name="Equation" r:id="rId5" imgW="3111480" imgH="8888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823633"/>
                        <a:ext cx="31115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609600" y="3856566"/>
          <a:ext cx="14224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3" name="Equation" r:id="rId7" imgW="1422360" imgH="330120" progId="Equation.DSMT4">
                  <p:embed/>
                </p:oleObj>
              </mc:Choice>
              <mc:Fallback>
                <p:oleObj name="Equation" r:id="rId7" imgW="1422360" imgH="3301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856566"/>
                        <a:ext cx="14224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6"/>
          <p:cNvGraphicFramePr>
            <a:graphicFrameLocks noChangeAspect="1"/>
          </p:cNvGraphicFramePr>
          <p:nvPr/>
        </p:nvGraphicFramePr>
        <p:xfrm>
          <a:off x="609600" y="4330700"/>
          <a:ext cx="7835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4" name="Equation" r:id="rId9" imgW="7835760" imgH="393480" progId="Equation.DSMT4">
                  <p:embed/>
                </p:oleObj>
              </mc:Choice>
              <mc:Fallback>
                <p:oleObj name="Equation" r:id="rId9" imgW="783576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330700"/>
                        <a:ext cx="7835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5" name="Object 7"/>
          <p:cNvGraphicFramePr>
            <a:graphicFrameLocks noChangeAspect="1"/>
          </p:cNvGraphicFramePr>
          <p:nvPr/>
        </p:nvGraphicFramePr>
        <p:xfrm>
          <a:off x="4648200" y="3886200"/>
          <a:ext cx="3136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5" name="Equation" r:id="rId11" imgW="3136680" imgH="241200" progId="Equation.DSMT4">
                  <p:embed/>
                </p:oleObj>
              </mc:Choice>
              <mc:Fallback>
                <p:oleObj name="Equation" r:id="rId11" imgW="3136680" imgH="241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3886200"/>
                        <a:ext cx="3136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Geometric Series</a:t>
            </a:r>
          </a:p>
        </p:txBody>
      </p:sp>
      <p:sp>
        <p:nvSpPr>
          <p:cNvPr id="2457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63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0" indent="0" algn="ctr">
              <a:spcBef>
                <a:spcPct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Infinite Series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The indicated sum of all terms of a sequence is called an </a:t>
            </a:r>
            <a:r>
              <a:rPr lang="en-US" b="1" i="0" dirty="0">
                <a:solidFill>
                  <a:srgbClr val="C00000"/>
                </a:solidFill>
              </a:rPr>
              <a:t>infinite series</a:t>
            </a:r>
            <a:r>
              <a:rPr lang="en-US" i="0" dirty="0">
                <a:solidFill>
                  <a:srgbClr val="C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(or a </a:t>
            </a:r>
            <a:r>
              <a:rPr lang="en-US" b="1" i="0" dirty="0">
                <a:solidFill>
                  <a:srgbClr val="C00000"/>
                </a:solidFill>
              </a:rPr>
              <a:t>series</a:t>
            </a:r>
            <a:r>
              <a:rPr lang="en-US" i="0" dirty="0">
                <a:solidFill>
                  <a:srgbClr val="000000"/>
                </a:solidFill>
              </a:rPr>
              <a:t>).  For a sequence            the corresponding series can be written as follows: 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7305323" y="2263422"/>
          <a:ext cx="774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8" name="Equation" r:id="rId3" imgW="774364" imgH="495085" progId="Equation.DSMT4">
                  <p:embed/>
                </p:oleObj>
              </mc:Choice>
              <mc:Fallback>
                <p:oleObj name="Equation" r:id="rId3" imgW="774364" imgH="495085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5323" y="2263422"/>
                        <a:ext cx="7747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1" name="Object 5"/>
          <p:cNvGraphicFramePr>
            <a:graphicFrameLocks noChangeAspect="1"/>
          </p:cNvGraphicFramePr>
          <p:nvPr/>
        </p:nvGraphicFramePr>
        <p:xfrm>
          <a:off x="1987550" y="3242733"/>
          <a:ext cx="51689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9" name="Equation" r:id="rId5" imgW="5168900" imgH="1003300" progId="Equation.DSMT4">
                  <p:embed/>
                </p:oleObj>
              </mc:Choice>
              <mc:Fallback>
                <p:oleObj name="Equation" r:id="rId5" imgW="5168900" imgH="10033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7550" y="3242733"/>
                        <a:ext cx="5168900" cy="1003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Geometric Series</a:t>
            </a:r>
          </a:p>
        </p:txBody>
      </p:sp>
      <p:sp>
        <p:nvSpPr>
          <p:cNvPr id="2560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82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0" indent="0" algn="ctr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Sum of an Infinite Geometric Series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If            is a geometric sequence and             then the sum of the infinite geometric series is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25604" name="Object 6"/>
          <p:cNvGraphicFramePr>
            <a:graphicFrameLocks noChangeAspect="1"/>
          </p:cNvGraphicFramePr>
          <p:nvPr/>
        </p:nvGraphicFramePr>
        <p:xfrm>
          <a:off x="889000" y="1840089"/>
          <a:ext cx="774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4" name="Equation" r:id="rId3" imgW="774364" imgH="495085" progId="Equation.DSMT4">
                  <p:embed/>
                </p:oleObj>
              </mc:Choice>
              <mc:Fallback>
                <p:oleObj name="Equation" r:id="rId3" imgW="774364" imgH="495085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9000" y="1840089"/>
                        <a:ext cx="7747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7"/>
          <p:cNvGraphicFramePr>
            <a:graphicFrameLocks noChangeAspect="1"/>
          </p:cNvGraphicFramePr>
          <p:nvPr/>
        </p:nvGraphicFramePr>
        <p:xfrm>
          <a:off x="5943600" y="1852789"/>
          <a:ext cx="850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5" name="Equation" r:id="rId5" imgW="850531" imgH="469696" progId="Equation.DSMT4">
                  <p:embed/>
                </p:oleObj>
              </mc:Choice>
              <mc:Fallback>
                <p:oleObj name="Equation" r:id="rId5" imgW="850531" imgH="469696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1852789"/>
                        <a:ext cx="8509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2448110"/>
              </p:ext>
            </p:extLst>
          </p:nvPr>
        </p:nvGraphicFramePr>
        <p:xfrm>
          <a:off x="1803400" y="2811463"/>
          <a:ext cx="55372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6" name="Equation" r:id="rId7" imgW="5537160" imgH="1002960" progId="Equation.DSMT4">
                  <p:embed/>
                </p:oleObj>
              </mc:Choice>
              <mc:Fallback>
                <p:oleObj name="Equation" r:id="rId7" imgW="5537160" imgH="10029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3400" y="2811463"/>
                        <a:ext cx="5537200" cy="1003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Geometric Series</a:t>
            </a:r>
          </a:p>
        </p:txBody>
      </p:sp>
      <p:graphicFrame>
        <p:nvGraphicFramePr>
          <p:cNvPr id="2048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7282700"/>
              </p:ext>
            </p:extLst>
          </p:nvPr>
        </p:nvGraphicFramePr>
        <p:xfrm>
          <a:off x="533400" y="1219200"/>
          <a:ext cx="7937500" cy="237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9" name="Equation" r:id="rId3" imgW="7937280" imgH="2374560" progId="Equation.DSMT4">
                  <p:embed/>
                </p:oleObj>
              </mc:Choice>
              <mc:Fallback>
                <p:oleObj name="Equation" r:id="rId3" imgW="7937280" imgH="2374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19200"/>
                        <a:ext cx="7937500" cy="237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533400" y="3886200"/>
          <a:ext cx="1257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0" name="Equation" r:id="rId5" imgW="1257120" imgH="304560" progId="Equation.DSMT4">
                  <p:embed/>
                </p:oleObj>
              </mc:Choice>
              <mc:Fallback>
                <p:oleObj name="Equation" r:id="rId5" imgW="125712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886200"/>
                        <a:ext cx="1257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5" name="Object 5"/>
          <p:cNvGraphicFramePr>
            <a:graphicFrameLocks noChangeAspect="1"/>
          </p:cNvGraphicFramePr>
          <p:nvPr/>
        </p:nvGraphicFramePr>
        <p:xfrm>
          <a:off x="1943100" y="3644900"/>
          <a:ext cx="61341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1" name="Equation" r:id="rId7" imgW="6134040" imgH="1079280" progId="Equation.DSMT4">
                  <p:embed/>
                </p:oleObj>
              </mc:Choice>
              <mc:Fallback>
                <p:oleObj name="Equation" r:id="rId7" imgW="6134040" imgH="10792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3100" y="3644900"/>
                        <a:ext cx="61341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6" name="Object 6"/>
          <p:cNvGraphicFramePr>
            <a:graphicFrameLocks noChangeAspect="1"/>
          </p:cNvGraphicFramePr>
          <p:nvPr/>
        </p:nvGraphicFramePr>
        <p:xfrm>
          <a:off x="2819400" y="4975578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2" name="Equation" r:id="rId9" imgW="215640" imgH="291960" progId="Equation.DSMT4">
                  <p:embed/>
                </p:oleObj>
              </mc:Choice>
              <mc:Fallback>
                <p:oleObj name="Equation" r:id="rId9" imgW="2156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975578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7" name="Object 7"/>
          <p:cNvGraphicFramePr>
            <a:graphicFrameLocks noChangeAspect="1"/>
          </p:cNvGraphicFramePr>
          <p:nvPr/>
        </p:nvGraphicFramePr>
        <p:xfrm>
          <a:off x="3059289" y="4691945"/>
          <a:ext cx="965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3" name="Equation" r:id="rId11" imgW="965160" imgH="838080" progId="Equation.DSMT4">
                  <p:embed/>
                </p:oleObj>
              </mc:Choice>
              <mc:Fallback>
                <p:oleObj name="Equation" r:id="rId11" imgW="9651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289" y="4691945"/>
                        <a:ext cx="965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8" name="Object 8"/>
          <p:cNvGraphicFramePr>
            <a:graphicFrameLocks noChangeAspect="1"/>
          </p:cNvGraphicFramePr>
          <p:nvPr/>
        </p:nvGraphicFramePr>
        <p:xfrm>
          <a:off x="4062589" y="4682067"/>
          <a:ext cx="10414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4" name="Equation" r:id="rId13" imgW="1041120" imgH="1282680" progId="Equation.DSMT4">
                  <p:embed/>
                </p:oleObj>
              </mc:Choice>
              <mc:Fallback>
                <p:oleObj name="Equation" r:id="rId13" imgW="1041120" imgH="12826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2589" y="4682067"/>
                        <a:ext cx="10414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9" name="Object 9"/>
          <p:cNvGraphicFramePr>
            <a:graphicFrameLocks noChangeAspect="1"/>
          </p:cNvGraphicFramePr>
          <p:nvPr/>
        </p:nvGraphicFramePr>
        <p:xfrm>
          <a:off x="5130800" y="4691945"/>
          <a:ext cx="5842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5" name="Equation" r:id="rId15" imgW="583920" imgH="1282680" progId="Equation.DSMT4">
                  <p:embed/>
                </p:oleObj>
              </mc:Choice>
              <mc:Fallback>
                <p:oleObj name="Equation" r:id="rId15" imgW="583920" imgH="12826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0800" y="4691945"/>
                        <a:ext cx="5842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0" name="Object 10"/>
          <p:cNvGraphicFramePr>
            <a:graphicFrameLocks noChangeAspect="1"/>
          </p:cNvGraphicFramePr>
          <p:nvPr/>
        </p:nvGraphicFramePr>
        <p:xfrm>
          <a:off x="5748867" y="4964289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6" name="Equation" r:id="rId17" imgW="558720" imgH="291960" progId="Equation.DSMT4">
                  <p:embed/>
                </p:oleObj>
              </mc:Choice>
              <mc:Fallback>
                <p:oleObj name="Equation" r:id="rId17" imgW="55872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8867" y="4964289"/>
                        <a:ext cx="55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Geometric Series (cont.)</a:t>
            </a:r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530352" y="1371600"/>
          <a:ext cx="80518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7" name="Equation" r:id="rId3" imgW="8051760" imgH="799920" progId="Equation.DSMT4">
                  <p:embed/>
                </p:oleObj>
              </mc:Choice>
              <mc:Fallback>
                <p:oleObj name="Equation" r:id="rId3" imgW="8051760" imgH="7999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80518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530352" y="2274711"/>
          <a:ext cx="1257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8" name="Equation" r:id="rId5" imgW="1257120" imgH="304560" progId="Equation.DSMT4">
                  <p:embed/>
                </p:oleObj>
              </mc:Choice>
              <mc:Fallback>
                <p:oleObj name="Equation" r:id="rId5" imgW="125712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274711"/>
                        <a:ext cx="1257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530352" y="2819400"/>
          <a:ext cx="7607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9" name="Equation" r:id="rId7" imgW="7607160" imgH="380880" progId="Equation.DSMT4">
                  <p:embed/>
                </p:oleObj>
              </mc:Choice>
              <mc:Fallback>
                <p:oleObj name="Equation" r:id="rId7" imgW="76071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819400"/>
                        <a:ext cx="7607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9270075"/>
              </p:ext>
            </p:extLst>
          </p:nvPr>
        </p:nvGraphicFramePr>
        <p:xfrm>
          <a:off x="530225" y="3443288"/>
          <a:ext cx="74803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0" name="Equation" r:id="rId9" imgW="7480080" imgH="723600" progId="Equation.DSMT4">
                  <p:embed/>
                </p:oleObj>
              </mc:Choice>
              <mc:Fallback>
                <p:oleObj name="Equation" r:id="rId9" imgW="7480080" imgH="723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225" y="3443288"/>
                        <a:ext cx="74803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530352" y="4597400"/>
          <a:ext cx="292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1" name="Equation" r:id="rId11" imgW="291960" imgH="431640" progId="Equation.DSMT4">
                  <p:embed/>
                </p:oleObj>
              </mc:Choice>
              <mc:Fallback>
                <p:oleObj name="Equation" r:id="rId11" imgW="291960" imgH="4316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597400"/>
                        <a:ext cx="2921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2" name="Object 8"/>
          <p:cNvGraphicFramePr>
            <a:graphicFrameLocks noChangeAspect="1"/>
          </p:cNvGraphicFramePr>
          <p:nvPr/>
        </p:nvGraphicFramePr>
        <p:xfrm>
          <a:off x="862290" y="4649611"/>
          <a:ext cx="749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2" name="Equation" r:id="rId13" imgW="749160" imgH="291960" progId="Equation.DSMT4">
                  <p:embed/>
                </p:oleObj>
              </mc:Choice>
              <mc:Fallback>
                <p:oleObj name="Equation" r:id="rId13" imgW="74916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2290" y="4649611"/>
                        <a:ext cx="749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3" name="Object 9"/>
          <p:cNvGraphicFramePr>
            <a:graphicFrameLocks noChangeAspect="1"/>
          </p:cNvGraphicFramePr>
          <p:nvPr/>
        </p:nvGraphicFramePr>
        <p:xfrm>
          <a:off x="1651428" y="4385733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3" name="Equation" r:id="rId15" imgW="711000" imgH="838080" progId="Equation.DSMT4">
                  <p:embed/>
                </p:oleObj>
              </mc:Choice>
              <mc:Fallback>
                <p:oleObj name="Equation" r:id="rId15" imgW="7110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1428" y="4385733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4" name="Object 10"/>
          <p:cNvGraphicFramePr>
            <a:graphicFrameLocks noChangeAspect="1"/>
          </p:cNvGraphicFramePr>
          <p:nvPr/>
        </p:nvGraphicFramePr>
        <p:xfrm>
          <a:off x="2402466" y="4635500"/>
          <a:ext cx="838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4" name="Equation" r:id="rId17" imgW="838080" imgH="393480" progId="Equation.DSMT4">
                  <p:embed/>
                </p:oleObj>
              </mc:Choice>
              <mc:Fallback>
                <p:oleObj name="Equation" r:id="rId17" imgW="838080" imgH="393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2466" y="4635500"/>
                        <a:ext cx="8382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5" name="Object 11"/>
          <p:cNvGraphicFramePr>
            <a:graphicFrameLocks noChangeAspect="1"/>
          </p:cNvGraphicFramePr>
          <p:nvPr/>
        </p:nvGraphicFramePr>
        <p:xfrm>
          <a:off x="3280504" y="4649611"/>
          <a:ext cx="749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5" name="Equation" r:id="rId19" imgW="749160" imgH="291960" progId="Equation.DSMT4">
                  <p:embed/>
                </p:oleObj>
              </mc:Choice>
              <mc:Fallback>
                <p:oleObj name="Equation" r:id="rId19" imgW="74916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0504" y="4649611"/>
                        <a:ext cx="749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6" name="Object 12"/>
          <p:cNvGraphicFramePr>
            <a:graphicFrameLocks noChangeAspect="1"/>
          </p:cNvGraphicFramePr>
          <p:nvPr/>
        </p:nvGraphicFramePr>
        <p:xfrm>
          <a:off x="4069644" y="4385733"/>
          <a:ext cx="800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6" name="Equation" r:id="rId21" imgW="799920" imgH="838080" progId="Equation.DSMT4">
                  <p:embed/>
                </p:oleObj>
              </mc:Choice>
              <mc:Fallback>
                <p:oleObj name="Equation" r:id="rId21" imgW="79992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9644" y="4385733"/>
                        <a:ext cx="800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Geometric Series (cont.)</a:t>
            </a:r>
          </a:p>
        </p:txBody>
      </p:sp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530352" y="1402644"/>
          <a:ext cx="3898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9" name="Equation" r:id="rId3" imgW="3898800" imgH="380880" progId="Equation.DSMT4">
                  <p:embed/>
                </p:oleObj>
              </mc:Choice>
              <mc:Fallback>
                <p:oleObj name="Equation" r:id="rId3" imgW="389880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402644"/>
                        <a:ext cx="3898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1066800" y="2286000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0" name="Equation" r:id="rId5" imgW="1218960" imgH="838080" progId="Equation.DSMT4">
                  <p:embed/>
                </p:oleObj>
              </mc:Choice>
              <mc:Fallback>
                <p:oleObj name="Equation" r:id="rId5" imgW="12189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286000"/>
                        <a:ext cx="121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2352675" y="1871133"/>
          <a:ext cx="1219200" cy="168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1" name="Equation" r:id="rId7" imgW="1218960" imgH="1688760" progId="Equation.DSMT4">
                  <p:embed/>
                </p:oleObj>
              </mc:Choice>
              <mc:Fallback>
                <p:oleObj name="Equation" r:id="rId7" imgW="1218960" imgH="16887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2675" y="1871133"/>
                        <a:ext cx="1219200" cy="168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6"/>
          <p:cNvGraphicFramePr>
            <a:graphicFrameLocks noChangeAspect="1"/>
          </p:cNvGraphicFramePr>
          <p:nvPr/>
        </p:nvGraphicFramePr>
        <p:xfrm>
          <a:off x="3638550" y="1871133"/>
          <a:ext cx="762000" cy="168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2" name="Equation" r:id="rId9" imgW="761760" imgH="1688760" progId="Equation.DSMT4">
                  <p:embed/>
                </p:oleObj>
              </mc:Choice>
              <mc:Fallback>
                <p:oleObj name="Equation" r:id="rId9" imgW="761760" imgH="16887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8550" y="1871133"/>
                        <a:ext cx="762000" cy="168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/>
          <p:cNvGraphicFramePr>
            <a:graphicFrameLocks noChangeAspect="1"/>
          </p:cNvGraphicFramePr>
          <p:nvPr/>
        </p:nvGraphicFramePr>
        <p:xfrm>
          <a:off x="4467225" y="2274711"/>
          <a:ext cx="125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3" name="Equation" r:id="rId11" imgW="1257120" imgH="838080" progId="Equation.DSMT4">
                  <p:embed/>
                </p:oleObj>
              </mc:Choice>
              <mc:Fallback>
                <p:oleObj name="Equation" r:id="rId11" imgW="125712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7225" y="2274711"/>
                        <a:ext cx="1257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6" name="Object 8"/>
          <p:cNvGraphicFramePr>
            <a:graphicFrameLocks noChangeAspect="1"/>
          </p:cNvGraphicFramePr>
          <p:nvPr/>
        </p:nvGraphicFramePr>
        <p:xfrm>
          <a:off x="5791200" y="2274711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4" name="Equation" r:id="rId13" imgW="622080" imgH="838080" progId="Equation.DSMT4">
                  <p:embed/>
                </p:oleObj>
              </mc:Choice>
              <mc:Fallback>
                <p:oleObj name="Equation" r:id="rId13" imgW="6220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2274711"/>
                        <a:ext cx="622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7" name="Object 9"/>
          <p:cNvGraphicFramePr>
            <a:graphicFrameLocks noChangeAspect="1"/>
          </p:cNvGraphicFramePr>
          <p:nvPr/>
        </p:nvGraphicFramePr>
        <p:xfrm>
          <a:off x="530352" y="3898900"/>
          <a:ext cx="70231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5" name="Equation" r:id="rId15" imgW="7022880" imgH="749160" progId="Equation.DSMT4">
                  <p:embed/>
                </p:oleObj>
              </mc:Choice>
              <mc:Fallback>
                <p:oleObj name="Equation" r:id="rId15" imgW="7022880" imgH="7491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898900"/>
                        <a:ext cx="70231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8" name="Object 10"/>
          <p:cNvGraphicFramePr>
            <a:graphicFrameLocks noChangeAspect="1"/>
          </p:cNvGraphicFramePr>
          <p:nvPr/>
        </p:nvGraphicFramePr>
        <p:xfrm>
          <a:off x="3524250" y="4724400"/>
          <a:ext cx="209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6" name="Equation" r:id="rId17" imgW="2095200" imgH="838080" progId="Equation.DSMT4">
                  <p:embed/>
                </p:oleObj>
              </mc:Choice>
              <mc:Fallback>
                <p:oleObj name="Equation" r:id="rId17" imgW="209520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4250" y="4724400"/>
                        <a:ext cx="209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9" name="Object 11"/>
          <p:cNvGraphicFramePr>
            <a:graphicFrameLocks noChangeAspect="1"/>
          </p:cNvGraphicFramePr>
          <p:nvPr/>
        </p:nvGraphicFramePr>
        <p:xfrm>
          <a:off x="5528733" y="3149600"/>
          <a:ext cx="1397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7" name="Equation" r:id="rId19" imgW="139680" imgH="203040" progId="Equation.DSMT4">
                  <p:embed/>
                </p:oleObj>
              </mc:Choice>
              <mc:Fallback>
                <p:oleObj name="Equation" r:id="rId19" imgW="139680" imgH="2030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8733" y="3149600"/>
                        <a:ext cx="1397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 rot="5400000" flipH="1" flipV="1">
            <a:off x="4800600" y="22860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 flipH="1" flipV="1">
            <a:off x="5334000" y="2297289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 flipH="1" flipV="1">
            <a:off x="5334000" y="2819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 flipH="1" flipV="1">
            <a:off x="4800600" y="2819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Geometric Series (cont.)</a:t>
            </a:r>
          </a:p>
        </p:txBody>
      </p:sp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530352" y="1371600"/>
          <a:ext cx="2679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7" name="Equation" r:id="rId3" imgW="2679480" imgH="495000" progId="Equation.DSMT4">
                  <p:embed/>
                </p:oleObj>
              </mc:Choice>
              <mc:Fallback>
                <p:oleObj name="Equation" r:id="rId3" imgW="2679480" imgH="495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26797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530352" y="2464646"/>
          <a:ext cx="77470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8" name="Equation" r:id="rId5" imgW="7746840" imgH="799920" progId="Equation.DSMT4">
                  <p:embed/>
                </p:oleObj>
              </mc:Choice>
              <mc:Fallback>
                <p:oleObj name="Equation" r:id="rId5" imgW="7746840" imgH="7999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464646"/>
                        <a:ext cx="77470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7" name="Object 5"/>
          <p:cNvGraphicFramePr>
            <a:graphicFrameLocks noChangeAspect="1"/>
          </p:cNvGraphicFramePr>
          <p:nvPr/>
        </p:nvGraphicFramePr>
        <p:xfrm>
          <a:off x="530352" y="3411219"/>
          <a:ext cx="6375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9" name="Equation" r:id="rId7" imgW="6375240" imgH="291960" progId="Equation.DSMT4">
                  <p:embed/>
                </p:oleObj>
              </mc:Choice>
              <mc:Fallback>
                <p:oleObj name="Equation" r:id="rId7" imgW="63752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411219"/>
                        <a:ext cx="6375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ct 6"/>
          <p:cNvGraphicFramePr>
            <a:graphicFrameLocks noChangeAspect="1"/>
          </p:cNvGraphicFramePr>
          <p:nvPr/>
        </p:nvGraphicFramePr>
        <p:xfrm>
          <a:off x="530352" y="3849792"/>
          <a:ext cx="6540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0" name="Equation" r:id="rId9" imgW="6540480" imgH="838080" progId="Equation.DSMT4">
                  <p:embed/>
                </p:oleObj>
              </mc:Choice>
              <mc:Fallback>
                <p:oleObj name="Equation" r:id="rId9" imgW="65404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849792"/>
                        <a:ext cx="6540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9" name="Object 7"/>
          <p:cNvGraphicFramePr>
            <a:graphicFrameLocks noChangeAspect="1"/>
          </p:cNvGraphicFramePr>
          <p:nvPr/>
        </p:nvGraphicFramePr>
        <p:xfrm>
          <a:off x="530352" y="4834467"/>
          <a:ext cx="243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1" name="Equation" r:id="rId11" imgW="2438280" imgH="838080" progId="Equation.DSMT4">
                  <p:embed/>
                </p:oleObj>
              </mc:Choice>
              <mc:Fallback>
                <p:oleObj name="Equation" r:id="rId11" imgW="24382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834467"/>
                        <a:ext cx="2438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0" name="Object 8"/>
          <p:cNvGraphicFramePr>
            <a:graphicFrameLocks noChangeAspect="1"/>
          </p:cNvGraphicFramePr>
          <p:nvPr/>
        </p:nvGraphicFramePr>
        <p:xfrm>
          <a:off x="530352" y="2013373"/>
          <a:ext cx="1257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2" name="Equation" r:id="rId13" imgW="1257120" imgH="304560" progId="Equation.DSMT4">
                  <p:embed/>
                </p:oleObj>
              </mc:Choice>
              <mc:Fallback>
                <p:oleObj name="Equation" r:id="rId13" imgW="1257120" imgH="3045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013373"/>
                        <a:ext cx="1257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Geometric Series (cont.)</a:t>
            </a:r>
          </a:p>
        </p:txBody>
      </p:sp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530352" y="1371600"/>
          <a:ext cx="3898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3" name="Equation" r:id="rId3" imgW="3898800" imgH="380880" progId="Equation.DSMT4">
                  <p:embed/>
                </p:oleObj>
              </mc:Choice>
              <mc:Fallback>
                <p:oleObj name="Equation" r:id="rId3" imgW="389880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3898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1306689" y="2243667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4" name="Equation" r:id="rId5" imgW="1218960" imgH="838080" progId="Equation.DSMT4">
                  <p:embed/>
                </p:oleObj>
              </mc:Choice>
              <mc:Fallback>
                <p:oleObj name="Equation" r:id="rId5" imgW="12189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6689" y="2243667"/>
                        <a:ext cx="121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1" name="Object 5"/>
          <p:cNvGraphicFramePr>
            <a:graphicFrameLocks noChangeAspect="1"/>
          </p:cNvGraphicFramePr>
          <p:nvPr/>
        </p:nvGraphicFramePr>
        <p:xfrm>
          <a:off x="2604911" y="1851378"/>
          <a:ext cx="1219200" cy="168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5" name="Equation" r:id="rId7" imgW="1218960" imgH="1688760" progId="Equation.DSMT4">
                  <p:embed/>
                </p:oleObj>
              </mc:Choice>
              <mc:Fallback>
                <p:oleObj name="Equation" r:id="rId7" imgW="1218960" imgH="16887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4911" y="1851378"/>
                        <a:ext cx="1219200" cy="168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2" name="Object 6"/>
          <p:cNvGraphicFramePr>
            <a:graphicFrameLocks noChangeAspect="1"/>
          </p:cNvGraphicFramePr>
          <p:nvPr/>
        </p:nvGraphicFramePr>
        <p:xfrm>
          <a:off x="3903133" y="1840089"/>
          <a:ext cx="762000" cy="168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6" name="Equation" r:id="rId9" imgW="761760" imgH="1688760" progId="Equation.DSMT4">
                  <p:embed/>
                </p:oleObj>
              </mc:Choice>
              <mc:Fallback>
                <p:oleObj name="Equation" r:id="rId9" imgW="761760" imgH="16887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3133" y="1840089"/>
                        <a:ext cx="762000" cy="168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3" name="Object 7"/>
          <p:cNvGraphicFramePr>
            <a:graphicFrameLocks noChangeAspect="1"/>
          </p:cNvGraphicFramePr>
          <p:nvPr/>
        </p:nvGraphicFramePr>
        <p:xfrm>
          <a:off x="4744155" y="2257425"/>
          <a:ext cx="125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7" name="Equation" r:id="rId11" imgW="1257120" imgH="838080" progId="Equation.DSMT4">
                  <p:embed/>
                </p:oleObj>
              </mc:Choice>
              <mc:Fallback>
                <p:oleObj name="Equation" r:id="rId11" imgW="125712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4155" y="2257425"/>
                        <a:ext cx="1257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4" name="Object 8"/>
          <p:cNvGraphicFramePr>
            <a:graphicFrameLocks noChangeAspect="1"/>
          </p:cNvGraphicFramePr>
          <p:nvPr/>
        </p:nvGraphicFramePr>
        <p:xfrm>
          <a:off x="6080477" y="2545644"/>
          <a:ext cx="546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8" name="Equation" r:id="rId13" imgW="545760" imgH="279360" progId="Equation.DSMT4">
                  <p:embed/>
                </p:oleObj>
              </mc:Choice>
              <mc:Fallback>
                <p:oleObj name="Equation" r:id="rId13" imgW="54576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0477" y="2545644"/>
                        <a:ext cx="546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5" name="Object 9"/>
          <p:cNvGraphicFramePr>
            <a:graphicFrameLocks noChangeAspect="1"/>
          </p:cNvGraphicFramePr>
          <p:nvPr/>
        </p:nvGraphicFramePr>
        <p:xfrm>
          <a:off x="530352" y="3771900"/>
          <a:ext cx="73787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9" name="Equation" r:id="rId15" imgW="7378560" imgH="1218960" progId="Equation.DSMT4">
                  <p:embed/>
                </p:oleObj>
              </mc:Choice>
              <mc:Fallback>
                <p:oleObj name="Equation" r:id="rId15" imgW="7378560" imgH="1218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771900"/>
                        <a:ext cx="73787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rot="5400000" flipH="1" flipV="1">
            <a:off x="4981222" y="2379134"/>
            <a:ext cx="412044" cy="118533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 flipH="1" flipV="1">
            <a:off x="5514623" y="2356556"/>
            <a:ext cx="412044" cy="118533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 flipH="1" flipV="1">
            <a:off x="5537200" y="2870200"/>
            <a:ext cx="412044" cy="118533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 flipH="1" flipV="1">
            <a:off x="4969933" y="2878666"/>
            <a:ext cx="412044" cy="118533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Geometric Series (cont.)</a:t>
            </a:r>
          </a:p>
        </p:txBody>
      </p:sp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530352" y="1371600"/>
          <a:ext cx="4864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1" name="Equation" r:id="rId3" imgW="4863960" imgH="838080" progId="Equation.DSMT4">
                  <p:embed/>
                </p:oleObj>
              </mc:Choice>
              <mc:Fallback>
                <p:oleObj name="Equation" r:id="rId3" imgW="48639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4864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530352" y="2681288"/>
          <a:ext cx="8039100" cy="170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2" name="Equation" r:id="rId5" imgW="8038800" imgH="1701720" progId="Equation.DSMT4">
                  <p:embed/>
                </p:oleObj>
              </mc:Choice>
              <mc:Fallback>
                <p:oleObj name="Equation" r:id="rId5" imgW="8038800" imgH="17017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681288"/>
                        <a:ext cx="8039100" cy="170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1131711" y="4538133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3" name="Equation" r:id="rId7" imgW="1218960" imgH="838080" progId="Equation.DSMT4">
                  <p:embed/>
                </p:oleObj>
              </mc:Choice>
              <mc:Fallback>
                <p:oleObj name="Equation" r:id="rId7" imgW="12189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1711" y="4538133"/>
                        <a:ext cx="121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6" name="Object 6"/>
          <p:cNvGraphicFramePr>
            <a:graphicFrameLocks noChangeAspect="1"/>
          </p:cNvGraphicFramePr>
          <p:nvPr/>
        </p:nvGraphicFramePr>
        <p:xfrm>
          <a:off x="2386471" y="4529667"/>
          <a:ext cx="16510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4" name="Equation" r:id="rId9" imgW="1650960" imgH="1371600" progId="Equation.DSMT4">
                  <p:embed/>
                </p:oleObj>
              </mc:Choice>
              <mc:Fallback>
                <p:oleObj name="Equation" r:id="rId9" imgW="1650960" imgH="1371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6471" y="4529667"/>
                        <a:ext cx="1651000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7" name="Object 7"/>
          <p:cNvGraphicFramePr>
            <a:graphicFrameLocks noChangeAspect="1"/>
          </p:cNvGraphicFramePr>
          <p:nvPr/>
        </p:nvGraphicFramePr>
        <p:xfrm>
          <a:off x="4073031" y="4531078"/>
          <a:ext cx="10541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5" name="Equation" r:id="rId11" imgW="1054080" imgH="1282680" progId="Equation.DSMT4">
                  <p:embed/>
                </p:oleObj>
              </mc:Choice>
              <mc:Fallback>
                <p:oleObj name="Equation" r:id="rId11" imgW="1054080" imgH="12826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3031" y="4531078"/>
                        <a:ext cx="10541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8" name="Object 8"/>
          <p:cNvGraphicFramePr>
            <a:graphicFrameLocks noChangeAspect="1"/>
          </p:cNvGraphicFramePr>
          <p:nvPr/>
        </p:nvGraphicFramePr>
        <p:xfrm>
          <a:off x="5162691" y="4536721"/>
          <a:ext cx="5969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6" name="Equation" r:id="rId13" imgW="596880" imgH="1282680" progId="Equation.DSMT4">
                  <p:embed/>
                </p:oleObj>
              </mc:Choice>
              <mc:Fallback>
                <p:oleObj name="Equation" r:id="rId13" imgW="596880" imgH="12826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2691" y="4536721"/>
                        <a:ext cx="5969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9" name="Object 9"/>
          <p:cNvGraphicFramePr>
            <a:graphicFrameLocks noChangeAspect="1"/>
          </p:cNvGraphicFramePr>
          <p:nvPr/>
        </p:nvGraphicFramePr>
        <p:xfrm>
          <a:off x="5795151" y="4529667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7" name="Equation" r:id="rId15" imgW="914400" imgH="838080" progId="Equation.DSMT4">
                  <p:embed/>
                </p:oleObj>
              </mc:Choice>
              <mc:Fallback>
                <p:oleObj name="Equation" r:id="rId15" imgW="9144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5151" y="4529667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0" name="Object 10"/>
          <p:cNvGraphicFramePr>
            <a:graphicFrameLocks noChangeAspect="1"/>
          </p:cNvGraphicFramePr>
          <p:nvPr/>
        </p:nvGraphicFramePr>
        <p:xfrm>
          <a:off x="6745111" y="4538133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8" name="Equation" r:id="rId17" imgW="787320" imgH="838080" progId="Equation.DSMT4">
                  <p:embed/>
                </p:oleObj>
              </mc:Choice>
              <mc:Fallback>
                <p:oleObj name="Equation" r:id="rId17" imgW="78732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5111" y="4538133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1" name="Object 11"/>
          <p:cNvGraphicFramePr>
            <a:graphicFrameLocks noChangeAspect="1"/>
          </p:cNvGraphicFramePr>
          <p:nvPr/>
        </p:nvGraphicFramePr>
        <p:xfrm>
          <a:off x="530352" y="2293144"/>
          <a:ext cx="1257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9" name="Equation" r:id="rId19" imgW="1257120" imgH="304560" progId="Equation.DSMT4">
                  <p:embed/>
                </p:oleObj>
              </mc:Choice>
              <mc:Fallback>
                <p:oleObj name="Equation" r:id="rId19" imgW="1257120" imgH="3045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293144"/>
                        <a:ext cx="1257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Problems</a:t>
            </a:r>
          </a:p>
        </p:txBody>
      </p:sp>
      <p:sp>
        <p:nvSpPr>
          <p:cNvPr id="3277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327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2811362"/>
              </p:ext>
            </p:extLst>
          </p:nvPr>
        </p:nvGraphicFramePr>
        <p:xfrm>
          <a:off x="530225" y="1570038"/>
          <a:ext cx="7721600" cy="394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28" name="Equation" r:id="rId3" imgW="7721280" imgH="3949560" progId="Equation.DSMT4">
                  <p:embed/>
                </p:oleObj>
              </mc:Choice>
              <mc:Fallback>
                <p:oleObj name="Equation" r:id="rId3" imgW="7721280" imgH="39495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225" y="1570038"/>
                        <a:ext cx="7721600" cy="3949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Geometric Sequences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8089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Geometric Sequences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A sequence          is called a </a:t>
            </a:r>
            <a:r>
              <a:rPr lang="en-US" b="1" i="0" dirty="0">
                <a:solidFill>
                  <a:srgbClr val="A50021"/>
                </a:solidFill>
              </a:rPr>
              <a:t>geometric sequence</a:t>
            </a:r>
            <a:r>
              <a:rPr lang="en-US" i="0" dirty="0">
                <a:solidFill>
                  <a:srgbClr val="000000"/>
                </a:solidFill>
              </a:rPr>
              <a:t> (or </a:t>
            </a:r>
            <a:r>
              <a:rPr lang="en-US" b="1" i="0" dirty="0">
                <a:solidFill>
                  <a:srgbClr val="A50021"/>
                </a:solidFill>
              </a:rPr>
              <a:t>geometric progression</a:t>
            </a:r>
            <a:r>
              <a:rPr lang="en-US" i="0" dirty="0">
                <a:solidFill>
                  <a:srgbClr val="000000"/>
                </a:solidFill>
              </a:rPr>
              <a:t>) if for any positive integer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i="0" dirty="0">
                <a:solidFill>
                  <a:srgbClr val="000000"/>
                </a:solidFill>
              </a:rPr>
              <a:t>,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i="1" dirty="0">
                <a:solidFill>
                  <a:srgbClr val="000000"/>
                </a:solidFill>
              </a:rPr>
              <a:t>r</a:t>
            </a:r>
            <a:r>
              <a:rPr lang="en-US" i="0" dirty="0">
                <a:solidFill>
                  <a:srgbClr val="000000"/>
                </a:solidFill>
              </a:rPr>
              <a:t> is called the </a:t>
            </a:r>
            <a:r>
              <a:rPr lang="en-US" b="1" i="0" dirty="0">
                <a:solidFill>
                  <a:srgbClr val="A50021"/>
                </a:solidFill>
              </a:rPr>
              <a:t>common ratio</a:t>
            </a:r>
            <a:r>
              <a:rPr lang="en-US" i="0" dirty="0">
                <a:solidFill>
                  <a:srgbClr val="000000"/>
                </a:solidFill>
              </a:rPr>
              <a:t>.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2311400" y="1848555"/>
          <a:ext cx="660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3" imgW="660113" imgH="495085" progId="Equation.DSMT4">
                  <p:embed/>
                </p:oleObj>
              </mc:Choice>
              <mc:Fallback>
                <p:oleObj name="Equation" r:id="rId3" imgW="660113" imgH="495085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1400" y="1848555"/>
                        <a:ext cx="6604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1841500" y="2889955"/>
          <a:ext cx="57023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5" imgW="5702300" imgH="977900" progId="Equation.DSMT4">
                  <p:embed/>
                </p:oleObj>
              </mc:Choice>
              <mc:Fallback>
                <p:oleObj name="Equation" r:id="rId5" imgW="5702300" imgH="9779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2889955"/>
                        <a:ext cx="5702300" cy="977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 Answers</a:t>
            </a:r>
          </a:p>
        </p:txBody>
      </p:sp>
      <p:graphicFrame>
        <p:nvGraphicFramePr>
          <p:cNvPr id="33795" name="Object 4"/>
          <p:cNvGraphicFramePr>
            <a:graphicFrameLocks noChangeAspect="1"/>
          </p:cNvGraphicFramePr>
          <p:nvPr/>
        </p:nvGraphicFramePr>
        <p:xfrm>
          <a:off x="530352" y="1371600"/>
          <a:ext cx="5600700" cy="194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2" name="Equation" r:id="rId3" imgW="5600520" imgH="1942920" progId="Equation.DSMT4">
                  <p:embed/>
                </p:oleObj>
              </mc:Choice>
              <mc:Fallback>
                <p:oleObj name="Equation" r:id="rId3" imgW="5600520" imgH="19429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5600700" cy="194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A Geometric Sequence</a:t>
            </a: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522111" y="1238955"/>
          <a:ext cx="8077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3" imgW="8076960" imgH="927000" progId="Equation.DSMT4">
                  <p:embed/>
                </p:oleObj>
              </mc:Choice>
              <mc:Fallback>
                <p:oleObj name="Equation" r:id="rId3" imgW="8076960" imgH="927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111" y="1238955"/>
                        <a:ext cx="80772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517878" y="2482145"/>
          <a:ext cx="1257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5" imgW="1257120" imgH="304560" progId="Equation.DSMT4">
                  <p:embed/>
                </p:oleObj>
              </mc:Choice>
              <mc:Fallback>
                <p:oleObj name="Equation" r:id="rId5" imgW="125712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878" y="2482145"/>
                        <a:ext cx="1257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1905000" y="2209800"/>
          <a:ext cx="331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7" imgW="3314520" imgH="838080" progId="Equation.DSMT4">
                  <p:embed/>
                </p:oleObj>
              </mc:Choice>
              <mc:Fallback>
                <p:oleObj name="Equation" r:id="rId7" imgW="33145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209800"/>
                        <a:ext cx="331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1905000" y="3496734"/>
          <a:ext cx="6477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9" imgW="647640" imgH="977760" progId="Equation.DSMT4">
                  <p:embed/>
                </p:oleObj>
              </mc:Choice>
              <mc:Fallback>
                <p:oleObj name="Equation" r:id="rId9" imgW="647640" imgH="9777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496734"/>
                        <a:ext cx="6477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2608792" y="3145367"/>
          <a:ext cx="977900" cy="168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11" imgW="977760" imgH="1688760" progId="Equation.DSMT4">
                  <p:embed/>
                </p:oleObj>
              </mc:Choice>
              <mc:Fallback>
                <p:oleObj name="Equation" r:id="rId11" imgW="977760" imgH="16887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8792" y="3145367"/>
                        <a:ext cx="977900" cy="168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3642784" y="3522134"/>
          <a:ext cx="14351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13" imgW="1434960" imgH="876240" progId="Equation.DSMT4">
                  <p:embed/>
                </p:oleObj>
              </mc:Choice>
              <mc:Fallback>
                <p:oleObj name="Equation" r:id="rId13" imgW="1434960" imgH="876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2784" y="3522134"/>
                        <a:ext cx="14351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5133976" y="3552120"/>
          <a:ext cx="9906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15" imgW="990360" imgH="876240" progId="Equation.DSMT4">
                  <p:embed/>
                </p:oleObj>
              </mc:Choice>
              <mc:Fallback>
                <p:oleObj name="Equation" r:id="rId15" imgW="990360" imgH="876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3976" y="3552120"/>
                        <a:ext cx="9906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6180667" y="3560234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17" imgW="1015920" imgH="838080" progId="Equation.DSMT4">
                  <p:embed/>
                </p:oleObj>
              </mc:Choice>
              <mc:Fallback>
                <p:oleObj name="Equation" r:id="rId17" imgW="101592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0667" y="3560234"/>
                        <a:ext cx="1016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flipV="1">
            <a:off x="5540022" y="3591278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5681133" y="4090811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A Sequence that is Not Geometric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9850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1481138" algn="l"/>
              </a:tabLst>
            </a:pPr>
            <a:r>
              <a:rPr lang="en-US" i="0" dirty="0">
                <a:solidFill>
                  <a:schemeClr val="tx1"/>
                </a:solidFill>
              </a:rPr>
              <a:t>Show that the sequence           is not geometric.</a:t>
            </a: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1481138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	</a:t>
            </a: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1481138" algn="l"/>
              </a:tabLst>
            </a:pPr>
            <a:r>
              <a:rPr lang="en-US" i="0" dirty="0">
                <a:solidFill>
                  <a:schemeClr val="tx1"/>
                </a:solidFill>
              </a:rPr>
              <a:t>To show that something is not true, a </a:t>
            </a:r>
            <a:r>
              <a:rPr lang="en-US" b="1" i="0" dirty="0">
                <a:solidFill>
                  <a:schemeClr val="tx1"/>
                </a:solidFill>
              </a:rPr>
              <a:t>counterexample</a:t>
            </a:r>
            <a:r>
              <a:rPr lang="en-US" i="0" dirty="0">
                <a:solidFill>
                  <a:schemeClr val="tx1"/>
                </a:solidFill>
              </a:rPr>
              <a:t> must be found.  In this case, we find two pairs of successive terms and show that they have different ratios.</a:t>
            </a: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1481138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1481138" algn="l"/>
              </a:tabLst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4140200" y="1230489"/>
          <a:ext cx="660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3" imgW="660113" imgH="571252" progId="Equation.DSMT4">
                  <p:embed/>
                </p:oleObj>
              </mc:Choice>
              <mc:Fallback>
                <p:oleObj name="Equation" r:id="rId3" imgW="660113" imgH="571252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1230489"/>
                        <a:ext cx="6604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546100" y="3886200"/>
          <a:ext cx="82169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5" imgW="8216900" imgH="965200" progId="Equation.DSMT4">
                  <p:embed/>
                </p:oleObj>
              </mc:Choice>
              <mc:Fallback>
                <p:oleObj name="Equation" r:id="rId5" imgW="8216900" imgH="965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3886200"/>
                        <a:ext cx="8216900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3"/>
          <p:cNvSpPr txBox="1">
            <a:spLocks/>
          </p:cNvSpPr>
          <p:nvPr/>
        </p:nvSpPr>
        <p:spPr>
          <a:xfrm>
            <a:off x="457200" y="4871438"/>
            <a:ext cx="8412480" cy="110799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72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>
                <a:tab pos="1481138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Because                there is no common ratio for successive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>
                <a:tab pos="1481138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terms and the sequence          is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geometric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</p:txBody>
      </p:sp>
      <p:graphicFrame>
        <p:nvGraphicFramePr>
          <p:cNvPr id="9" name="Object 6"/>
          <p:cNvGraphicFramePr>
            <a:graphicFrameLocks noChangeAspect="1"/>
          </p:cNvGraphicFramePr>
          <p:nvPr/>
        </p:nvGraphicFramePr>
        <p:xfrm>
          <a:off x="1879600" y="4696178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7" imgW="1016000" imgH="838200" progId="Equation.DSMT4">
                  <p:embed/>
                </p:oleObj>
              </mc:Choice>
              <mc:Fallback>
                <p:oleObj name="Equation" r:id="rId7" imgW="1016000" imgH="838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600" y="4696178"/>
                        <a:ext cx="1016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/>
        </p:nvGraphicFramePr>
        <p:xfrm>
          <a:off x="4114800" y="5448300"/>
          <a:ext cx="660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9" imgW="660113" imgH="571252" progId="Equation.DSMT4">
                  <p:embed/>
                </p:oleObj>
              </mc:Choice>
              <mc:Fallback>
                <p:oleObj name="Equation" r:id="rId9" imgW="660113" imgH="571252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5448300"/>
                        <a:ext cx="6604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Geometric Sequences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91479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The Formula for the </a:t>
            </a:r>
            <a:r>
              <a:rPr lang="en-US" b="1" i="1" dirty="0">
                <a:solidFill>
                  <a:srgbClr val="000000"/>
                </a:solidFill>
              </a:rPr>
              <a:t>n</a:t>
            </a:r>
            <a:r>
              <a:rPr lang="en-US" b="1" baseline="30000" dirty="0">
                <a:solidFill>
                  <a:srgbClr val="000000"/>
                </a:solidFill>
              </a:rPr>
              <a:t>th</a:t>
            </a:r>
            <a:r>
              <a:rPr lang="en-US" b="1" i="0" dirty="0">
                <a:solidFill>
                  <a:srgbClr val="000000"/>
                </a:solidFill>
              </a:rPr>
              <a:t> Term of a Geometric Sequence</a:t>
            </a:r>
          </a:p>
          <a:p>
            <a:pPr marL="0" indent="0">
              <a:spcBef>
                <a:spcPct val="4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If           is a geometric sequence, then the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i="0" baseline="30000" dirty="0">
                <a:solidFill>
                  <a:srgbClr val="000000"/>
                </a:solidFill>
              </a:rPr>
              <a:t>th</a:t>
            </a:r>
            <a:r>
              <a:rPr lang="en-US" i="0" dirty="0">
                <a:solidFill>
                  <a:srgbClr val="000000"/>
                </a:solidFill>
              </a:rPr>
              <a:t> term has the form 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where </a:t>
            </a:r>
            <a:r>
              <a:rPr lang="en-US" i="1" dirty="0">
                <a:solidFill>
                  <a:srgbClr val="000000"/>
                </a:solidFill>
              </a:rPr>
              <a:t>r</a:t>
            </a:r>
            <a:r>
              <a:rPr lang="en-US" i="0" dirty="0">
                <a:solidFill>
                  <a:srgbClr val="000000"/>
                </a:solidFill>
              </a:rPr>
              <a:t> is the common ratio.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838200" y="1905000"/>
          <a:ext cx="660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3" imgW="660113" imgH="482391" progId="Equation.DSMT4">
                  <p:embed/>
                </p:oleObj>
              </mc:Choice>
              <mc:Fallback>
                <p:oleObj name="Equation" r:id="rId3" imgW="660113" imgH="482391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905000"/>
                        <a:ext cx="6604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3810000" y="2679700"/>
          <a:ext cx="1524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5" imgW="1524000" imgH="482600" progId="Equation.DSMT4">
                  <p:embed/>
                </p:oleObj>
              </mc:Choice>
              <mc:Fallback>
                <p:oleObj name="Equation" r:id="rId5" imgW="1524000" imgH="482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2679700"/>
                        <a:ext cx="15240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3: Finding a Specified Term of a Geometric Sequence</a:t>
            </a: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558800" y="1193799"/>
          <a:ext cx="812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3" imgW="8127720" imgH="838080" progId="Equation.DSMT4">
                  <p:embed/>
                </p:oleObj>
              </mc:Choice>
              <mc:Fallback>
                <p:oleObj name="Equation" r:id="rId3" imgW="812772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1193799"/>
                        <a:ext cx="8128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558801" y="2178756"/>
          <a:ext cx="17399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5" imgW="1739880" imgH="431640" progId="Equation.DSMT4">
                  <p:embed/>
                </p:oleObj>
              </mc:Choice>
              <mc:Fallback>
                <p:oleObj name="Equation" r:id="rId5" imgW="1739880" imgH="431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1" y="2178756"/>
                        <a:ext cx="17399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2359377" y="2133600"/>
          <a:ext cx="838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7" imgW="838080" imgH="469800" progId="Equation.DSMT4">
                  <p:embed/>
                </p:oleObj>
              </mc:Choice>
              <mc:Fallback>
                <p:oleObj name="Equation" r:id="rId7" imgW="83808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9377" y="2133600"/>
                        <a:ext cx="838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2359377" y="2720622"/>
          <a:ext cx="14478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Equation" r:id="rId9" imgW="1447560" imgH="990360" progId="Equation.DSMT4">
                  <p:embed/>
                </p:oleObj>
              </mc:Choice>
              <mc:Fallback>
                <p:oleObj name="Equation" r:id="rId9" imgW="1447560" imgH="990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9377" y="2720622"/>
                        <a:ext cx="14478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2359377" y="3831167"/>
          <a:ext cx="1600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Equation" r:id="rId11" imgW="1600200" imgH="927000" progId="Equation.DSMT4">
                  <p:embed/>
                </p:oleObj>
              </mc:Choice>
              <mc:Fallback>
                <p:oleObj name="Equation" r:id="rId11" imgW="1600200" imgH="927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9377" y="3831167"/>
                        <a:ext cx="16002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2359377" y="4854222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name="Equation" r:id="rId13" imgW="914400" imgH="838080" progId="Equation.DSMT4">
                  <p:embed/>
                </p:oleObj>
              </mc:Choice>
              <mc:Fallback>
                <p:oleObj name="Equation" r:id="rId13" imgW="9144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9377" y="4854222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3307644" y="4854222"/>
          <a:ext cx="95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Equation" r:id="rId15" imgW="952200" imgH="838080" progId="Equation.DSMT4">
                  <p:embed/>
                </p:oleObj>
              </mc:Choice>
              <mc:Fallback>
                <p:oleObj name="Equation" r:id="rId15" imgW="95220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7644" y="4854222"/>
                        <a:ext cx="952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3: Finding a Specified Term of a Geometric Sequence (cont.)</a:t>
            </a:r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6236925"/>
              </p:ext>
            </p:extLst>
          </p:nvPr>
        </p:nvGraphicFramePr>
        <p:xfrm>
          <a:off x="530352" y="1381478"/>
          <a:ext cx="76708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" name="Equation" r:id="rId3" imgW="7670520" imgH="1155600" progId="Equation.DSMT4">
                  <p:embed/>
                </p:oleObj>
              </mc:Choice>
              <mc:Fallback>
                <p:oleObj name="Equation" r:id="rId3" imgW="7670520" imgH="11556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81478"/>
                        <a:ext cx="7670800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530352" y="2678289"/>
          <a:ext cx="1257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1" name="Equation" r:id="rId5" imgW="1257120" imgH="304560" progId="Equation.DSMT4">
                  <p:embed/>
                </p:oleObj>
              </mc:Choice>
              <mc:Fallback>
                <p:oleObj name="Equation" r:id="rId5" imgW="125712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678289"/>
                        <a:ext cx="1257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530352" y="2908300"/>
          <a:ext cx="79375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2" name="Equation" r:id="rId7" imgW="7937280" imgH="977760" progId="Equation.DSMT4">
                  <p:embed/>
                </p:oleObj>
              </mc:Choice>
              <mc:Fallback>
                <p:oleObj name="Equation" r:id="rId7" imgW="7937280" imgH="9777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908300"/>
                        <a:ext cx="79375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2880078" y="4102100"/>
          <a:ext cx="8763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3" name="Equation" r:id="rId9" imgW="876240" imgH="927000" progId="Equation.DSMT4">
                  <p:embed/>
                </p:oleObj>
              </mc:Choice>
              <mc:Fallback>
                <p:oleObj name="Equation" r:id="rId9" imgW="876240" imgH="927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0078" y="4102100"/>
                        <a:ext cx="8763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3786952" y="3721100"/>
          <a:ext cx="584200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4" name="Equation" r:id="rId11" imgW="583920" imgH="1231560" progId="Equation.DSMT4">
                  <p:embed/>
                </p:oleObj>
              </mc:Choice>
              <mc:Fallback>
                <p:oleObj name="Equation" r:id="rId11" imgW="583920" imgH="1231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6952" y="3721100"/>
                        <a:ext cx="584200" cy="1231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4401726" y="4100688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5" name="Equation" r:id="rId13" imgW="901440" imgH="838080" progId="Equation.DSMT4">
                  <p:embed/>
                </p:oleObj>
              </mc:Choice>
              <mc:Fallback>
                <p:oleObj name="Equation" r:id="rId13" imgW="90144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1726" y="4100688"/>
                        <a:ext cx="90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5334000" y="4103511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6" name="Equation" r:id="rId15" imgW="533160" imgH="838080" progId="Equation.DSMT4">
                  <p:embed/>
                </p:oleObj>
              </mc:Choice>
              <mc:Fallback>
                <p:oleObj name="Equation" r:id="rId15" imgW="53316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103511"/>
                        <a:ext cx="53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548640" y="5327650"/>
          <a:ext cx="3556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7" name="Equation" r:id="rId17" imgW="3555720" imgH="304560" progId="Equation.DSMT4">
                  <p:embed/>
                </p:oleObj>
              </mc:Choice>
              <mc:Fallback>
                <p:oleObj name="Equation" r:id="rId17" imgW="3555720" imgH="3045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5327650"/>
                        <a:ext cx="3556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/>
          <p:cNvGraphicFramePr>
            <a:graphicFrameLocks noChangeAspect="1"/>
          </p:cNvGraphicFramePr>
          <p:nvPr/>
        </p:nvGraphicFramePr>
        <p:xfrm>
          <a:off x="4177352" y="5226998"/>
          <a:ext cx="1435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8" name="Equation" r:id="rId19" imgW="1434960" imgH="482400" progId="Equation.DSMT4">
                  <p:embed/>
                </p:oleObj>
              </mc:Choice>
              <mc:Fallback>
                <p:oleObj name="Equation" r:id="rId19" imgW="1434960" imgH="4824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7352" y="5226998"/>
                        <a:ext cx="1435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" name="Object 13"/>
          <p:cNvGraphicFramePr>
            <a:graphicFrameLocks noChangeAspect="1"/>
          </p:cNvGraphicFramePr>
          <p:nvPr/>
        </p:nvGraphicFramePr>
        <p:xfrm>
          <a:off x="5630258" y="4953000"/>
          <a:ext cx="11938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9" name="Equation" r:id="rId21" imgW="1193760" imgH="990360" progId="Equation.DSMT4">
                  <p:embed/>
                </p:oleObj>
              </mc:Choice>
              <mc:Fallback>
                <p:oleObj name="Equation" r:id="rId21" imgW="1193760" imgH="9903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0258" y="4953000"/>
                        <a:ext cx="11938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" name="Object 14"/>
          <p:cNvGraphicFramePr>
            <a:graphicFrameLocks noChangeAspect="1"/>
          </p:cNvGraphicFramePr>
          <p:nvPr/>
        </p:nvGraphicFramePr>
        <p:xfrm>
          <a:off x="6872111" y="5037666"/>
          <a:ext cx="812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0" name="Equation" r:id="rId23" imgW="812520" imgH="838080" progId="Equation.DSMT4">
                  <p:embed/>
                </p:oleObj>
              </mc:Choice>
              <mc:Fallback>
                <p:oleObj name="Equation" r:id="rId23" imgW="812520" imgH="838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2111" y="5037666"/>
                        <a:ext cx="812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4: Finding </a:t>
            </a:r>
            <a:r>
              <a:rPr lang="en-US" sz="3200" i="1" dirty="0">
                <a:solidFill>
                  <a:schemeClr val="accent1"/>
                </a:solidFill>
              </a:rPr>
              <a:t>a</a:t>
            </a:r>
            <a:r>
              <a:rPr lang="en-US" sz="3200" baseline="-25000" dirty="0">
                <a:solidFill>
                  <a:schemeClr val="accent1"/>
                </a:solidFill>
              </a:rPr>
              <a:t>1</a:t>
            </a:r>
            <a:r>
              <a:rPr lang="en-US" sz="3200" dirty="0">
                <a:solidFill>
                  <a:schemeClr val="accent1"/>
                </a:solidFill>
              </a:rPr>
              <a:t> and </a:t>
            </a:r>
            <a:r>
              <a:rPr lang="en-US" sz="3200" i="1" dirty="0">
                <a:solidFill>
                  <a:schemeClr val="accent1"/>
                </a:solidFill>
              </a:rPr>
              <a:t>r</a:t>
            </a:r>
            <a:r>
              <a:rPr lang="en-US" sz="3200" dirty="0">
                <a:solidFill>
                  <a:schemeClr val="accent1"/>
                </a:solidFill>
              </a:rPr>
              <a:t> for a Geometric Sequence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530352" y="1371600"/>
          <a:ext cx="82677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Equation" r:id="rId3" imgW="8267400" imgH="850680" progId="Equation.DSMT4">
                  <p:embed/>
                </p:oleObj>
              </mc:Choice>
              <mc:Fallback>
                <p:oleObj name="Equation" r:id="rId3" imgW="8267400" imgH="8506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826770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530352" y="2362200"/>
          <a:ext cx="1257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Equation" r:id="rId5" imgW="1257120" imgH="304560" progId="Equation.DSMT4">
                  <p:embed/>
                </p:oleObj>
              </mc:Choice>
              <mc:Fallback>
                <p:oleObj name="Equation" r:id="rId5" imgW="125712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362200"/>
                        <a:ext cx="1257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530352" y="2806700"/>
          <a:ext cx="8343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name="Equation" r:id="rId7" imgW="8343720" imgH="482400" progId="Equation.DSMT4">
                  <p:embed/>
                </p:oleObj>
              </mc:Choice>
              <mc:Fallback>
                <p:oleObj name="Equation" r:id="rId7" imgW="8343720" imgH="482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806700"/>
                        <a:ext cx="8343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530352" y="3429000"/>
          <a:ext cx="2717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0" name="Equation" r:id="rId9" imgW="2717640" imgH="368280" progId="Equation.DSMT4">
                  <p:embed/>
                </p:oleObj>
              </mc:Choice>
              <mc:Fallback>
                <p:oleObj name="Equation" r:id="rId9" imgW="2717640" imgH="3682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429000"/>
                        <a:ext cx="2717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3608564" y="3810000"/>
          <a:ext cx="12446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1" name="Equation" r:id="rId11" imgW="1244520" imgH="965160" progId="Equation.DSMT4">
                  <p:embed/>
                </p:oleObj>
              </mc:Choice>
              <mc:Fallback>
                <p:oleObj name="Equation" r:id="rId11" imgW="1244520" imgH="965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8564" y="3810000"/>
                        <a:ext cx="12446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3956755" y="5000977"/>
          <a:ext cx="825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2" name="Equation" r:id="rId13" imgW="825480" imgH="368280" progId="Equation.DSMT4">
                  <p:embed/>
                </p:oleObj>
              </mc:Choice>
              <mc:Fallback>
                <p:oleObj name="Equation" r:id="rId13" imgW="825480" imgH="3682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6755" y="5000977"/>
                        <a:ext cx="8255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4089400" y="5435599"/>
          <a:ext cx="1244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3" name="Equation" r:id="rId15" imgW="1244520" imgH="444240" progId="Equation.DSMT4">
                  <p:embed/>
                </p:oleObj>
              </mc:Choice>
              <mc:Fallback>
                <p:oleObj name="Equation" r:id="rId15" imgW="124452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9400" y="5435599"/>
                        <a:ext cx="1244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3801533" y="3505200"/>
          <a:ext cx="241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4" name="Equation" r:id="rId17" imgW="241200" imgH="355320" progId="Equation.DSMT4">
                  <p:embed/>
                </p:oleObj>
              </mc:Choice>
              <mc:Fallback>
                <p:oleObj name="Equation" r:id="rId17" imgW="241200" imgH="3553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1533" y="3505200"/>
                        <a:ext cx="241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flipV="1">
            <a:off x="3643489" y="3848100"/>
            <a:ext cx="5334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3697111" y="4347633"/>
            <a:ext cx="5334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478</TotalTime>
  <Words>552</Words>
  <Application>Microsoft Office PowerPoint</Application>
  <PresentationFormat>On-screen Show (4:3)</PresentationFormat>
  <Paragraphs>70</Paragraphs>
  <Slides>30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Calibri</vt:lpstr>
      <vt:lpstr>Courier New</vt:lpstr>
      <vt:lpstr>Arial</vt:lpstr>
      <vt:lpstr>Office Theme</vt:lpstr>
      <vt:lpstr>Equation</vt:lpstr>
      <vt:lpstr>Section 13.4</vt:lpstr>
      <vt:lpstr>Objectives</vt:lpstr>
      <vt:lpstr>Geometric Sequences</vt:lpstr>
      <vt:lpstr>Example 1: A Geometric Sequence</vt:lpstr>
      <vt:lpstr>Example 2: A Sequence that is Not Geometric</vt:lpstr>
      <vt:lpstr>Geometric Sequences</vt:lpstr>
      <vt:lpstr>Example 3: Finding a Specified Term of a Geometric Sequence</vt:lpstr>
      <vt:lpstr>Example 3: Finding a Specified Term of a Geometric Sequence (cont.)</vt:lpstr>
      <vt:lpstr>Example 4: Finding a1 and r for a Geometric Sequence</vt:lpstr>
      <vt:lpstr>Example 4: Finding a1 and r for a Geometric Sequence (cont.)</vt:lpstr>
      <vt:lpstr>Example 4: Finding a1 and r for a Geometric Sequence (cont.)</vt:lpstr>
      <vt:lpstr>Partial Sum of a Geometric Sequence</vt:lpstr>
      <vt:lpstr>Example 5: Partial Sums of Geometric Sequences</vt:lpstr>
      <vt:lpstr>Example 5: Partial Sums of Geometric Sequences (cont.)</vt:lpstr>
      <vt:lpstr>Example 5: Partial Sums of Geometric Sequences (cont.)</vt:lpstr>
      <vt:lpstr>Example 5: Partial Sums of Geometric Sequences (cont.)</vt:lpstr>
      <vt:lpstr>Example 6: Partial Sums of Geometric Sequences</vt:lpstr>
      <vt:lpstr>Example 6: Partial Sums of Geometric Sequences (cont.)</vt:lpstr>
      <vt:lpstr>Example 6: Partial Sums of Geometric Sequences (cont.)</vt:lpstr>
      <vt:lpstr>Example 6: Partial Sums of Geometric Sequences (cont.)</vt:lpstr>
      <vt:lpstr>Geometric Series</vt:lpstr>
      <vt:lpstr>Geometric Series</vt:lpstr>
      <vt:lpstr>Example 7: Geometric Series</vt:lpstr>
      <vt:lpstr>Example 7: Geometric Series (cont.)</vt:lpstr>
      <vt:lpstr>Example 7: Geometric Series (cont.)</vt:lpstr>
      <vt:lpstr>Example 7: Geometric Series (cont.)</vt:lpstr>
      <vt:lpstr>Example 7: Geometric Series (cont.)</vt:lpstr>
      <vt:lpstr>Example 7: Geometric Series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and Intermediate Algebra</dc:title>
  <dc:creator>Hawkes Learning Systems</dc:creator>
  <cp:lastModifiedBy>Nakita Jean-Charles</cp:lastModifiedBy>
  <cp:revision>2</cp:revision>
  <dcterms:created xsi:type="dcterms:W3CDTF">2013-04-26T14:43:13Z</dcterms:created>
  <dcterms:modified xsi:type="dcterms:W3CDTF">2016-10-04T20:42:30Z</dcterms:modified>
</cp:coreProperties>
</file>