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  <p:embeddedFont>
      <p:font typeface="Ti86pc" panose="020B0609020003040203" charset="0"/>
      <p:regular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6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Relationship Id="rId9" Type="http://schemas.openxmlformats.org/officeDocument/2006/relationships/image" Target="../media/image7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0.wmf"/><Relationship Id="rId18" Type="http://schemas.openxmlformats.org/officeDocument/2006/relationships/image" Target="../media/image4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17" Type="http://schemas.openxmlformats.org/officeDocument/2006/relationships/image" Target="../media/image44.wmf"/><Relationship Id="rId2" Type="http://schemas.openxmlformats.org/officeDocument/2006/relationships/image" Target="../media/image29.wmf"/><Relationship Id="rId16" Type="http://schemas.openxmlformats.org/officeDocument/2006/relationships/image" Target="../media/image43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5" Type="http://schemas.openxmlformats.org/officeDocument/2006/relationships/image" Target="../media/image4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Relationship Id="rId14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D2ED7-1FF4-4377-B4A4-B6B9F93EB00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783FE-6AC8-48B7-B576-1CCC850C3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6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7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6.wmf"/><Relationship Id="rId20" Type="http://schemas.openxmlformats.org/officeDocument/2006/relationships/image" Target="../media/image78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10" Type="http://schemas.openxmlformats.org/officeDocument/2006/relationships/image" Target="../media/image73.wmf"/><Relationship Id="rId19" Type="http://schemas.openxmlformats.org/officeDocument/2006/relationships/oleObject" Target="../embeddings/oleObject75.bin"/><Relationship Id="rId4" Type="http://schemas.openxmlformats.org/officeDocument/2006/relationships/image" Target="../media/image70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7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84.bin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8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8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9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5.wmf"/><Relationship Id="rId26" Type="http://schemas.openxmlformats.org/officeDocument/2006/relationships/image" Target="../media/image39.wmf"/><Relationship Id="rId21" Type="http://schemas.openxmlformats.org/officeDocument/2006/relationships/oleObject" Target="../embeddings/oleObject34.bin"/><Relationship Id="rId34" Type="http://schemas.openxmlformats.org/officeDocument/2006/relationships/image" Target="../media/image43.wmf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2.bin"/><Relationship Id="rId25" Type="http://schemas.openxmlformats.org/officeDocument/2006/relationships/oleObject" Target="../embeddings/oleObject36.bin"/><Relationship Id="rId33" Type="http://schemas.openxmlformats.org/officeDocument/2006/relationships/oleObject" Target="../embeddings/oleObject40.bin"/><Relationship Id="rId38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wmf"/><Relationship Id="rId29" Type="http://schemas.openxmlformats.org/officeDocument/2006/relationships/oleObject" Target="../embeddings/oleObject38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9.bin"/><Relationship Id="rId24" Type="http://schemas.openxmlformats.org/officeDocument/2006/relationships/image" Target="../media/image38.wmf"/><Relationship Id="rId32" Type="http://schemas.openxmlformats.org/officeDocument/2006/relationships/image" Target="../media/image42.wmf"/><Relationship Id="rId37" Type="http://schemas.openxmlformats.org/officeDocument/2006/relationships/oleObject" Target="../embeddings/oleObject42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40.wmf"/><Relationship Id="rId36" Type="http://schemas.openxmlformats.org/officeDocument/2006/relationships/image" Target="../media/image44.wmf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3.bin"/><Relationship Id="rId31" Type="http://schemas.openxmlformats.org/officeDocument/2006/relationships/oleObject" Target="../embeddings/oleObject39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3.wmf"/><Relationship Id="rId22" Type="http://schemas.openxmlformats.org/officeDocument/2006/relationships/image" Target="../media/image37.wmf"/><Relationship Id="rId27" Type="http://schemas.openxmlformats.org/officeDocument/2006/relationships/oleObject" Target="../embeddings/oleObject37.bin"/><Relationship Id="rId30" Type="http://schemas.openxmlformats.org/officeDocument/2006/relationships/image" Target="../media/image41.wmf"/><Relationship Id="rId35" Type="http://schemas.openxmlformats.org/officeDocument/2006/relationships/oleObject" Target="../embeddings/oleObject41.bin"/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Binomial Theorem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Pascal's Triangle </a:t>
            </a:r>
          </a:p>
        </p:txBody>
      </p:sp>
      <p:sp>
        <p:nvSpPr>
          <p:cNvPr id="1229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The Binomial Theorem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nonnegative integer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2292" name="Object 5"/>
          <p:cNvGraphicFramePr>
            <a:graphicFrameLocks noChangeAspect="1"/>
          </p:cNvGraphicFramePr>
          <p:nvPr/>
        </p:nvGraphicFramePr>
        <p:xfrm>
          <a:off x="552450" y="2386894"/>
          <a:ext cx="7929562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8750160" imgH="952200" progId="Equation.DSMT4">
                  <p:embed/>
                </p:oleObj>
              </mc:Choice>
              <mc:Fallback>
                <p:oleObj name="Equation" r:id="rId3" imgW="8750160" imgH="952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2386894"/>
                        <a:ext cx="7929562" cy="862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6"/>
          <p:cNvGraphicFramePr>
            <a:graphicFrameLocks noChangeAspect="1"/>
          </p:cNvGraphicFramePr>
          <p:nvPr/>
        </p:nvGraphicFramePr>
        <p:xfrm>
          <a:off x="552450" y="3330575"/>
          <a:ext cx="5651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5" imgW="5651280" imgH="1041120" progId="Equation.DSMT4">
                  <p:embed/>
                </p:oleObj>
              </mc:Choice>
              <mc:Fallback>
                <p:oleObj name="Equation" r:id="rId5" imgW="5651280" imgH="10411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3330575"/>
                        <a:ext cx="56515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Pascal's Triangle </a:t>
            </a:r>
          </a:p>
        </p:txBody>
      </p:sp>
      <p:sp>
        <p:nvSpPr>
          <p:cNvPr id="13315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There are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+ 1 terms in (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)</a:t>
            </a:r>
            <a:r>
              <a:rPr lang="en-US" b="1" i="1" baseline="30000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In each term of (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)</a:t>
            </a:r>
            <a:r>
              <a:rPr lang="en-US" b="1" i="1" baseline="30000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the sum of the exponents 	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i="0" dirty="0">
                <a:solidFill>
                  <a:srgbClr val="000000"/>
                </a:solidFill>
              </a:rPr>
              <a:t>is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The Binomial Theorem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Expand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FF"/>
                </a:solidFill>
              </a:rPr>
              <a:t>3)</a:t>
            </a:r>
            <a:r>
              <a:rPr lang="en-US" i="0" baseline="3000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using the binomial theorem.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25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0352" y="2731911"/>
          <a:ext cx="99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990360" imgH="533160" progId="Equation.DSMT4">
                  <p:embed/>
                </p:oleObj>
              </mc:Choice>
              <mc:Fallback>
                <p:oleObj name="Equation" r:id="rId3" imgW="99036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31911"/>
                        <a:ext cx="99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625600" y="2545644"/>
          <a:ext cx="2133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2133360" imgH="1041120" progId="Equation.DSMT4">
                  <p:embed/>
                </p:oleObj>
              </mc:Choice>
              <mc:Fallback>
                <p:oleObj name="Equation" r:id="rId5" imgW="2133360" imgH="1041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545644"/>
                        <a:ext cx="2133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638300" y="3648075"/>
          <a:ext cx="567690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7" imgW="5676840" imgH="2120760" progId="Equation.DSMT4">
                  <p:embed/>
                </p:oleObj>
              </mc:Choice>
              <mc:Fallback>
                <p:oleObj name="Equation" r:id="rId7" imgW="5676840" imgH="2120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3648075"/>
                        <a:ext cx="5676900" cy="212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The Binomial Theorem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990600" y="1371600"/>
          <a:ext cx="62484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6248160" imgH="1765080" progId="Equation.DSMT4">
                  <p:embed/>
                </p:oleObj>
              </mc:Choice>
              <mc:Fallback>
                <p:oleObj name="Equation" r:id="rId3" imgW="6248160" imgH="1765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71600"/>
                        <a:ext cx="62484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994833" y="3593394"/>
          <a:ext cx="708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7086600" imgH="380880" progId="Equation.DSMT4">
                  <p:embed/>
                </p:oleObj>
              </mc:Choice>
              <mc:Fallback>
                <p:oleObj name="Equation" r:id="rId5" imgW="7086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833" y="3593394"/>
                        <a:ext cx="708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90600" y="4430889"/>
          <a:ext cx="538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7" imgW="5384520" imgH="380880" progId="Equation.DSMT4">
                  <p:embed/>
                </p:oleObj>
              </mc:Choice>
              <mc:Fallback>
                <p:oleObj name="Equation" r:id="rId7" imgW="5384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30889"/>
                        <a:ext cx="538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The Binomial Theorem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Expand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- </a:t>
            </a:r>
            <a:r>
              <a:rPr lang="en-US" i="0" dirty="0">
                <a:solidFill>
                  <a:srgbClr val="0000FF"/>
                </a:solidFill>
              </a:rPr>
              <a:t>1)</a:t>
            </a:r>
            <a:r>
              <a:rPr lang="en-US" i="0" baseline="30000" dirty="0">
                <a:solidFill>
                  <a:srgbClr val="0000FF"/>
                </a:solidFill>
              </a:rPr>
              <a:t>6</a:t>
            </a:r>
            <a:r>
              <a:rPr lang="en-US" i="0" dirty="0">
                <a:solidFill>
                  <a:schemeClr val="tx1"/>
                </a:solidFill>
              </a:rPr>
              <a:t> using the binomial theorem.</a:t>
            </a:r>
          </a:p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30352" y="2438400"/>
          <a:ext cx="1028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1028520" imgH="622080" progId="Equation.DSMT4">
                  <p:embed/>
                </p:oleObj>
              </mc:Choice>
              <mc:Fallback>
                <p:oleObj name="Equation" r:id="rId3" imgW="102852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1028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593145" y="2294466"/>
          <a:ext cx="2806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5" imgW="2806560" imgH="1028520" progId="Equation.DSMT4">
                  <p:embed/>
                </p:oleObj>
              </mc:Choice>
              <mc:Fallback>
                <p:oleObj name="Equation" r:id="rId5" imgW="280656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145" y="2294466"/>
                        <a:ext cx="2806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593145" y="3399366"/>
          <a:ext cx="7505700" cy="209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7" imgW="7505640" imgH="2095200" progId="Equation.DSMT4">
                  <p:embed/>
                </p:oleObj>
              </mc:Choice>
              <mc:Fallback>
                <p:oleObj name="Equation" r:id="rId7" imgW="7505640" imgH="2095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145" y="3399366"/>
                        <a:ext cx="7505700" cy="209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The Binomial Theorem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885472" y="1371600"/>
          <a:ext cx="73279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7327800" imgH="1790640" progId="Equation.DSMT4">
                  <p:embed/>
                </p:oleObj>
              </mc:Choice>
              <mc:Fallback>
                <p:oleObj name="Equation" r:id="rId3" imgW="7327800" imgH="1790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472" y="1371600"/>
                        <a:ext cx="73279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873478" y="3573639"/>
          <a:ext cx="638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6387840" imgH="469800" progId="Equation.DSMT4">
                  <p:embed/>
                </p:oleObj>
              </mc:Choice>
              <mc:Fallback>
                <p:oleObj name="Equation" r:id="rId5" imgW="63878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478" y="3573639"/>
                        <a:ext cx="638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860778" y="4454878"/>
          <a:ext cx="556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7" imgW="5562360" imgH="444240" progId="Equation.DSMT4">
                  <p:embed/>
                </p:oleObj>
              </mc:Choice>
              <mc:Fallback>
                <p:oleObj name="Equation" r:id="rId7" imgW="55623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778" y="4454878"/>
                        <a:ext cx="556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The Binomial Theorem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chemeClr val="tx1"/>
                </a:solidFill>
              </a:rPr>
              <a:t>Find the sixth term of the expansion of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25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25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25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and the sum begins with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0, the sixth term will occur when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5.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6705600" y="1035756"/>
          <a:ext cx="1574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1574800" imgH="990600" progId="Equation.DSMT4">
                  <p:embed/>
                </p:oleObj>
              </mc:Choice>
              <mc:Fallback>
                <p:oleObj name="Equation" r:id="rId3" imgW="1574800" imgH="990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1035756"/>
                        <a:ext cx="15748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0352" y="2514600"/>
          <a:ext cx="2362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2361960" imgH="990360" progId="Equation.DSMT4">
                  <p:embed/>
                </p:oleObj>
              </mc:Choice>
              <mc:Fallback>
                <p:oleObj name="Equation" r:id="rId5" imgW="236196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4600"/>
                        <a:ext cx="2362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980267" y="2507545"/>
          <a:ext cx="3606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7" imgW="3606480" imgH="1054080" progId="Equation.DSMT4">
                  <p:embed/>
                </p:oleObj>
              </mc:Choice>
              <mc:Fallback>
                <p:oleObj name="Equation" r:id="rId7" imgW="3606480" imgH="1054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0267" y="2507545"/>
                        <a:ext cx="3606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The Binomial Theorem (cont.)</a:t>
            </a:r>
          </a:p>
        </p:txBody>
      </p:sp>
      <p:graphicFrame>
        <p:nvGraphicFramePr>
          <p:cNvPr id="19460" name="Object 5"/>
          <p:cNvGraphicFramePr>
            <a:graphicFrameLocks noChangeAspect="1"/>
          </p:cNvGraphicFramePr>
          <p:nvPr/>
        </p:nvGraphicFramePr>
        <p:xfrm>
          <a:off x="530352" y="4991100"/>
          <a:ext cx="3746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3" imgW="3746500" imgH="876300" progId="Equation.DSMT4">
                  <p:embed/>
                </p:oleObj>
              </mc:Choice>
              <mc:Fallback>
                <p:oleObj name="Equation" r:id="rId3" imgW="3746500" imgH="876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91100"/>
                        <a:ext cx="3746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0352" y="1371600"/>
          <a:ext cx="2806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5" imgW="2806560" imgH="1041120" progId="Equation.DSMT4">
                  <p:embed/>
                </p:oleObj>
              </mc:Choice>
              <mc:Fallback>
                <p:oleObj name="Equation" r:id="rId5" imgW="2806560" imgH="1041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806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436056" y="1380066"/>
          <a:ext cx="2628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7" imgW="2628720" imgH="990360" progId="Equation.DSMT4">
                  <p:embed/>
                </p:oleObj>
              </mc:Choice>
              <mc:Fallback>
                <p:oleObj name="Equation" r:id="rId7" imgW="262872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056" y="1380066"/>
                        <a:ext cx="2628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436056" y="2774950"/>
          <a:ext cx="2857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9" imgW="2857320" imgH="927000" progId="Equation.DSMT4">
                  <p:embed/>
                </p:oleObj>
              </mc:Choice>
              <mc:Fallback>
                <p:oleObj name="Equation" r:id="rId9" imgW="285732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056" y="2774950"/>
                        <a:ext cx="2857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436056" y="3810000"/>
          <a:ext cx="1473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11" imgW="1473120" imgH="876240" progId="Equation.DSMT4">
                  <p:embed/>
                </p:oleObj>
              </mc:Choice>
              <mc:Fallback>
                <p:oleObj name="Equation" r:id="rId11" imgW="147312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056" y="3810000"/>
                        <a:ext cx="1473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872795" y="2822222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13" imgW="241200" imgH="203040" progId="Equation.DSMT4">
                  <p:embed/>
                </p:oleObj>
              </mc:Choice>
              <mc:Fallback>
                <p:oleObj name="Equation" r:id="rId13" imgW="24120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795" y="2822222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5683250" y="3711222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5" imgW="241200" imgH="190440" progId="Equation.DSMT4">
                  <p:embed/>
                </p:oleObj>
              </mc:Choice>
              <mc:Fallback>
                <p:oleObj name="Equation" r:id="rId15" imgW="24120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0" y="3711222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V="1">
            <a:off x="3688645" y="3073401"/>
            <a:ext cx="609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5499100" y="3341511"/>
            <a:ext cx="609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The Binomial Theorem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d.	</a:t>
            </a:r>
            <a:r>
              <a:rPr lang="en-US" i="0" dirty="0">
                <a:solidFill>
                  <a:schemeClr val="tx1"/>
                </a:solidFill>
              </a:rPr>
              <a:t>Find the fourth term of the expansion of</a:t>
            </a:r>
          </a:p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6934200" y="1044222"/>
          <a:ext cx="152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3" imgW="1524000" imgH="990600" progId="Equation.DSMT4">
                  <p:embed/>
                </p:oleObj>
              </mc:Choice>
              <mc:Fallback>
                <p:oleObj name="Equation" r:id="rId3" imgW="1524000" imgH="990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044222"/>
                        <a:ext cx="15240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30352" y="2438400"/>
          <a:ext cx="1397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5" imgW="1396800" imgH="990360" progId="Equation.DSMT4">
                  <p:embed/>
                </p:oleObj>
              </mc:Choice>
              <mc:Fallback>
                <p:oleObj name="Equation" r:id="rId5" imgW="139680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1397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981200" y="2449689"/>
          <a:ext cx="27940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7" imgW="2793960" imgH="1054080" progId="Equation.DSMT4">
                  <p:embed/>
                </p:oleObj>
              </mc:Choice>
              <mc:Fallback>
                <p:oleObj name="Equation" r:id="rId7" imgW="2793960" imgH="1054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49689"/>
                        <a:ext cx="27940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530352" y="3625145"/>
          <a:ext cx="5118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9" imgW="5117760" imgH="317160" progId="Equation.DSMT4">
                  <p:embed/>
                </p:oleObj>
              </mc:Choice>
              <mc:Fallback>
                <p:oleObj name="Equation" r:id="rId9" imgW="511776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25145"/>
                        <a:ext cx="5118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530352" y="4148666"/>
          <a:ext cx="2095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11" imgW="2095200" imgH="1041120" progId="Equation.DSMT4">
                  <p:embed/>
                </p:oleObj>
              </mc:Choice>
              <mc:Fallback>
                <p:oleObj name="Equation" r:id="rId11" imgW="2095200" imgH="1041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48666"/>
                        <a:ext cx="2095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715768" y="4224867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13" imgW="2006280" imgH="838080" progId="Equation.DSMT4">
                  <p:embed/>
                </p:oleObj>
              </mc:Choice>
              <mc:Fallback>
                <p:oleObj name="Equation" r:id="rId13" imgW="2006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5768" y="4224867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812284" y="4224161"/>
          <a:ext cx="271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15" imgW="2717640" imgH="838080" progId="Equation.DSMT4">
                  <p:embed/>
                </p:oleObj>
              </mc:Choice>
              <mc:Fallback>
                <p:oleObj name="Equation" r:id="rId15" imgW="27176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2284" y="4224161"/>
                        <a:ext cx="271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7620000" y="4435123"/>
          <a:ext cx="1054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17" imgW="1054080" imgH="444240" progId="Equation.DSMT4">
                  <p:embed/>
                </p:oleObj>
              </mc:Choice>
              <mc:Fallback>
                <p:oleObj name="Equation" r:id="rId17" imgW="10540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4435123"/>
                        <a:ext cx="1054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30352" y="5346700"/>
          <a:ext cx="360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9" imgW="3606480" imgH="444240" progId="Equation.DSMT4">
                  <p:embed/>
                </p:oleObj>
              </mc:Choice>
              <mc:Fallback>
                <p:oleObj name="Equation" r:id="rId19" imgW="36064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346700"/>
                        <a:ext cx="360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5029200" y="4278489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6324600" y="479213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954889" y="429824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5932311" y="4800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5365044" y="4800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5082822" y="4800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5604933" y="432082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The Binomial Theorem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56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e.	</a:t>
            </a:r>
            <a:r>
              <a:rPr lang="en-US" i="0" dirty="0">
                <a:solidFill>
                  <a:schemeClr val="tx1"/>
                </a:solidFill>
              </a:rPr>
              <a:t>Using the binomial expansion, approximate </a:t>
            </a:r>
            <a:r>
              <a:rPr lang="en-US" i="0" dirty="0">
                <a:solidFill>
                  <a:srgbClr val="0000FF"/>
                </a:solidFill>
              </a:rPr>
              <a:t>(0.99)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 	to the nearest thousandth.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  <a:r>
              <a:rPr lang="en-US" i="0" dirty="0">
                <a:solidFill>
                  <a:schemeClr val="tx1"/>
                </a:solidFill>
              </a:rPr>
              <a:t>First rewrite 0.99 in the binomial form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(1 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 </a:t>
            </a:r>
            <a:r>
              <a:rPr lang="en-US" i="0" dirty="0">
                <a:solidFill>
                  <a:schemeClr val="tx1"/>
                </a:solidFill>
              </a:rPr>
              <a:t>0.01) then proceed as follows: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30352" y="3297414"/>
          <a:ext cx="1016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1015920" imgH="533160" progId="Equation.DSMT4">
                  <p:embed/>
                </p:oleObj>
              </mc:Choice>
              <mc:Fallback>
                <p:oleObj name="Equation" r:id="rId3" imgW="10159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97414"/>
                        <a:ext cx="1016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562100" y="3124200"/>
          <a:ext cx="5105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5105160" imgH="1002960" progId="Equation.DSMT4">
                  <p:embed/>
                </p:oleObj>
              </mc:Choice>
              <mc:Fallback>
                <p:oleObj name="Equation" r:id="rId5" imgW="510516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3124200"/>
                        <a:ext cx="51054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562100" y="4048125"/>
          <a:ext cx="64897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7" imgW="6489360" imgH="1993680" progId="Equation.DSMT4">
                  <p:embed/>
                </p:oleObj>
              </mc:Choice>
              <mc:Fallback>
                <p:oleObj name="Equation" r:id="rId7" imgW="6489360" imgH="1993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4048125"/>
                        <a:ext cx="6489700" cy="199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Calculate </a:t>
            </a:r>
            <a:r>
              <a:rPr lang="en-US" b="1" i="0" dirty="0">
                <a:solidFill>
                  <a:schemeClr val="tx1"/>
                </a:solidFill>
              </a:rPr>
              <a:t>factorials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Expand binomials using the </a:t>
            </a:r>
            <a:r>
              <a:rPr lang="en-US" b="1" i="0" dirty="0">
                <a:solidFill>
                  <a:schemeClr val="tx1"/>
                </a:solidFill>
              </a:rPr>
              <a:t>binomial theorem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specified terms in binomial expressions.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The Binomial Theorem (cont.)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30352" y="1371600"/>
          <a:ext cx="57404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3" imgW="5740200" imgH="1790640" progId="Equation.DSMT4">
                  <p:embed/>
                </p:oleObj>
              </mc:Choice>
              <mc:Fallback>
                <p:oleObj name="Equation" r:id="rId3" imgW="5740200" imgH="1790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57404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30352" y="3482975"/>
          <a:ext cx="857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5" imgW="8572320" imgH="533160" progId="Equation.DSMT4">
                  <p:embed/>
                </p:oleObj>
              </mc:Choice>
              <mc:Fallback>
                <p:oleObj name="Equation" r:id="rId5" imgW="85723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82975"/>
                        <a:ext cx="857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530352" y="4337050"/>
          <a:ext cx="631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7" imgW="6311880" imgH="291960" progId="Equation.DSMT4">
                  <p:embed/>
                </p:oleObj>
              </mc:Choice>
              <mc:Fallback>
                <p:oleObj name="Equation" r:id="rId7" imgW="631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37050"/>
                        <a:ext cx="631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530352" y="4949825"/>
          <a:ext cx="199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9" imgW="1993680" imgH="291960" progId="Equation.DSMT4">
                  <p:embed/>
                </p:oleObj>
              </mc:Choice>
              <mc:Fallback>
                <p:oleObj name="Equation" r:id="rId9" imgW="1993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49825"/>
                        <a:ext cx="199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30352" y="55626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11" imgW="1091880" imgH="291960" progId="Equation.DSMT4">
                  <p:embed/>
                </p:oleObj>
              </mc:Choice>
              <mc:Fallback>
                <p:oleObj name="Equation" r:id="rId11" imgW="10918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5626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1866900" y="5585177"/>
          <a:ext cx="278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13" imgW="2781000" imgH="241200" progId="Equation.DSMT4">
                  <p:embed/>
                </p:oleObj>
              </mc:Choice>
              <mc:Fallback>
                <p:oleObj name="Equation" r:id="rId13" imgW="278100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5585177"/>
                        <a:ext cx="278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320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tIns="228600"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Simplify 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Evaluate 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Expand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00"/>
                </a:solidFill>
              </a:rPr>
              <a:t>2)</a:t>
            </a:r>
            <a:r>
              <a:rPr lang="en-US" i="0" baseline="30000" dirty="0">
                <a:solidFill>
                  <a:srgbClr val="000000"/>
                </a:solidFill>
              </a:rPr>
              <a:t>5</a:t>
            </a:r>
            <a:r>
              <a:rPr lang="en-US" i="0" dirty="0">
                <a:solidFill>
                  <a:srgbClr val="000000"/>
                </a:solidFill>
              </a:rPr>
              <a:t> using the binomial theorem. 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4. 	</a:t>
            </a:r>
            <a:r>
              <a:rPr lang="en-US" i="0" dirty="0">
                <a:solidFill>
                  <a:srgbClr val="000000"/>
                </a:solidFill>
              </a:rPr>
              <a:t>Find the third term of the expansion of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− 1)</a:t>
            </a:r>
            <a:r>
              <a:rPr lang="en-US" i="0" baseline="30000" dirty="0">
                <a:solidFill>
                  <a:srgbClr val="000000"/>
                </a:solidFill>
              </a:rPr>
              <a:t>7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23556" name="Object 13"/>
          <p:cNvGraphicFramePr>
            <a:graphicFrameLocks noChangeAspect="1"/>
          </p:cNvGraphicFramePr>
          <p:nvPr/>
        </p:nvGraphicFramePr>
        <p:xfrm>
          <a:off x="2286000" y="1329267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622030" imgH="837836" progId="Equation.DSMT4">
                  <p:embed/>
                </p:oleObj>
              </mc:Choice>
              <mc:Fallback>
                <p:oleObj name="Equation" r:id="rId3" imgW="622030" imgH="83783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329267"/>
                        <a:ext cx="622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14"/>
          <p:cNvGraphicFramePr>
            <a:graphicFrameLocks noChangeAspect="1"/>
          </p:cNvGraphicFramePr>
          <p:nvPr/>
        </p:nvGraphicFramePr>
        <p:xfrm>
          <a:off x="2362200" y="2281767"/>
          <a:ext cx="838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5" imgW="838200" imgH="1028700" progId="Equation.DSMT4">
                  <p:embed/>
                </p:oleObj>
              </mc:Choice>
              <mc:Fallback>
                <p:oleObj name="Equation" r:id="rId5" imgW="838200" imgH="1028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281767"/>
                        <a:ext cx="8382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24579" name="Object 4"/>
          <p:cNvGraphicFramePr>
            <a:graphicFrameLocks noChangeAspect="1"/>
          </p:cNvGraphicFramePr>
          <p:nvPr/>
        </p:nvGraphicFramePr>
        <p:xfrm>
          <a:off x="530352" y="1371600"/>
          <a:ext cx="5422900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3" imgW="5422900" imgH="2832100" progId="Equation.DSMT4">
                  <p:embed/>
                </p:oleObj>
              </mc:Choice>
              <mc:Fallback>
                <p:oleObj name="Equation" r:id="rId3" imgW="5422900" imgH="283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5422900" cy="283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Factorials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4839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Factorial (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b="1" i="0" dirty="0">
                <a:solidFill>
                  <a:srgbClr val="000000"/>
                </a:solidFill>
              </a:rPr>
              <a:t>!)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positive integer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! is read as “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factorial.”</a:t>
            </a:r>
            <a:endParaRPr lang="en-US" b="1" i="0" dirty="0">
              <a:solidFill>
                <a:srgbClr val="000000"/>
              </a:solidFill>
            </a:endParaRPr>
          </a:p>
        </p:txBody>
      </p:sp>
      <p:graphicFrame>
        <p:nvGraphicFramePr>
          <p:cNvPr id="6148" name="Object 11"/>
          <p:cNvGraphicFramePr>
            <a:graphicFrameLocks noChangeAspect="1"/>
          </p:cNvGraphicFramePr>
          <p:nvPr/>
        </p:nvGraphicFramePr>
        <p:xfrm>
          <a:off x="2336800" y="2578100"/>
          <a:ext cx="447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4470400" imgH="469900" progId="Equation.DSMT4">
                  <p:embed/>
                </p:oleObj>
              </mc:Choice>
              <mc:Fallback>
                <p:oleObj name="Equation" r:id="rId3" imgW="4470400" imgH="4699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2578100"/>
                        <a:ext cx="4470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Factorials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82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 algn="ctr" eaLnBrk="0" hangingPunct="0">
              <a:lnSpc>
                <a:spcPct val="90000"/>
              </a:lnSpc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0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Factorial (0!)</a:t>
            </a:r>
          </a:p>
          <a:p>
            <a:pPr marL="3175" indent="-3175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FF"/>
                </a:solidFill>
              </a:rPr>
              <a:t>0!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Factorials</a:t>
            </a:r>
          </a:p>
        </p:txBody>
      </p:sp>
      <p:sp>
        <p:nvSpPr>
          <p:cNvPr id="7171" name="Rectangle 4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Using a Calculator to Calculate Factorials</a:t>
            </a:r>
          </a:p>
          <a:p>
            <a:pPr marL="0" indent="0">
              <a:lnSpc>
                <a:spcPts val="32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Factorials can be calculated with the TI-84 Plus calculator by pressing the           key and going to the menu under </a:t>
            </a:r>
            <a:r>
              <a:rPr lang="en-US" i="0" dirty="0">
                <a:solidFill>
                  <a:srgbClr val="000000"/>
                </a:solidFill>
                <a:latin typeface="Ti86pc" pitchFamily="49" charset="0"/>
              </a:rPr>
              <a:t>PRB</a:t>
            </a:r>
            <a:r>
              <a:rPr lang="en-US" i="0" dirty="0">
                <a:solidFill>
                  <a:srgbClr val="000000"/>
                </a:solidFill>
              </a:rPr>
              <a:t>. The fourth item in the list is the factorial symbol, !. For example, 6! can be calculated as follows: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Enter 6.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Press           the key. </a:t>
            </a:r>
          </a:p>
          <a:p>
            <a:pPr marL="0" indent="0">
              <a:lnSpc>
                <a:spcPts val="29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Go to the </a:t>
            </a:r>
            <a:r>
              <a:rPr lang="en-US" i="0" dirty="0">
                <a:solidFill>
                  <a:srgbClr val="000000"/>
                </a:solidFill>
                <a:latin typeface="Ti86pc" pitchFamily="49" charset="0"/>
              </a:rPr>
              <a:t>PRB</a:t>
            </a:r>
            <a:r>
              <a:rPr lang="en-US" i="0" dirty="0">
                <a:solidFill>
                  <a:srgbClr val="000000"/>
                </a:solidFill>
              </a:rPr>
              <a:t> heading and press 4. (</a:t>
            </a:r>
            <a:r>
              <a:rPr lang="en-US" i="0" dirty="0">
                <a:solidFill>
                  <a:srgbClr val="000000"/>
                </a:solidFill>
                <a:latin typeface="Ti86pc" pitchFamily="49" charset="0"/>
              </a:rPr>
              <a:t>6!</a:t>
            </a:r>
            <a:r>
              <a:rPr lang="en-US" i="0" dirty="0">
                <a:solidFill>
                  <a:srgbClr val="000000"/>
                </a:solidFill>
              </a:rPr>
              <a:t> will appear 	on the display.)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4.	</a:t>
            </a:r>
            <a:r>
              <a:rPr lang="en-US" i="0" dirty="0">
                <a:solidFill>
                  <a:srgbClr val="000000"/>
                </a:solidFill>
              </a:rPr>
              <a:t>Press           and </a:t>
            </a:r>
            <a:r>
              <a:rPr lang="en-US" i="0" dirty="0">
                <a:solidFill>
                  <a:srgbClr val="000000"/>
                </a:solidFill>
                <a:latin typeface="Ti86pc" pitchFamily="49" charset="0"/>
              </a:rPr>
              <a:t>720</a:t>
            </a:r>
            <a:r>
              <a:rPr lang="en-US" i="0" dirty="0">
                <a:solidFill>
                  <a:srgbClr val="000000"/>
                </a:solidFill>
              </a:rPr>
              <a:t> will appear on the display.</a:t>
            </a:r>
          </a:p>
        </p:txBody>
      </p:sp>
      <p:pic>
        <p:nvPicPr>
          <p:cNvPr id="7172" name="Picture 5" descr="EN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1133" y="5427997"/>
            <a:ext cx="75462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6" descr="MAT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09533" y="2224423"/>
            <a:ext cx="74822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7" descr="MAT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06222" y="4281823"/>
            <a:ext cx="74822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Factorials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expressions.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30352" y="19812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901440" imgH="838080" progId="Equation.DSMT4">
                  <p:embed/>
                </p:oleObj>
              </mc:Choice>
              <mc:Fallback>
                <p:oleObj name="Equation" r:id="rId3" imgW="901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3189111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89111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139245" y="2915355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507960" imgH="838080" progId="Equation.DSMT4">
                  <p:embed/>
                </p:oleObj>
              </mc:Choice>
              <mc:Fallback>
                <p:oleObj name="Equation" r:id="rId7" imgW="507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245" y="2915355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758723" y="2895600"/>
          <a:ext cx="4292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4292280" imgH="901440" progId="Equation.DSMT4">
                  <p:embed/>
                </p:oleObj>
              </mc:Choice>
              <mc:Fallback>
                <p:oleObj name="Equation" r:id="rId9" imgW="429228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8723" y="2895600"/>
                        <a:ext cx="4292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7162800" y="3189111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1" imgW="838080" imgH="291960" progId="Equation.DSMT4">
                  <p:embed/>
                </p:oleObj>
              </mc:Choice>
              <mc:Fallback>
                <p:oleObj name="Equation" r:id="rId11" imgW="8380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189111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326445" y="40386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3" imgW="1320480" imgH="838080" progId="Equation.DSMT4">
                  <p:embed/>
                </p:oleObj>
              </mc:Choice>
              <mc:Fallback>
                <p:oleObj name="Equation" r:id="rId13" imgW="1320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6445" y="40386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743906" y="4044950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5" imgW="1917360" imgH="838080" progId="Equation.DSMT4">
                  <p:embed/>
                </p:oleObj>
              </mc:Choice>
              <mc:Fallback>
                <p:oleObj name="Equation" r:id="rId15" imgW="1917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906" y="4044950"/>
                        <a:ext cx="191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758267" y="4313767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17" imgW="838080" imgH="291960" progId="Equation.DSMT4">
                  <p:embed/>
                </p:oleObj>
              </mc:Choice>
              <mc:Fallback>
                <p:oleObj name="Equation" r:id="rId17" imgW="8380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267" y="4313767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 flipH="1" flipV="1">
            <a:off x="4027311" y="3451578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3668889" y="35052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6575778" y="29718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6268155" y="2994378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5954889" y="300284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5638800" y="2983089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5311422" y="29718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4964289" y="29718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4648200" y="29718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4332111" y="2994378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4312356" y="348262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4648200" y="3462867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4998156" y="3462867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5302956" y="3462867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5604933" y="348544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5921022" y="348544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3612444" y="462562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4289778" y="41148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Factorials (cont.)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1391355"/>
          <a:ext cx="1549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" imgW="1549080" imgH="952200" progId="Equation.DSMT4">
                  <p:embed/>
                </p:oleObj>
              </mc:Choice>
              <mc:Fallback>
                <p:oleObj name="Equation" r:id="rId3" imgW="15490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91355"/>
                        <a:ext cx="1549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0352" y="27432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916289" y="2469444"/>
          <a:ext cx="1066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7" imgW="1066680" imgH="952200" progId="Equation.DSMT4">
                  <p:embed/>
                </p:oleObj>
              </mc:Choice>
              <mc:Fallback>
                <p:oleObj name="Equation" r:id="rId7" imgW="10666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289" y="2469444"/>
                        <a:ext cx="1066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100211" y="2416175"/>
          <a:ext cx="24511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9" imgW="2450880" imgH="1002960" progId="Equation.DSMT4">
                  <p:embed/>
                </p:oleObj>
              </mc:Choice>
              <mc:Fallback>
                <p:oleObj name="Equation" r:id="rId9" imgW="2450880" imgH="1002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211" y="2416175"/>
                        <a:ext cx="24511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637389" y="2678289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1" imgW="1384200" imgH="469800" progId="Equation.DSMT4">
                  <p:embed/>
                </p:oleObj>
              </mc:Choice>
              <mc:Fallback>
                <p:oleObj name="Equation" r:id="rId11" imgW="13842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7389" y="2678289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4495800" y="24384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962400" y="29718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30352" y="3547533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3" imgW="1295280" imgH="838080" progId="Equation.DSMT4">
                  <p:embed/>
                </p:oleObj>
              </mc:Choice>
              <mc:Fallback>
                <p:oleObj name="Equation" r:id="rId13" imgW="1295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47533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30352" y="4854222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5" imgW="1257120" imgH="304560" progId="Equation.DSMT4">
                  <p:embed/>
                </p:oleObj>
              </mc:Choice>
              <mc:Fallback>
                <p:oleObj name="Equation" r:id="rId15" imgW="12571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54222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1916289" y="45720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7" imgW="799920" imgH="838080" progId="Equation.DSMT4">
                  <p:embed/>
                </p:oleObj>
              </mc:Choice>
              <mc:Fallback>
                <p:oleObj name="Equation" r:id="rId17" imgW="7999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289" y="45720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2784593" y="4527550"/>
          <a:ext cx="1803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9" imgW="1803240" imgH="927000" progId="Equation.DSMT4">
                  <p:embed/>
                </p:oleObj>
              </mc:Choice>
              <mc:Fallback>
                <p:oleObj name="Equation" r:id="rId19" imgW="1803240" imgH="927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593" y="4527550"/>
                        <a:ext cx="1803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4656197" y="4855633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21" imgW="1130040" imgH="291960" progId="Equation.DSMT4">
                  <p:embed/>
                </p:oleObj>
              </mc:Choice>
              <mc:Fallback>
                <p:oleObj name="Equation" r:id="rId21" imgW="1130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97" y="4855633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854700" y="4855633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23" imgW="838080" imgH="291960" progId="Equation.DSMT4">
                  <p:embed/>
                </p:oleObj>
              </mc:Choice>
              <mc:Fallback>
                <p:oleObj name="Equation" r:id="rId23" imgW="8380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4855633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3187700" y="4357511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25" imgW="241200" imgH="203040" progId="Equation.DSMT4">
                  <p:embed/>
                </p:oleObj>
              </mc:Choice>
              <mc:Fallback>
                <p:oleObj name="Equation" r:id="rId25" imgW="24120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4357511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3791655" y="5056011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3142545" y="455365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167012" y="455365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385257" y="50418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Binomial Coefficients</a:t>
            </a:r>
          </a:p>
        </p:txBody>
      </p:sp>
      <p:sp>
        <p:nvSpPr>
          <p:cNvPr id="10243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181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endParaRPr lang="en-US" sz="800" b="1" i="0" dirty="0">
              <a:solidFill>
                <a:srgbClr val="000000"/>
              </a:solidFill>
            </a:endParaRPr>
          </a:p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non-negative integers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, with 0 ≤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≤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lnSpc>
                <a:spcPts val="45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Because this quantity appears repeatedly in the binomial theorem,         is often called a </a:t>
            </a:r>
            <a:r>
              <a:rPr lang="en-US" b="1" i="0" dirty="0">
                <a:solidFill>
                  <a:srgbClr val="BF0000"/>
                </a:solidFill>
              </a:rPr>
              <a:t>binomial coefficient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3365500" y="3124200"/>
          <a:ext cx="2413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2413000" imgH="1028700" progId="Equation.DSMT4">
                  <p:embed/>
                </p:oleObj>
              </mc:Choice>
              <mc:Fallback>
                <p:oleObj name="Equation" r:id="rId3" imgW="2413000" imgH="1028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3124200"/>
                        <a:ext cx="24130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6"/>
          <p:cNvGraphicFramePr>
            <a:graphicFrameLocks noChangeAspect="1"/>
          </p:cNvGraphicFramePr>
          <p:nvPr/>
        </p:nvGraphicFramePr>
        <p:xfrm>
          <a:off x="3276600" y="4526844"/>
          <a:ext cx="584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583947" imgH="1028254" progId="Equation.DSMT4">
                  <p:embed/>
                </p:oleObj>
              </mc:Choice>
              <mc:Fallback>
                <p:oleObj name="Equation" r:id="rId5" imgW="583947" imgH="102825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526844"/>
                        <a:ext cx="5842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7"/>
          <p:cNvGraphicFramePr>
            <a:graphicFrameLocks noChangeAspect="1"/>
          </p:cNvGraphicFramePr>
          <p:nvPr/>
        </p:nvGraphicFramePr>
        <p:xfrm>
          <a:off x="2717800" y="1409700"/>
          <a:ext cx="3708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7" imgW="3708360" imgH="1028520" progId="Equation.DSMT4">
                  <p:embed/>
                </p:oleObj>
              </mc:Choice>
              <mc:Fallback>
                <p:oleObj name="Equation" r:id="rId7" imgW="3708360" imgH="10285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1409700"/>
                        <a:ext cx="3708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Binomial Coefficients 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Evaluate the following.</a:t>
            </a:r>
          </a:p>
          <a:p>
            <a:endParaRPr lang="en-US" i="0">
              <a:solidFill>
                <a:schemeClr val="tx1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1943100"/>
          <a:ext cx="2387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" imgW="2387520" imgH="1028520" progId="Equation.DSMT4">
                  <p:embed/>
                </p:oleObj>
              </mc:Choice>
              <mc:Fallback>
                <p:oleObj name="Equation" r:id="rId3" imgW="238752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43100"/>
                        <a:ext cx="2387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0352" y="33401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401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555522" y="3055056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7" imgW="863280" imgH="838080" progId="Equation.DSMT4">
                  <p:embed/>
                </p:oleObj>
              </mc:Choice>
              <mc:Fallback>
                <p:oleObj name="Equation" r:id="rId7" imgW="863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522" y="3055056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485444" y="3059289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9" imgW="1104840" imgH="838080" progId="Equation.DSMT4">
                  <p:embed/>
                </p:oleObj>
              </mc:Choice>
              <mc:Fallback>
                <p:oleObj name="Equation" r:id="rId9" imgW="1104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5444" y="3059289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656666" y="3338689"/>
          <a:ext cx="69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1" imgW="698400" imgH="330120" progId="Equation.DSMT4">
                  <p:embed/>
                </p:oleObj>
              </mc:Choice>
              <mc:Fallback>
                <p:oleObj name="Equation" r:id="rId11" imgW="69840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666" y="3338689"/>
                        <a:ext cx="69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504745" y="2982384"/>
          <a:ext cx="571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3" imgW="571320" imgH="1028520" progId="Equation.DSMT4">
                  <p:embed/>
                </p:oleObj>
              </mc:Choice>
              <mc:Fallback>
                <p:oleObj name="Equation" r:id="rId13" imgW="571320" imgH="1028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4745" y="2982384"/>
                        <a:ext cx="571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120930" y="3059289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5" imgW="863280" imgH="838080" progId="Equation.DSMT4">
                  <p:embed/>
                </p:oleObj>
              </mc:Choice>
              <mc:Fallback>
                <p:oleObj name="Equation" r:id="rId15" imgW="8632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0930" y="3059289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029215" y="3057173"/>
          <a:ext cx="115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7" imgW="1155600" imgH="927000" progId="Equation.DSMT4">
                  <p:embed/>
                </p:oleObj>
              </mc:Choice>
              <mc:Fallback>
                <p:oleObj name="Equation" r:id="rId17" imgW="1155600" imgH="927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9215" y="3057173"/>
                        <a:ext cx="1155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8229600" y="3328106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9" imgW="609480" imgH="291960" progId="Equation.DSMT4">
                  <p:embed/>
                </p:oleObj>
              </mc:Choice>
              <mc:Fallback>
                <p:oleObj name="Equation" r:id="rId19" imgW="6094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3328106"/>
                        <a:ext cx="60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3725334" y="2810934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21" imgW="152280" imgH="190440" progId="Equation.DSMT4">
                  <p:embed/>
                </p:oleObj>
              </mc:Choice>
              <mc:Fallback>
                <p:oleObj name="Equation" r:id="rId21" imgW="1522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5334" y="2810934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30352" y="4032250"/>
          <a:ext cx="1219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23" imgW="1218960" imgH="1028520" progId="Equation.DSMT4">
                  <p:embed/>
                </p:oleObj>
              </mc:Choice>
              <mc:Fallback>
                <p:oleObj name="Equation" r:id="rId23" imgW="1218960" imgH="10285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32250"/>
                        <a:ext cx="1219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530352" y="531495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25" imgW="1257120" imgH="304560" progId="Equation.DSMT4">
                  <p:embed/>
                </p:oleObj>
              </mc:Choice>
              <mc:Fallback>
                <p:oleObj name="Equation" r:id="rId25" imgW="1257120" imgH="304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31495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2686285" y="5040489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27" imgW="1091880" imgH="838080" progId="Equation.DSMT4">
                  <p:embed/>
                </p:oleObj>
              </mc:Choice>
              <mc:Fallback>
                <p:oleObj name="Equation" r:id="rId27" imgW="10918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285" y="5040489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3823170" y="5040489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29" imgW="520560" imgH="838080" progId="Equation.DSMT4">
                  <p:embed/>
                </p:oleObj>
              </mc:Choice>
              <mc:Fallback>
                <p:oleObj name="Equation" r:id="rId29" imgW="5205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3170" y="5040489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4388556" y="5328356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31" imgW="457200" imgH="279360" progId="Equation.DSMT4">
                  <p:embed/>
                </p:oleObj>
              </mc:Choice>
              <mc:Fallback>
                <p:oleObj name="Equation" r:id="rId31" imgW="45720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8556" y="5328356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 flipH="1" flipV="1">
            <a:off x="4222044" y="30931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4080933" y="36039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3798711" y="36039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3671712" y="30875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7772400" y="3048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7250289" y="28194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33" imgW="152280" imgH="190440" progId="Equation.DSMT4">
                  <p:embed/>
                </p:oleObj>
              </mc:Choice>
              <mc:Fallback>
                <p:oleObj name="Equation" r:id="rId33" imgW="152280" imgH="1904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0289" y="28194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rot="5400000" flipH="1" flipV="1">
            <a:off x="7696200" y="358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7391400" y="358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7216422" y="30818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1917700" y="3060700"/>
          <a:ext cx="571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35" imgW="571320" imgH="876240" progId="Equation.DSMT4">
                  <p:embed/>
                </p:oleObj>
              </mc:Choice>
              <mc:Fallback>
                <p:oleObj name="Equation" r:id="rId35" imgW="571320" imgH="8762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3060700"/>
                        <a:ext cx="571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1917700" y="4953000"/>
          <a:ext cx="723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7" imgW="723600" imgH="1028520" progId="Equation.DSMT4">
                  <p:embed/>
                </p:oleObj>
              </mc:Choice>
              <mc:Fallback>
                <p:oleObj name="Equation" r:id="rId37" imgW="723600" imgH="10285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4953000"/>
                        <a:ext cx="723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266</Words>
  <Application>Microsoft Office PowerPoint</Application>
  <PresentationFormat>On-screen Show (4:3)</PresentationFormat>
  <Paragraphs>74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Calibri</vt:lpstr>
      <vt:lpstr>Symbol</vt:lpstr>
      <vt:lpstr>Courier New</vt:lpstr>
      <vt:lpstr>Ti86pc</vt:lpstr>
      <vt:lpstr>Arial</vt:lpstr>
      <vt:lpstr>Office Theme</vt:lpstr>
      <vt:lpstr>Equation</vt:lpstr>
      <vt:lpstr>Section 13.5</vt:lpstr>
      <vt:lpstr>Objectives</vt:lpstr>
      <vt:lpstr>Factorials</vt:lpstr>
      <vt:lpstr>Factorials</vt:lpstr>
      <vt:lpstr>Factorials</vt:lpstr>
      <vt:lpstr>Example 1: Factorials</vt:lpstr>
      <vt:lpstr>Example 1: Factorials (cont.)</vt:lpstr>
      <vt:lpstr>Binomial Coefficients</vt:lpstr>
      <vt:lpstr>Example 2: Binomial Coefficients </vt:lpstr>
      <vt:lpstr>Pascal's Triangle </vt:lpstr>
      <vt:lpstr>Pascal's Triangle </vt:lpstr>
      <vt:lpstr>Example 3: The Binomial Theorem</vt:lpstr>
      <vt:lpstr>Example 3: The Binomial Theorem (cont.)</vt:lpstr>
      <vt:lpstr>Example 3: The Binomial Theorem (cont.)</vt:lpstr>
      <vt:lpstr>Example 3: The Binomial Theorem (cont.)</vt:lpstr>
      <vt:lpstr>Example 3: The Binomial Theorem (cont.)</vt:lpstr>
      <vt:lpstr>Example 3: The Binomial Theorem (cont.)</vt:lpstr>
      <vt:lpstr>Example 3: The Binomial Theorem (cont.)</vt:lpstr>
      <vt:lpstr>Example 3: The Binomial Theorem (cont.)</vt:lpstr>
      <vt:lpstr>Example 3: The Binomial Theorem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1</cp:revision>
  <dcterms:created xsi:type="dcterms:W3CDTF">2013-04-26T14:43:13Z</dcterms:created>
  <dcterms:modified xsi:type="dcterms:W3CDTF">2016-10-04T20:43:41Z</dcterms:modified>
</cp:coreProperties>
</file>