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FF00F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943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F27EA-687E-4EF4-BA07-34DECC26A00F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3C8B3-AA6A-4F99-85D6-AD8CB6EFC6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6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Combining Like Terms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2112688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fraction bar is a grouping symbol, similar to parentheses. So combine like terms in the numerator first.</a:t>
            </a:r>
          </a:p>
        </p:txBody>
      </p:sp>
      <p:graphicFrame>
        <p:nvGraphicFramePr>
          <p:cNvPr id="13316" name="Object 10"/>
          <p:cNvGraphicFramePr>
            <a:graphicFrameLocks noChangeAspect="1"/>
          </p:cNvGraphicFramePr>
          <p:nvPr/>
        </p:nvGraphicFramePr>
        <p:xfrm>
          <a:off x="539750" y="1234360"/>
          <a:ext cx="209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095500" imgH="825500" progId="Equation.DSMT4">
                  <p:embed/>
                </p:oleObj>
              </mc:Choice>
              <mc:Fallback>
                <p:oleObj name="Equation" r:id="rId3" imgW="20955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234360"/>
                        <a:ext cx="2095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12"/>
          <p:cNvSpPr>
            <a:spLocks noChangeArrowheads="1"/>
          </p:cNvSpPr>
          <p:nvPr/>
        </p:nvSpPr>
        <p:spPr bwMode="auto">
          <a:xfrm>
            <a:off x="5187950" y="5470525"/>
            <a:ext cx="2251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like terms.</a:t>
            </a:r>
          </a:p>
        </p:txBody>
      </p:sp>
      <p:sp>
        <p:nvSpPr>
          <p:cNvPr id="13319" name="Rectangle 13"/>
          <p:cNvSpPr>
            <a:spLocks noChangeArrowheads="1"/>
          </p:cNvSpPr>
          <p:nvPr/>
        </p:nvSpPr>
        <p:spPr bwMode="auto">
          <a:xfrm>
            <a:off x="5181600" y="5013325"/>
            <a:ext cx="2282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Reduce the fraction.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3990769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90769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09800" y="399076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409400" imgH="838080" progId="Equation.DSMT4">
                  <p:embed/>
                </p:oleObj>
              </mc:Choice>
              <mc:Fallback>
                <p:oleObj name="Equation" r:id="rId7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990769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657600" y="3990769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1574640" imgH="838080" progId="Equation.DSMT4">
                  <p:embed/>
                </p:oleObj>
              </mc:Choice>
              <mc:Fallback>
                <p:oleObj name="Equation" r:id="rId9" imgW="1574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90769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5040361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40361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657600" y="5559013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660240" imgH="279360" progId="Equation.DSMT4">
                  <p:embed/>
                </p:oleObj>
              </mc:Choice>
              <mc:Fallback>
                <p:oleObj name="Equation" r:id="rId13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559013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8" grpId="0"/>
      <p:bldP spid="133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Evaluating Algebraic Expressions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Evaluate an Algebraic Expression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Combine like terms, if possible.</a:t>
            </a:r>
          </a:p>
          <a:p>
            <a:pPr marL="463550" indent="-463550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Substitute the values given for any variables.</a:t>
            </a:r>
          </a:p>
          <a:p>
            <a:pPr marL="463550" indent="-463550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Follow the rules for order of operations. (See Section 1.8.)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Evaluating Algebraic Expressions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and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00B050"/>
                </a:solidFill>
              </a:rPr>
              <a:t>−4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and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00B050"/>
                </a:solidFill>
              </a:rPr>
              <a:t>−4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981200" y="2032000"/>
          <a:ext cx="149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1498320" imgH="330120" progId="Equation.DSMT4">
                  <p:embed/>
                </p:oleObj>
              </mc:Choice>
              <mc:Fallback>
                <p:oleObj name="Equation" r:id="rId3" imgW="149832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32000"/>
                        <a:ext cx="149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642852" y="1905000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1815840" imgH="533160" progId="Equation.DSMT4">
                  <p:embed/>
                </p:oleObj>
              </mc:Choice>
              <mc:Fallback>
                <p:oleObj name="Equation" r:id="rId5" imgW="18158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852" y="1905000"/>
                        <a:ext cx="1816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981200" y="2711244"/>
          <a:ext cx="172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7" imgW="1726920" imgH="330120" progId="Equation.DSMT4">
                  <p:embed/>
                </p:oleObj>
              </mc:Choice>
              <mc:Fallback>
                <p:oleObj name="Equation" r:id="rId7" imgW="172692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11244"/>
                        <a:ext cx="1727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856704" y="258834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9" imgW="2209680" imgH="533160" progId="Equation.DSMT4">
                  <p:embed/>
                </p:oleObj>
              </mc:Choice>
              <mc:Fallback>
                <p:oleObj name="Equation" r:id="rId9" imgW="220968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704" y="258834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981200" y="4176252"/>
          <a:ext cx="149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1" imgW="1498320" imgH="330120" progId="Equation.DSMT4">
                  <p:embed/>
                </p:oleObj>
              </mc:Choice>
              <mc:Fallback>
                <p:oleObj name="Equation" r:id="rId11" imgW="149832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76252"/>
                        <a:ext cx="149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636963" y="4025900"/>
          <a:ext cx="364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3" imgW="3644640" imgH="533160" progId="Equation.DSMT4">
                  <p:embed/>
                </p:oleObj>
              </mc:Choice>
              <mc:Fallback>
                <p:oleObj name="Equation" r:id="rId13" imgW="364464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025900"/>
                        <a:ext cx="364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1981200" y="4836652"/>
          <a:ext cx="1714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5" imgW="1714320" imgH="330120" progId="Equation.DSMT4">
                  <p:embed/>
                </p:oleObj>
              </mc:Choice>
              <mc:Fallback>
                <p:oleObj name="Equation" r:id="rId15" imgW="1714320" imgH="3301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36652"/>
                        <a:ext cx="1714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835400" y="4694238"/>
          <a:ext cx="421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7" imgW="4216320" imgH="533160" progId="Equation.DSMT4">
                  <p:embed/>
                </p:oleObj>
              </mc:Choice>
              <mc:Fallback>
                <p:oleObj name="Equation" r:id="rId17" imgW="4216320" imgH="533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4694238"/>
                        <a:ext cx="421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Example 4: Simplifying and Evaluating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Algebraic Expressions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below by combining like terms.  Then evaluate the resulting expression using the given values for the variables.</a:t>
            </a: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Simplify and evaluate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+ 5 + 7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9600"/>
                </a:solidFill>
              </a:rPr>
              <a:t>x</a:t>
            </a:r>
            <a:r>
              <a:rPr lang="en-US" dirty="0">
                <a:solidFill>
                  <a:srgbClr val="009600"/>
                </a:solidFill>
              </a:rPr>
              <a:t> </a:t>
            </a:r>
            <a:r>
              <a:rPr lang="en-US" i="0" dirty="0">
                <a:solidFill>
                  <a:srgbClr val="009600"/>
                </a:solidFill>
              </a:rPr>
              <a:t>= −3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171684"/>
            <a:ext cx="17299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+ 5 + 7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057400" y="4171684"/>
            <a:ext cx="1991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66"/>
                </a:solidFill>
              </a:rPr>
              <a:t>= 2</a:t>
            </a:r>
            <a:r>
              <a:rPr lang="en-US" sz="2800" i="1" dirty="0">
                <a:solidFill>
                  <a:srgbClr val="000066"/>
                </a:solidFill>
              </a:rPr>
              <a:t>x</a:t>
            </a:r>
            <a:r>
              <a:rPr lang="en-US" sz="2800" dirty="0">
                <a:solidFill>
                  <a:srgbClr val="000066"/>
                </a:solidFill>
              </a:rPr>
              <a:t> + 7</a:t>
            </a:r>
            <a:r>
              <a:rPr lang="en-US" sz="2800" i="1" dirty="0">
                <a:solidFill>
                  <a:srgbClr val="000066"/>
                </a:solidFill>
              </a:rPr>
              <a:t>x</a:t>
            </a:r>
            <a:r>
              <a:rPr lang="en-US" sz="2800" dirty="0">
                <a:solidFill>
                  <a:srgbClr val="000066"/>
                </a:solidFill>
              </a:rPr>
              <a:t> + 5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45192" y="4176252"/>
            <a:ext cx="1309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FF"/>
                </a:solidFill>
              </a:rPr>
              <a:t> 9</a:t>
            </a:r>
            <a:r>
              <a:rPr lang="en-US" sz="2800" i="1" dirty="0">
                <a:solidFill>
                  <a:srgbClr val="FF00FF"/>
                </a:solidFill>
              </a:rPr>
              <a:t>x</a:t>
            </a:r>
            <a:r>
              <a:rPr lang="en-US" sz="2800" dirty="0">
                <a:solidFill>
                  <a:srgbClr val="FF00FF"/>
                </a:solidFill>
              </a:rPr>
              <a:t> + 5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5344180"/>
            <a:ext cx="11304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FF"/>
                </a:solidFill>
              </a:rPr>
              <a:t>9</a:t>
            </a:r>
            <a:r>
              <a:rPr lang="en-US" sz="2800" i="1" dirty="0">
                <a:solidFill>
                  <a:srgbClr val="FF00FF"/>
                </a:solidFill>
              </a:rPr>
              <a:t>x</a:t>
            </a:r>
            <a:r>
              <a:rPr lang="en-US" sz="2800" dirty="0">
                <a:solidFill>
                  <a:srgbClr val="FF00FF"/>
                </a:solidFill>
              </a:rPr>
              <a:t> + 5</a:t>
            </a:r>
            <a:r>
              <a:rPr lang="en-US" sz="28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5344180"/>
            <a:ext cx="17347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 9(</a:t>
            </a:r>
            <a:r>
              <a:rPr lang="en-US" sz="2800" dirty="0">
                <a:solidFill>
                  <a:srgbClr val="009600"/>
                </a:solidFill>
              </a:rPr>
              <a:t>−3</a:t>
            </a:r>
            <a:r>
              <a:rPr lang="en-US" sz="2800" dirty="0">
                <a:solidFill>
                  <a:srgbClr val="00007D"/>
                </a:solidFill>
              </a:rPr>
              <a:t>) + 5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985151" y="5344180"/>
            <a:ext cx="1598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 −27 + 5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55066" y="534418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−22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Example 4: Simplifying and Evaluating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Algebraic Expressions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1938338" algn="l"/>
                <a:tab pos="22240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 	</a:t>
            </a:r>
            <a:r>
              <a:rPr lang="en-US" i="0" dirty="0">
                <a:solidFill>
                  <a:schemeClr val="tx1"/>
                </a:solidFill>
              </a:rPr>
              <a:t>Simplify and evaluate </a:t>
            </a:r>
            <a:r>
              <a:rPr lang="en-US" i="0" dirty="0">
                <a:solidFill>
                  <a:srgbClr val="3333FF"/>
                </a:solidFill>
              </a:rPr>
              <a:t>3</a:t>
            </a:r>
            <a:r>
              <a:rPr lang="en-US" i="1" dirty="0">
                <a:solidFill>
                  <a:srgbClr val="3333FF"/>
                </a:solidFill>
              </a:rPr>
              <a:t>ab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i="0" dirty="0">
                <a:solidFill>
                  <a:srgbClr val="3333FF"/>
                </a:solidFill>
              </a:rPr>
              <a:t>− 4</a:t>
            </a:r>
            <a:r>
              <a:rPr lang="en-US" i="1" dirty="0">
                <a:solidFill>
                  <a:srgbClr val="3333FF"/>
                </a:solidFill>
              </a:rPr>
              <a:t>ab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i="0" dirty="0">
                <a:solidFill>
                  <a:srgbClr val="3333FF"/>
                </a:solidFill>
              </a:rPr>
              <a:t>+ 6</a:t>
            </a:r>
            <a:r>
              <a:rPr lang="en-US" i="1" dirty="0">
                <a:solidFill>
                  <a:srgbClr val="3333FF"/>
                </a:solidFill>
              </a:rPr>
              <a:t>a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i="0" dirty="0">
                <a:solidFill>
                  <a:srgbClr val="3333FF"/>
                </a:solidFill>
              </a:rPr>
              <a:t>− </a:t>
            </a:r>
            <a:r>
              <a:rPr lang="en-US" i="1" dirty="0">
                <a:solidFill>
                  <a:srgbClr val="3333FF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6600CC"/>
                </a:solidFill>
              </a:rPr>
              <a:t>a</a:t>
            </a:r>
            <a:r>
              <a:rPr lang="en-US" dirty="0">
                <a:solidFill>
                  <a:srgbClr val="6600CC"/>
                </a:solidFill>
              </a:rPr>
              <a:t> </a:t>
            </a:r>
            <a:r>
              <a:rPr lang="en-US" i="0" dirty="0">
                <a:solidFill>
                  <a:srgbClr val="6600CC"/>
                </a:solidFill>
              </a:rPr>
              <a:t>= 2</a:t>
            </a:r>
            <a:r>
              <a:rPr lang="en-US" i="0" dirty="0">
                <a:solidFill>
                  <a:schemeClr val="tx1"/>
                </a:solidFill>
              </a:rPr>
              <a:t>,    	</a:t>
            </a:r>
            <a:r>
              <a:rPr lang="en-US" i="1" dirty="0">
                <a:solidFill>
                  <a:srgbClr val="C00C08"/>
                </a:solidFill>
              </a:rPr>
              <a:t>b</a:t>
            </a:r>
            <a:r>
              <a:rPr lang="en-US" dirty="0">
                <a:solidFill>
                  <a:srgbClr val="C00C08"/>
                </a:solidFill>
              </a:rPr>
              <a:t> </a:t>
            </a:r>
            <a:r>
              <a:rPr lang="en-US" i="0" dirty="0">
                <a:solidFill>
                  <a:srgbClr val="C00C08"/>
                </a:solidFill>
              </a:rPr>
              <a:t>= −1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938338" algn="l"/>
                <a:tab pos="22240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938338" algn="l"/>
                <a:tab pos="2224088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938338" algn="l"/>
                <a:tab pos="2224088" algn="l"/>
              </a:tabLst>
            </a:pPr>
            <a:r>
              <a:rPr lang="en-US" i="0" dirty="0">
                <a:solidFill>
                  <a:srgbClr val="3333FF"/>
                </a:solidFill>
              </a:rPr>
              <a:t>3</a:t>
            </a:r>
            <a:r>
              <a:rPr lang="en-US" i="1" dirty="0">
                <a:solidFill>
                  <a:srgbClr val="3333FF"/>
                </a:solidFill>
              </a:rPr>
              <a:t>ab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i="0" dirty="0">
                <a:solidFill>
                  <a:srgbClr val="3333FF"/>
                </a:solidFill>
              </a:rPr>
              <a:t>− 4</a:t>
            </a:r>
            <a:r>
              <a:rPr lang="en-US" i="1" dirty="0">
                <a:solidFill>
                  <a:srgbClr val="3333FF"/>
                </a:solidFill>
              </a:rPr>
              <a:t>ab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i="0" dirty="0">
                <a:solidFill>
                  <a:srgbClr val="3333FF"/>
                </a:solidFill>
              </a:rPr>
              <a:t>+ 6</a:t>
            </a:r>
            <a:r>
              <a:rPr lang="en-US" i="1" dirty="0">
                <a:solidFill>
                  <a:srgbClr val="3333FF"/>
                </a:solidFill>
              </a:rPr>
              <a:t>a</a:t>
            </a:r>
            <a:r>
              <a:rPr lang="en-US" dirty="0">
                <a:solidFill>
                  <a:srgbClr val="3333FF"/>
                </a:solidFill>
              </a:rPr>
              <a:t> </a:t>
            </a:r>
            <a:r>
              <a:rPr lang="en-US" i="0" dirty="0">
                <a:solidFill>
                  <a:srgbClr val="3333FF"/>
                </a:solidFill>
              </a:rPr>
              <a:t>− </a:t>
            </a:r>
            <a:r>
              <a:rPr lang="en-US" i="1" dirty="0">
                <a:solidFill>
                  <a:srgbClr val="3333FF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938338" algn="l"/>
                <a:tab pos="2224088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938338" algn="l"/>
                <a:tab pos="2224088" algn="l"/>
              </a:tabLst>
            </a:pPr>
            <a:r>
              <a:rPr lang="en-US" i="0" dirty="0">
                <a:solidFill>
                  <a:srgbClr val="FF00FF"/>
                </a:solidFill>
              </a:rPr>
              <a:t>−</a:t>
            </a:r>
            <a:r>
              <a:rPr lang="en-US" i="1" dirty="0">
                <a:solidFill>
                  <a:srgbClr val="FF00FF"/>
                </a:solidFill>
              </a:rPr>
              <a:t>ab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+ 5</a:t>
            </a:r>
            <a:r>
              <a:rPr lang="en-US" i="1" dirty="0">
                <a:solidFill>
                  <a:srgbClr val="FF00FF"/>
                </a:solidFill>
              </a:rPr>
              <a:t>a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6934" y="3259392"/>
            <a:ext cx="1786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FF"/>
                </a:solidFill>
              </a:rPr>
              <a:t> −</a:t>
            </a:r>
            <a:r>
              <a:rPr lang="en-US" sz="2800" i="1" dirty="0">
                <a:solidFill>
                  <a:srgbClr val="FF00FF"/>
                </a:solidFill>
              </a:rPr>
              <a:t>ab</a:t>
            </a:r>
            <a:r>
              <a:rPr lang="en-US" sz="2800" dirty="0">
                <a:solidFill>
                  <a:srgbClr val="FF00FF"/>
                </a:solidFill>
              </a:rPr>
              <a:t> + 5</a:t>
            </a:r>
            <a:r>
              <a:rPr lang="en-US" sz="2800" i="1" dirty="0">
                <a:solidFill>
                  <a:srgbClr val="FF00FF"/>
                </a:solidFill>
              </a:rPr>
              <a:t>a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816100" y="4267200"/>
            <a:ext cx="27158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 −1(</a:t>
            </a:r>
            <a:r>
              <a:rPr lang="en-US" sz="2800" dirty="0">
                <a:solidFill>
                  <a:srgbClr val="6600CC"/>
                </a:solidFill>
              </a:rPr>
              <a:t>2</a:t>
            </a:r>
            <a:r>
              <a:rPr lang="en-US" sz="2800" dirty="0">
                <a:solidFill>
                  <a:srgbClr val="00007D"/>
                </a:solidFill>
              </a:rPr>
              <a:t>)(</a:t>
            </a:r>
            <a:r>
              <a:rPr lang="en-US" sz="2800" dirty="0">
                <a:solidFill>
                  <a:srgbClr val="C00C08"/>
                </a:solidFill>
              </a:rPr>
              <a:t>−1</a:t>
            </a:r>
            <a:r>
              <a:rPr lang="en-US" sz="2800" dirty="0">
                <a:solidFill>
                  <a:srgbClr val="00007D"/>
                </a:solidFill>
              </a:rPr>
              <a:t>) + 5(</a:t>
            </a:r>
            <a:r>
              <a:rPr lang="en-US" sz="2800" dirty="0">
                <a:solidFill>
                  <a:srgbClr val="6600CC"/>
                </a:solidFill>
              </a:rPr>
              <a:t>2</a:t>
            </a:r>
            <a:r>
              <a:rPr lang="en-US" sz="2800" dirty="0">
                <a:solidFill>
                  <a:srgbClr val="00007D"/>
                </a:solidFill>
              </a:rPr>
              <a:t>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588796" y="4343400"/>
            <a:ext cx="1866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080"/>
                </a:solidFill>
              </a:rPr>
              <a:t>Note: </a:t>
            </a:r>
            <a:r>
              <a:rPr lang="en-US" dirty="0">
                <a:solidFill>
                  <a:srgbClr val="008080"/>
                </a:solidFill>
              </a:rPr>
              <a:t>−</a:t>
            </a:r>
            <a:r>
              <a:rPr lang="en-US" i="1" dirty="0">
                <a:solidFill>
                  <a:srgbClr val="008080"/>
                </a:solidFill>
              </a:rPr>
              <a:t>ab</a:t>
            </a:r>
            <a:r>
              <a:rPr lang="en-US" dirty="0">
                <a:solidFill>
                  <a:srgbClr val="008080"/>
                </a:solidFill>
              </a:rPr>
              <a:t> = −1</a:t>
            </a:r>
            <a:r>
              <a:rPr lang="en-US" i="1" dirty="0">
                <a:solidFill>
                  <a:srgbClr val="008080"/>
                </a:solidFill>
              </a:rPr>
              <a:t>ab</a:t>
            </a:r>
            <a:r>
              <a:rPr lang="en-US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816100" y="4810780"/>
            <a:ext cx="13372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 2 + 10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16100" y="5319252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12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tx1"/>
                </a:solidFill>
              </a:rPr>
              <a:t>Example 4: Simplifying and Evaluating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Algebraic Expressions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463550" indent="-46355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4235450" y="1143000"/>
          <a:ext cx="392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3" imgW="3924300" imgH="825500" progId="Equation.DSMT4">
                  <p:embed/>
                </p:oleObj>
              </mc:Choice>
              <mc:Fallback>
                <p:oleObj name="Equation" r:id="rId3" imgW="3924300" imgH="825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1143000"/>
                        <a:ext cx="392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0352" y="3077496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5" imgW="2527200" imgH="838080" progId="Equation.DSMT4">
                  <p:embed/>
                </p:oleObj>
              </mc:Choice>
              <mc:Fallback>
                <p:oleObj name="Equation" r:id="rId5" imgW="2527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77496"/>
                        <a:ext cx="252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098800" y="3077496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7" imgW="1879560" imgH="838080" progId="Equation.DSMT4">
                  <p:embed/>
                </p:oleObj>
              </mc:Choice>
              <mc:Fallback>
                <p:oleObj name="Equation" r:id="rId7" imgW="1879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077496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018548" y="3352800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9" imgW="1803240" imgH="279360" progId="Equation.DSMT4">
                  <p:embed/>
                </p:oleObj>
              </mc:Choice>
              <mc:Fallback>
                <p:oleObj name="Equation" r:id="rId9" imgW="18032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548" y="3352800"/>
                        <a:ext cx="180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876844" y="3367548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1" imgW="1168200" imgH="279360" progId="Equation.DSMT4">
                  <p:embed/>
                </p:oleObj>
              </mc:Choice>
              <mc:Fallback>
                <p:oleObj name="Equation" r:id="rId11" imgW="1168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844" y="3367548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30352" y="50292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3" imgW="888840" imgH="279360" progId="Equation.DSMT4">
                  <p:embed/>
                </p:oleObj>
              </mc:Choice>
              <mc:Fallback>
                <p:oleObj name="Equation" r:id="rId13" imgW="8888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889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473200" y="49403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5" imgW="1409400" imgH="469800" progId="Equation.DSMT4">
                  <p:embed/>
                </p:oleObj>
              </mc:Choice>
              <mc:Fallback>
                <p:oleObj name="Equation" r:id="rId15" imgW="14094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9403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921000" y="50292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7" imgW="1130040" imgH="291960" progId="Equation.DSMT4">
                  <p:embed/>
                </p:oleObj>
              </mc:Choice>
              <mc:Fallback>
                <p:oleObj name="Equation" r:id="rId17" imgW="1130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502920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140200" y="50292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9" imgW="647640" imgH="279360" progId="Equation.DSMT4">
                  <p:embed/>
                </p:oleObj>
              </mc:Choice>
              <mc:Fallback>
                <p:oleObj name="Equation" r:id="rId19" imgW="6476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0292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2409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defTabSz="863600">
              <a:tabLst>
                <a:tab pos="63500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Simplify the following expressions by combining like terms. </a:t>
            </a:r>
          </a:p>
          <a:p>
            <a:pPr defTabSz="863600">
              <a:spcBef>
                <a:spcPts val="1200"/>
              </a:spcBef>
              <a:tabLst>
                <a:tab pos="63500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−2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− 5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12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+ 6 −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+ 10 </a:t>
            </a:r>
          </a:p>
          <a:p>
            <a:pPr defTabSz="863600">
              <a:spcBef>
                <a:spcPts val="1200"/>
              </a:spcBef>
              <a:tabLst>
                <a:tab pos="63500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5(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− 1) + 4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4.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863600">
              <a:spcBef>
                <a:spcPts val="1200"/>
              </a:spcBef>
              <a:tabLst>
                <a:tab pos="63500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Simplify the expression. Then evaluate the resulting expression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3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−2. </a:t>
            </a:r>
          </a:p>
          <a:p>
            <a:pPr defTabSz="863600">
              <a:spcBef>
                <a:spcPts val="1200"/>
              </a:spcBef>
              <a:tabLst>
                <a:tab pos="63500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5.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2(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+ 3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+ 4(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–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</a:t>
            </a:r>
            <a:endParaRPr lang="en-US" dirty="0"/>
          </a:p>
        </p:txBody>
      </p:sp>
      <p:graphicFrame>
        <p:nvGraphicFramePr>
          <p:cNvPr id="19460" name="Object 14"/>
          <p:cNvGraphicFramePr>
            <a:graphicFrameLocks noChangeAspect="1"/>
          </p:cNvGraphicFramePr>
          <p:nvPr/>
        </p:nvGraphicFramePr>
        <p:xfrm>
          <a:off x="4178300" y="2910348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2146300" imgH="381000" progId="Equation.DSMT4">
                  <p:embed/>
                </p:oleObj>
              </mc:Choice>
              <mc:Fallback>
                <p:oleObj name="Equation" r:id="rId3" imgW="2146300" imgH="38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2910348"/>
                        <a:ext cx="2146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0485" name="Rectangle 1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 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7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	 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11</a:t>
            </a:r>
            <a:r>
              <a:rPr lang="en-US" i="1" dirty="0">
                <a:solidFill>
                  <a:srgbClr val="FF0008"/>
                </a:solidFill>
              </a:rPr>
              <a:t>y</a:t>
            </a:r>
            <a:r>
              <a:rPr lang="en-US" i="0" dirty="0">
                <a:solidFill>
                  <a:srgbClr val="FF0008"/>
                </a:solidFill>
              </a:rPr>
              <a:t> + 16</a:t>
            </a: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9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 5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       			</a:t>
            </a: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6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 + 2</a:t>
            </a:r>
            <a:r>
              <a:rPr lang="en-US" i="1" dirty="0">
                <a:solidFill>
                  <a:srgbClr val="FF0008"/>
                </a:solidFill>
              </a:rPr>
              <a:t>y</a:t>
            </a:r>
            <a:r>
              <a:rPr lang="en-US" i="0" dirty="0">
                <a:solidFill>
                  <a:srgbClr val="FF0008"/>
                </a:solidFill>
              </a:rPr>
              <a:t>; 14</a:t>
            </a:r>
          </a:p>
        </p:txBody>
      </p:sp>
      <p:graphicFrame>
        <p:nvGraphicFramePr>
          <p:cNvPr id="20486" name="Object 15"/>
          <p:cNvGraphicFramePr>
            <a:graphicFrameLocks noChangeAspect="1"/>
          </p:cNvGraphicFramePr>
          <p:nvPr/>
        </p:nvGraphicFramePr>
        <p:xfrm>
          <a:off x="952500" y="23622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482391" imgH="380835" progId="Equation.DSMT4">
                  <p:embed/>
                </p:oleObj>
              </mc:Choice>
              <mc:Fallback>
                <p:oleObj name="Equation" r:id="rId3" imgW="482391" imgH="38083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62200"/>
                        <a:ext cx="482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algebraic expressions by combining </a:t>
            </a:r>
            <a:r>
              <a:rPr lang="en-US" b="1" i="0" dirty="0">
                <a:solidFill>
                  <a:schemeClr val="tx1"/>
                </a:solidFill>
              </a:rPr>
              <a:t>like terms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expressions for given values of the variables.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Simplifying Algebraic Expressions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918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no number is written next to a variable, the coefficient is understood to be </a:t>
            </a:r>
            <a:r>
              <a:rPr lang="en-US" i="0" dirty="0">
                <a:solidFill>
                  <a:srgbClr val="C00C08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.  If a negative sign (−) is next to a variable, the coefficient is understood to be </a:t>
            </a:r>
            <a:r>
              <a:rPr lang="en-US" i="0" dirty="0">
                <a:solidFill>
                  <a:srgbClr val="C00C08"/>
                </a:solidFill>
              </a:rPr>
              <a:t>−1</a:t>
            </a:r>
            <a:r>
              <a:rPr lang="en-US" i="0" dirty="0">
                <a:solidFill>
                  <a:srgbClr val="000000"/>
                </a:solidFill>
              </a:rPr>
              <a:t>.  For example,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692150" y="3810000"/>
          <a:ext cx="778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7785100" imgH="444500" progId="Equation.DSMT4">
                  <p:embed/>
                </p:oleObj>
              </mc:Choice>
              <mc:Fallback>
                <p:oleObj name="Equation" r:id="rId3" imgW="7785100" imgH="444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3810000"/>
                        <a:ext cx="7785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Simplifying Algebraic Expressions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Like Terms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Like terms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similar terms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are terms that are constants or terms that contain the same variables raised to the same exponents.  </a:t>
            </a: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sum of the exponents on the variables is the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term.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Like Terms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From the following list of terms, pick out the like terms.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−7, 4.1,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FF0008"/>
                </a:solidFill>
              </a:rPr>
              <a:t> 0</a:t>
            </a:r>
            <a:r>
              <a:rPr lang="en-US" i="0" dirty="0">
                <a:solidFill>
                  <a:schemeClr val="tx1"/>
                </a:solidFill>
              </a:rPr>
              <a:t> are like terms.  (All are constants.)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2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, −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,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FF0008"/>
                </a:solidFill>
              </a:rPr>
              <a:t> 5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are like terms. 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8"/>
          <p:cNvGraphicFramePr>
            <a:graphicFrameLocks noChangeAspect="1"/>
          </p:cNvGraphicFramePr>
          <p:nvPr/>
        </p:nvGraphicFramePr>
        <p:xfrm>
          <a:off x="508000" y="4542504"/>
          <a:ext cx="444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445000" imgH="469900" progId="Equation.DSMT4">
                  <p:embed/>
                </p:oleObj>
              </mc:Choice>
              <mc:Fallback>
                <p:oleObj name="Equation" r:id="rId3" imgW="4445000" imgH="469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542504"/>
                        <a:ext cx="4445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9"/>
          <p:cNvGraphicFramePr>
            <a:graphicFrameLocks noChangeAspect="1"/>
          </p:cNvGraphicFramePr>
          <p:nvPr/>
        </p:nvGraphicFramePr>
        <p:xfrm>
          <a:off x="1625600" y="2040604"/>
          <a:ext cx="589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5892800" imgH="469900" progId="Equation.DSMT4">
                  <p:embed/>
                </p:oleObj>
              </mc:Choice>
              <mc:Fallback>
                <p:oleObj name="Equation" r:id="rId5" imgW="58928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040604"/>
                        <a:ext cx="5892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Simplifying Algebraic Expressions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Combining Like Terms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combine like terms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add (or subtract) the coefficients and keep the common variable expression.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Combining Like Terms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5138" indent="-465138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Combine like terms whenever possible.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sz="2000" i="0" dirty="0">
              <a:solidFill>
                <a:schemeClr val="tx1"/>
              </a:solidFill>
            </a:endParaRPr>
          </a:p>
          <a:p>
            <a:pPr marL="465138" indent="-465138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6.5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− 2.3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6.5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2.3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endParaRPr lang="en-US" sz="2000" i="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23104" y="2819400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F"/>
                </a:solidFill>
              </a:rPr>
              <a:t>= (8 + 10)</a:t>
            </a:r>
            <a:r>
              <a:rPr lang="en-US" sz="2800" i="1" dirty="0">
                <a:solidFill>
                  <a:srgbClr val="00007F"/>
                </a:solidFill>
              </a:rPr>
              <a:t>x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323304" y="2819400"/>
            <a:ext cx="1048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18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0" y="2925096"/>
            <a:ext cx="30532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distributive property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2086896" y="4694904"/>
            <a:ext cx="2081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F"/>
                </a:solidFill>
              </a:rPr>
              <a:t>= (6.5 – 2.3)</a:t>
            </a:r>
            <a:r>
              <a:rPr lang="en-US" sz="2800" i="1" dirty="0">
                <a:solidFill>
                  <a:srgbClr val="00007F"/>
                </a:solidFill>
              </a:rPr>
              <a:t>y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038600" y="4694904"/>
            <a:ext cx="10631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4.2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334000" y="4785852"/>
            <a:ext cx="30532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distributive property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Combining Like Terms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7"/>
          <p:cNvGraphicFramePr>
            <a:graphicFrameLocks noChangeAspect="1"/>
          </p:cNvGraphicFramePr>
          <p:nvPr/>
        </p:nvGraphicFramePr>
        <p:xfrm>
          <a:off x="546100" y="1418304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2781300" imgH="381000" progId="Equation.DSMT4">
                  <p:embed/>
                </p:oleObj>
              </mc:Choice>
              <mc:Fallback>
                <p:oleObj name="Equation" r:id="rId3" imgW="2781300" imgH="381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418304"/>
                        <a:ext cx="2781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9"/>
          <p:cNvSpPr>
            <a:spLocks noChangeArrowheads="1"/>
          </p:cNvSpPr>
          <p:nvPr/>
        </p:nvSpPr>
        <p:spPr bwMode="auto">
          <a:xfrm>
            <a:off x="5867400" y="2734802"/>
            <a:ext cx="256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Use the commutative property of addition.</a:t>
            </a:r>
          </a:p>
        </p:txBody>
      </p:sp>
      <p:graphicFrame>
        <p:nvGraphicFramePr>
          <p:cNvPr id="112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778999"/>
              </p:ext>
            </p:extLst>
          </p:nvPr>
        </p:nvGraphicFramePr>
        <p:xfrm>
          <a:off x="6042025" y="3706813"/>
          <a:ext cx="233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2336760" imgH="622080" progId="Equation.DSMT4">
                  <p:embed/>
                </p:oleObj>
              </mc:Choice>
              <mc:Fallback>
                <p:oleObj name="Equation" r:id="rId5" imgW="2336760" imgH="622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25" y="3706813"/>
                        <a:ext cx="2336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352" y="2713704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2323800" imgH="380880" progId="Equation.DSMT4">
                  <p:embed/>
                </p:oleObj>
              </mc:Choice>
              <mc:Fallback>
                <p:oleObj name="Equation" r:id="rId7" imgW="2323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13704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95600" y="2713704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2603160" imgH="380880" progId="Equation.DSMT4">
                  <p:embed/>
                </p:oleObj>
              </mc:Choice>
              <mc:Fallback>
                <p:oleObj name="Equation" r:id="rId9" imgW="2603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13704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895600" y="3646948"/>
          <a:ext cx="2933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2933640" imgH="482400" progId="Equation.DSMT4">
                  <p:embed/>
                </p:oleObj>
              </mc:Choice>
              <mc:Fallback>
                <p:oleObj name="Equation" r:id="rId11" imgW="293364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646948"/>
                        <a:ext cx="2933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95600" y="4419600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1460160" imgH="380880" progId="Equation.DSMT4">
                  <p:embed/>
                </p:oleObj>
              </mc:Choice>
              <mc:Fallback>
                <p:oleObj name="Equation" r:id="rId13" imgW="1460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19600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Combining Like Terms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93" name="Rectangle 20"/>
          <p:cNvSpPr>
            <a:spLocks noChangeArrowheads="1"/>
          </p:cNvSpPr>
          <p:nvPr/>
        </p:nvSpPr>
        <p:spPr bwMode="auto">
          <a:xfrm>
            <a:off x="4979321" y="3091117"/>
            <a:ext cx="3551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Simplify by using the distributive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property twice.</a:t>
            </a:r>
          </a:p>
        </p:txBody>
      </p:sp>
      <p:sp>
        <p:nvSpPr>
          <p:cNvPr id="12294" name="Rectangle 21"/>
          <p:cNvSpPr>
            <a:spLocks noChangeArrowheads="1"/>
          </p:cNvSpPr>
          <p:nvPr/>
        </p:nvSpPr>
        <p:spPr bwMode="auto">
          <a:xfrm>
            <a:off x="4979321" y="3895725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Use the commutative property 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of addition.</a:t>
            </a:r>
          </a:p>
        </p:txBody>
      </p:sp>
      <p:sp>
        <p:nvSpPr>
          <p:cNvPr id="12295" name="Rectangle 22"/>
          <p:cNvSpPr>
            <a:spLocks noChangeArrowheads="1"/>
          </p:cNvSpPr>
          <p:nvPr/>
        </p:nvSpPr>
        <p:spPr bwMode="auto">
          <a:xfrm>
            <a:off x="4979321" y="4693777"/>
            <a:ext cx="3036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By the distributive property</a:t>
            </a:r>
          </a:p>
        </p:txBody>
      </p:sp>
      <p:sp>
        <p:nvSpPr>
          <p:cNvPr id="12296" name="Rectangle 23"/>
          <p:cNvSpPr>
            <a:spLocks noChangeArrowheads="1"/>
          </p:cNvSpPr>
          <p:nvPr/>
        </p:nvSpPr>
        <p:spPr bwMode="auto">
          <a:xfrm>
            <a:off x="4979321" y="5394325"/>
            <a:ext cx="2251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like terms.</a:t>
            </a:r>
          </a:p>
        </p:txBody>
      </p:sp>
      <p:graphicFrame>
        <p:nvGraphicFramePr>
          <p:cNvPr id="12297" name="Object 24"/>
          <p:cNvGraphicFramePr>
            <a:graphicFrameLocks noChangeAspect="1"/>
          </p:cNvGraphicFramePr>
          <p:nvPr/>
        </p:nvGraphicFramePr>
        <p:xfrm>
          <a:off x="533400" y="1310148"/>
          <a:ext cx="316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3162300" imgH="482600" progId="Equation.DSMT4">
                  <p:embed/>
                </p:oleObj>
              </mc:Choice>
              <mc:Fallback>
                <p:oleObj name="Equation" r:id="rId3" imgW="3162300" imgH="482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10148"/>
                        <a:ext cx="3162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2376948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2552400" imgH="469800" progId="Equation.DSMT4">
                  <p:embed/>
                </p:oleObj>
              </mc:Choice>
              <mc:Fallback>
                <p:oleObj name="Equation" r:id="rId5" imgW="25524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76948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676400" y="3173364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2489040" imgH="291960" progId="Equation.DSMT4">
                  <p:embed/>
                </p:oleObj>
              </mc:Choice>
              <mc:Fallback>
                <p:oleObj name="Equation" r:id="rId7" imgW="2489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73364"/>
                        <a:ext cx="248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676400" y="3950112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2489040" imgH="291960" progId="Equation.DSMT4">
                  <p:embed/>
                </p:oleObj>
              </mc:Choice>
              <mc:Fallback>
                <p:oleObj name="Equation" r:id="rId9" imgW="2489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50112"/>
                        <a:ext cx="248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676400" y="4682616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3035160" imgH="469800" progId="Equation.DSMT4">
                  <p:embed/>
                </p:oleObj>
              </mc:Choice>
              <mc:Fallback>
                <p:oleObj name="Equation" r:id="rId11" imgW="3035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82616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676400" y="5471652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1320480" imgH="291960" progId="Equation.DSMT4">
                  <p:embed/>
                </p:oleObj>
              </mc:Choice>
              <mc:Fallback>
                <p:oleObj name="Equation" r:id="rId13" imgW="1320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471652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466</Words>
  <Application>Microsoft Office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Symbol</vt:lpstr>
      <vt:lpstr>Courier New</vt:lpstr>
      <vt:lpstr>Office Theme</vt:lpstr>
      <vt:lpstr>Equation</vt:lpstr>
      <vt:lpstr>Section 2.1</vt:lpstr>
      <vt:lpstr>Objectives</vt:lpstr>
      <vt:lpstr>Simplifying Algebraic Expressions</vt:lpstr>
      <vt:lpstr>Simplifying Algebraic Expressions</vt:lpstr>
      <vt:lpstr>Example 1: Like Terms</vt:lpstr>
      <vt:lpstr>Simplifying Algebraic Expressions</vt:lpstr>
      <vt:lpstr>Example 2: Combining Like Terms</vt:lpstr>
      <vt:lpstr>Example 2: Combining Like Terms (cont.)</vt:lpstr>
      <vt:lpstr>Example 2: Combining Like Terms (cont.)</vt:lpstr>
      <vt:lpstr>Example 2: Combining Like Terms (cont.)</vt:lpstr>
      <vt:lpstr>Evaluating Algebraic Expressions</vt:lpstr>
      <vt:lpstr>Example 3: Evaluating Algebraic Expressions</vt:lpstr>
      <vt:lpstr>Example 4: Simplifying and Evaluating Algebraic Expressions</vt:lpstr>
      <vt:lpstr>Example 4: Simplifying and Evaluating Algebraic Expressions (cont.)</vt:lpstr>
      <vt:lpstr>Example 4: Simplifying and Evaluating Algebraic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2016-10-03T16:53:26Z</dcterms:modified>
</cp:coreProperties>
</file>