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7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09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90958-BF55-43FB-B026-BE08A28C3122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3AAF6-E935-4EB6-8232-2A5C29001F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97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Translating English Phrases and Algebraic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tx1"/>
                </a:solidFill>
              </a:rPr>
              <a:t>Translating English Phrases into Algebraic Expressions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Example 1b, the phrase “the sum 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z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3” was translated as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z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+ 3. If the expression had been translated as 3 +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there would have been no mathematical error because addition is commutative.  That is,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z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+ 3 = 3 +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However, in part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phrase “3 less than the product of a number and 5” must be translated as it was because subtraction is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not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commutative.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tx1"/>
                </a:solidFill>
              </a:rPr>
              <a:t>Translating English Phrases into Algebraic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 (cont.)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Thus</a:t>
            </a:r>
          </a:p>
          <a:p>
            <a:pPr algn="ctr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“3 less than 5 times a number” means 5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− 3</a:t>
            </a:r>
          </a:p>
          <a:p>
            <a:pPr algn="ctr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while “5 times a number less than 3” means 3 − 5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</a:p>
          <a:p>
            <a:pPr algn="ctr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“3 less 5 times a number” means 3 − 5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eaLnBrk="0" hangingPunct="0">
              <a:lnSpc>
                <a:spcPct val="30000"/>
              </a:lnSpc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Therefore, be very careful when writing and/or interpreting expressions indicating subtraction. Be sure that the subtraction is in the order indicated by the wording in the problem. The same is true with expressions involving division.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Translating Algebraic Expressions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to Phrases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  <a:tabLst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Write an English phrase that indicates the meaning of each algebraic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tabLst>
                <a:tab pos="3657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Algebraic Expression 	Possible English Phrase</a:t>
            </a:r>
          </a:p>
          <a:p>
            <a:pPr>
              <a:spcBef>
                <a:spcPts val="1800"/>
              </a:spcBef>
              <a:buFont typeface="Courier New" pitchFamily="49" charset="0"/>
              <a:buNone/>
              <a:tabLst>
                <a:tab pos="3657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  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0000FF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  <a:tabLst>
                <a:tab pos="3657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 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+ 8</a:t>
            </a:r>
          </a:p>
          <a:p>
            <a:pPr>
              <a:spcBef>
                <a:spcPts val="2400"/>
              </a:spcBef>
              <a:buFont typeface="Courier New" pitchFamily="49" charset="0"/>
              <a:buNone/>
              <a:tabLst>
                <a:tab pos="3657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  </a:t>
            </a:r>
            <a:r>
              <a:rPr lang="en-US" i="0" dirty="0">
                <a:solidFill>
                  <a:srgbClr val="0000FF"/>
                </a:solidFill>
              </a:rPr>
              <a:t>3(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−2)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0" y="2932093"/>
            <a:ext cx="4725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The product of 5 and a number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114800" y="3655993"/>
            <a:ext cx="4683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Twice a number increased by 8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114800" y="437989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  <a:tabLst>
                <a:tab pos="3657600" algn="l"/>
              </a:tabLst>
            </a:pPr>
            <a:r>
              <a:rPr lang="en-US" sz="2800" dirty="0">
                <a:solidFill>
                  <a:srgbClr val="FF0008"/>
                </a:solidFill>
              </a:rPr>
              <a:t>Three times the difference  between a number and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tx1"/>
                </a:solidFill>
              </a:rPr>
              <a:t>Example 3: Translating Phrases to Algebraic Expressions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phrase into an equivalent algebraic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	Phrase 				     Algebraic Expression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 algn="r">
              <a:lnSpc>
                <a:spcPct val="40000"/>
              </a:lnSpc>
              <a:buFont typeface="Courier New" pitchFamily="49" charset="0"/>
              <a:buNone/>
            </a:pPr>
            <a:endParaRPr lang="en-US" b="1" u="sng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rgbClr val="0000FF"/>
                </a:solidFill>
              </a:rPr>
              <a:t>The quotient of a number and −4</a:t>
            </a:r>
          </a:p>
          <a:p>
            <a:pPr marL="533400" indent="-533400">
              <a:lnSpc>
                <a:spcPct val="155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</a:rPr>
              <a:t>6 less than 5 times a number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	</a:t>
            </a:r>
            <a:endParaRPr lang="en-US" dirty="0">
              <a:solidFill>
                <a:srgbClr val="FF0008"/>
              </a:solidFill>
            </a:endParaRPr>
          </a:p>
          <a:p>
            <a:pPr marL="533400" indent="-533400">
              <a:lnSpc>
                <a:spcPct val="155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rgbClr val="0000FF"/>
                </a:solidFill>
              </a:rPr>
              <a:t>Twice the sum of 3 and a number</a:t>
            </a:r>
            <a:r>
              <a:rPr lang="en-US" dirty="0">
                <a:solidFill>
                  <a:schemeClr val="tx1"/>
                </a:solidFill>
              </a:rPr>
              <a:t> 	</a:t>
            </a:r>
          </a:p>
          <a:p>
            <a:pPr marL="533400" indent="-533400">
              <a:lnSpc>
                <a:spcPct val="155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d.	</a:t>
            </a:r>
            <a:r>
              <a:rPr lang="en-US" i="0" dirty="0">
                <a:solidFill>
                  <a:srgbClr val="0000FF"/>
                </a:solidFill>
              </a:rPr>
              <a:t>The number of minutes in 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hours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	</a:t>
            </a:r>
            <a:endParaRPr lang="en-US" i="1" dirty="0">
              <a:solidFill>
                <a:srgbClr val="FF0008"/>
              </a:solidFill>
            </a:endParaRPr>
          </a:p>
        </p:txBody>
      </p:sp>
      <p:graphicFrame>
        <p:nvGraphicFramePr>
          <p:cNvPr id="15364" name="Object 13"/>
          <p:cNvGraphicFramePr>
            <a:graphicFrameLocks noChangeAspect="1"/>
          </p:cNvGraphicFramePr>
          <p:nvPr/>
        </p:nvGraphicFramePr>
        <p:xfrm>
          <a:off x="7211831" y="2893552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469900" imgH="825500" progId="Equation.DSMT4">
                  <p:embed/>
                </p:oleObj>
              </mc:Choice>
              <mc:Fallback>
                <p:oleObj name="Equation" r:id="rId3" imgW="469900" imgH="8255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1831" y="2893552"/>
                        <a:ext cx="469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6920034" y="3795252"/>
            <a:ext cx="10534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5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− 6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6799008" y="4495800"/>
            <a:ext cx="12955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2(3 + </a:t>
            </a:r>
            <a:r>
              <a:rPr lang="en-US" sz="2800" i="1" dirty="0">
                <a:solidFill>
                  <a:srgbClr val="FF0008"/>
                </a:solidFill>
              </a:rPr>
              <a:t>n</a:t>
            </a:r>
            <a:r>
              <a:rPr lang="en-US" sz="2800" dirty="0">
                <a:solidFill>
                  <a:srgbClr val="FF0008"/>
                </a:solidFill>
              </a:rPr>
              <a:t>)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7079533" y="5228304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60</a:t>
            </a:r>
            <a:r>
              <a:rPr lang="en-US" sz="2800" i="1" dirty="0">
                <a:solidFill>
                  <a:srgbClr val="FF0008"/>
                </a:solidFill>
              </a:rPr>
              <a:t>h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tx1"/>
                </a:solidFill>
              </a:rPr>
              <a:t>Example 3: Translating Phrases to Algebraic Expressions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	 Phrase 				     Algebraic Expression</a:t>
            </a:r>
          </a:p>
          <a:p>
            <a:pPr marL="463550" indent="-463550">
              <a:buFont typeface="Courier New" pitchFamily="49" charset="0"/>
              <a:buNone/>
            </a:pPr>
            <a:endParaRPr lang="en-US" sz="1400" b="1" i="0" dirty="0">
              <a:solidFill>
                <a:schemeClr val="tx1"/>
              </a:solidFill>
            </a:endParaRP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e.	</a:t>
            </a:r>
            <a:r>
              <a:rPr lang="en-US" i="0" dirty="0">
                <a:solidFill>
                  <a:srgbClr val="0000FF"/>
                </a:solidFill>
              </a:rPr>
              <a:t>The cost of renting a truck for one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	day and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driving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miles if the rate is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	$30 per day plus $0.25 per mile</a:t>
            </a:r>
            <a:endParaRPr lang="en-US" dirty="0">
              <a:solidFill>
                <a:srgbClr val="0000FF"/>
              </a:solidFill>
            </a:endParaRPr>
          </a:p>
          <a:p>
            <a:pPr marL="463550" indent="-46355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77000" y="2576052"/>
            <a:ext cx="1688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30 + 0.25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3802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defTabSz="863600">
              <a:tabLst>
                <a:tab pos="463550" algn="l"/>
                <a:tab pos="3086100" algn="l"/>
                <a:tab pos="5435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Change the following phrases to algebraic expressions. </a:t>
            </a:r>
          </a:p>
          <a:p>
            <a:pPr defTabSz="863600">
              <a:tabLst>
                <a:tab pos="46355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7 less than a number </a:t>
            </a:r>
          </a:p>
          <a:p>
            <a:pPr defTabSz="863600">
              <a:tabLst>
                <a:tab pos="46355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quotient 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5 </a:t>
            </a:r>
          </a:p>
          <a:p>
            <a:pPr defTabSz="863600">
              <a:tabLst>
                <a:tab pos="46355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3.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14 more than 3 times a number </a:t>
            </a:r>
          </a:p>
          <a:p>
            <a:pPr defTabSz="863600">
              <a:spcBef>
                <a:spcPts val="1200"/>
              </a:spcBef>
              <a:tabLst>
                <a:tab pos="463550" algn="l"/>
                <a:tab pos="3086100" algn="l"/>
                <a:tab pos="5435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Change the following algebraic expressions into English phrases. (There may be more than one correct translation.) </a:t>
            </a:r>
          </a:p>
          <a:p>
            <a:pPr defTabSz="863600">
              <a:tabLst>
                <a:tab pos="46355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4.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10 −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5.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2(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− 3) 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6.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+ 3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8437" name="Rectangle 1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6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 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7</a:t>
            </a:r>
            <a:r>
              <a:rPr lang="en-US" i="0" dirty="0">
                <a:solidFill>
                  <a:schemeClr val="tx1"/>
                </a:solidFill>
              </a:rPr>
              <a:t>	 	</a:t>
            </a: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 			</a:t>
            </a: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FF0008"/>
                </a:solidFill>
              </a:rPr>
              <a:t>3</a:t>
            </a:r>
            <a:r>
              <a:rPr lang="en-US" i="1" dirty="0">
                <a:solidFill>
                  <a:srgbClr val="FF0008"/>
                </a:solidFill>
              </a:rPr>
              <a:t>y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8"/>
                </a:solidFill>
              </a:rPr>
              <a:t> 14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33400" indent="-533400">
              <a:lnSpc>
                <a:spcPct val="145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4.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FF0008"/>
                </a:solidFill>
              </a:rPr>
              <a:t>10 decreased by a number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5.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FF0008"/>
                </a:solidFill>
              </a:rPr>
              <a:t>Twice the difference between a number and 3	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6.  </a:t>
            </a:r>
            <a:r>
              <a:rPr lang="en-US" i="0" dirty="0">
                <a:solidFill>
                  <a:srgbClr val="FF0008"/>
                </a:solidFill>
              </a:rPr>
              <a:t>5 times a number plus 3 times the same number</a:t>
            </a:r>
          </a:p>
        </p:txBody>
      </p:sp>
      <p:graphicFrame>
        <p:nvGraphicFramePr>
          <p:cNvPr id="18435" name="Object 7"/>
          <p:cNvGraphicFramePr>
            <a:graphicFrameLocks noChangeAspect="1"/>
          </p:cNvGraphicFramePr>
          <p:nvPr/>
        </p:nvGraphicFramePr>
        <p:xfrm>
          <a:off x="45974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11"/>
          <p:cNvGraphicFramePr>
            <a:graphicFrameLocks noChangeAspect="1"/>
          </p:cNvGraphicFramePr>
          <p:nvPr/>
        </p:nvGraphicFramePr>
        <p:xfrm>
          <a:off x="45974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5" imgW="457677" imgH="793306" progId="Equation.DSMT4">
                  <p:embed/>
                </p:oleObj>
              </mc:Choice>
              <mc:Fallback>
                <p:oleObj name="Equation" r:id="rId5" imgW="457677" imgH="79330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16"/>
          <p:cNvGraphicFramePr>
            <a:graphicFrameLocks noChangeAspect="1"/>
          </p:cNvGraphicFramePr>
          <p:nvPr/>
        </p:nvGraphicFramePr>
        <p:xfrm>
          <a:off x="3771900" y="114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6" imgW="266584" imgH="837836" progId="Equation.DSMT4">
                  <p:embed/>
                </p:oleObj>
              </mc:Choice>
              <mc:Fallback>
                <p:oleObj name="Equation" r:id="rId6" imgW="266584" imgH="83783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11430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339725" indent="-339725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Write the meaning of algebraic expressions in words.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Write algebraic expressions for word phrases.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Translating English Phrases into Algebraic Expressions</a:t>
            </a:r>
          </a:p>
        </p:txBody>
      </p:sp>
      <p:graphicFrame>
        <p:nvGraphicFramePr>
          <p:cNvPr id="5" name="Group 7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812495"/>
              </p:ext>
            </p:extLst>
          </p:nvPr>
        </p:nvGraphicFramePr>
        <p:xfrm>
          <a:off x="457200" y="1279525"/>
          <a:ext cx="8229600" cy="4145280"/>
        </p:xfrm>
        <a:graphic>
          <a:graphicData uri="http://schemas.openxmlformats.org/drawingml/2006/table">
            <a:tbl>
              <a:tblPr/>
              <a:tblGrid>
                <a:gridCol w="1510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7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8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90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45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975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Key Words to Look For When Translating Phrases</a:t>
                      </a:r>
                    </a:p>
                  </a:txBody>
                  <a:tcPr marL="90601" marR="90601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Addition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add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sum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plus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more than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increased by</a:t>
                      </a:r>
                    </a:p>
                  </a:txBody>
                  <a:tcPr marL="90601" marR="90601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Subtraction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subtract (from)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difference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minus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less than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decreased by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less</a:t>
                      </a:r>
                    </a:p>
                  </a:txBody>
                  <a:tcPr marL="90601" marR="90601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Multiplication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product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times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twice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of (with fractions and percent)</a:t>
                      </a:r>
                    </a:p>
                  </a:txBody>
                  <a:tcPr marL="90601" marR="90601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Division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divide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quotient</a:t>
                      </a:r>
                    </a:p>
                  </a:txBody>
                  <a:tcPr marL="90601" marR="90601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Exponent (Powers)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square of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cube of</a:t>
                      </a:r>
                    </a:p>
                  </a:txBody>
                  <a:tcPr marL="90601" marR="90601" anchorCtr="1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Translating English Phrases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49672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English Phrase</a:t>
            </a:r>
            <a:r>
              <a:rPr lang="en-US" b="1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Algebraic Expression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10"/>
          <p:cNvGraphicFramePr>
            <a:graphicFrameLocks noChangeAspect="1"/>
          </p:cNvGraphicFramePr>
          <p:nvPr/>
        </p:nvGraphicFramePr>
        <p:xfrm>
          <a:off x="548640" y="2032000"/>
          <a:ext cx="4826000" cy="208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4825800" imgH="2082600" progId="Equation.DSMT4">
                  <p:embed/>
                </p:oleObj>
              </mc:Choice>
              <mc:Fallback>
                <p:oleObj name="Equation" r:id="rId3" imgW="4825800" imgH="2082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032000"/>
                        <a:ext cx="4826000" cy="208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1"/>
          <p:cNvGraphicFramePr>
            <a:graphicFrameLocks noChangeAspect="1"/>
          </p:cNvGraphicFramePr>
          <p:nvPr/>
        </p:nvGraphicFramePr>
        <p:xfrm>
          <a:off x="6781800" y="29845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380835" imgH="291973" progId="Equation.DSMT4">
                  <p:embed/>
                </p:oleObj>
              </mc:Choice>
              <mc:Fallback>
                <p:oleObj name="Equation" r:id="rId5" imgW="380835" imgH="291973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98450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Translating English Phrases (cont.)</a:t>
            </a:r>
          </a:p>
        </p:txBody>
      </p:sp>
      <p:graphicFrame>
        <p:nvGraphicFramePr>
          <p:cNvPr id="7172" name="Object 11"/>
          <p:cNvGraphicFramePr>
            <a:graphicFrameLocks noChangeAspect="1"/>
          </p:cNvGraphicFramePr>
          <p:nvPr/>
        </p:nvGraphicFramePr>
        <p:xfrm>
          <a:off x="431800" y="2101850"/>
          <a:ext cx="38354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3835080" imgH="2628720" progId="Equation.DSMT4">
                  <p:embed/>
                </p:oleObj>
              </mc:Choice>
              <mc:Fallback>
                <p:oleObj name="Equation" r:id="rId3" imgW="3835080" imgH="26287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2101850"/>
                        <a:ext cx="3835400" cy="262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2"/>
          <p:cNvGraphicFramePr>
            <a:graphicFrameLocks noChangeAspect="1"/>
          </p:cNvGraphicFramePr>
          <p:nvPr/>
        </p:nvGraphicFramePr>
        <p:xfrm>
          <a:off x="6642100" y="328295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672808" imgH="291973" progId="Equation.DSMT4">
                  <p:embed/>
                </p:oleObj>
              </mc:Choice>
              <mc:Fallback>
                <p:oleObj name="Equation" r:id="rId5" imgW="672808" imgH="291973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328295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13"/>
          <p:cNvSpPr>
            <a:spLocks/>
          </p:cNvSpPr>
          <p:nvPr/>
        </p:nvSpPr>
        <p:spPr bwMode="auto">
          <a:xfrm>
            <a:off x="457200" y="137795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  <a:tab pos="4967288" algn="l"/>
              </a:tabLst>
            </a:pPr>
            <a:r>
              <a:rPr lang="en-US" sz="2800" b="1" dirty="0">
                <a:latin typeface="Calibri" pitchFamily="34" charset="0"/>
              </a:rPr>
              <a:t>	English Phrase</a:t>
            </a:r>
            <a:r>
              <a:rPr lang="en-US" sz="2800" b="1" i="1" dirty="0">
                <a:latin typeface="Calibri" pitchFamily="34" charset="0"/>
              </a:rPr>
              <a:t>	</a:t>
            </a:r>
            <a:r>
              <a:rPr lang="en-US" sz="2800" b="1" dirty="0">
                <a:latin typeface="Calibri" pitchFamily="34" charset="0"/>
              </a:rPr>
              <a:t>Algebraic Expression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Translating English Phrases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57200" y="2114550"/>
          <a:ext cx="4787900" cy="260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4787640" imgH="2603160" progId="Equation.DSMT4">
                  <p:embed/>
                </p:oleObj>
              </mc:Choice>
              <mc:Fallback>
                <p:oleObj name="Equation" r:id="rId3" imgW="4787640" imgH="2603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114550"/>
                        <a:ext cx="4787900" cy="260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388100" y="3251200"/>
          <a:ext cx="114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1143000" imgH="482400" progId="Equation.DSMT4">
                  <p:embed/>
                </p:oleObj>
              </mc:Choice>
              <mc:Fallback>
                <p:oleObj name="Equation" r:id="rId5" imgW="114300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3251200"/>
                        <a:ext cx="1143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8"/>
          <p:cNvSpPr>
            <a:spLocks/>
          </p:cNvSpPr>
          <p:nvPr/>
        </p:nvSpPr>
        <p:spPr bwMode="auto">
          <a:xfrm>
            <a:off x="457200" y="13462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  <a:tab pos="4967288" algn="l"/>
              </a:tabLst>
            </a:pPr>
            <a:r>
              <a:rPr lang="en-US" sz="2800" b="1" dirty="0">
                <a:latin typeface="Calibri" pitchFamily="34" charset="0"/>
              </a:rPr>
              <a:t>	English Phrase</a:t>
            </a:r>
            <a:r>
              <a:rPr lang="en-US" sz="2800" b="1" i="1" dirty="0">
                <a:latin typeface="Calibri" pitchFamily="34" charset="0"/>
              </a:rPr>
              <a:t>	</a:t>
            </a:r>
            <a:r>
              <a:rPr lang="en-US" sz="2800" b="1" dirty="0">
                <a:latin typeface="Calibri" pitchFamily="34" charset="0"/>
              </a:rPr>
              <a:t>Algebraic Expression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Translating English Phrases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/>
        </p:nvGraphicFramePr>
        <p:xfrm>
          <a:off x="457200" y="2114550"/>
          <a:ext cx="4813300" cy="260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4813200" imgH="2603160" progId="Equation.DSMT4">
                  <p:embed/>
                </p:oleObj>
              </mc:Choice>
              <mc:Fallback>
                <p:oleObj name="Equation" r:id="rId3" imgW="4813200" imgH="260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114550"/>
                        <a:ext cx="4813300" cy="260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7"/>
          <p:cNvGraphicFramePr>
            <a:graphicFrameLocks noChangeAspect="1"/>
          </p:cNvGraphicFramePr>
          <p:nvPr/>
        </p:nvGraphicFramePr>
        <p:xfrm>
          <a:off x="6629400" y="3276600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850531" imgH="279279" progId="Equation.DSMT4">
                  <p:embed/>
                </p:oleObj>
              </mc:Choice>
              <mc:Fallback>
                <p:oleObj name="Equation" r:id="rId5" imgW="850531" imgH="27927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276600"/>
                        <a:ext cx="850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Rectangle 8"/>
          <p:cNvSpPr>
            <a:spLocks/>
          </p:cNvSpPr>
          <p:nvPr/>
        </p:nvSpPr>
        <p:spPr bwMode="auto">
          <a:xfrm>
            <a:off x="457200" y="13462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  <a:tab pos="4967288" algn="l"/>
              </a:tabLst>
            </a:pPr>
            <a:r>
              <a:rPr lang="en-US" sz="2800" b="1" dirty="0">
                <a:latin typeface="Calibri" pitchFamily="34" charset="0"/>
              </a:rPr>
              <a:t>	English Phrase</a:t>
            </a:r>
            <a:r>
              <a:rPr lang="en-US" sz="2800" b="1" i="1" dirty="0">
                <a:latin typeface="Calibri" pitchFamily="34" charset="0"/>
              </a:rPr>
              <a:t>	</a:t>
            </a:r>
            <a:r>
              <a:rPr lang="en-US" sz="2800" b="1" dirty="0">
                <a:latin typeface="Calibri" pitchFamily="34" charset="0"/>
              </a:rPr>
              <a:t>Algebraic Expression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Translating English Phrases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551839"/>
              </p:ext>
            </p:extLst>
          </p:nvPr>
        </p:nvGraphicFramePr>
        <p:xfrm>
          <a:off x="454025" y="1839913"/>
          <a:ext cx="4635500" cy="401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4635360" imgH="4012920" progId="Equation.DSMT4">
                  <p:embed/>
                </p:oleObj>
              </mc:Choice>
              <mc:Fallback>
                <p:oleObj name="Equation" r:id="rId3" imgW="4635360" imgH="4012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" y="1839913"/>
                        <a:ext cx="4635500" cy="401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6483350" y="3731752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850531" imgH="291973" progId="Equation.DSMT4">
                  <p:embed/>
                </p:oleObj>
              </mc:Choice>
              <mc:Fallback>
                <p:oleObj name="Equation" r:id="rId5" imgW="850531" imgH="29197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3731752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8"/>
          <p:cNvSpPr>
            <a:spLocks/>
          </p:cNvSpPr>
          <p:nvPr/>
        </p:nvSpPr>
        <p:spPr bwMode="auto">
          <a:xfrm>
            <a:off x="457200" y="1204452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  <a:tab pos="4967288" algn="l"/>
              </a:tabLst>
            </a:pPr>
            <a:r>
              <a:rPr lang="en-US" sz="2800" b="1" dirty="0">
                <a:latin typeface="Calibri" pitchFamily="34" charset="0"/>
              </a:rPr>
              <a:t>	English Phrase</a:t>
            </a:r>
            <a:r>
              <a:rPr lang="en-US" sz="2800" b="1" i="1" dirty="0">
                <a:latin typeface="Calibri" pitchFamily="34" charset="0"/>
              </a:rPr>
              <a:t>	</a:t>
            </a:r>
            <a:r>
              <a:rPr lang="en-US" sz="2800" b="1" dirty="0">
                <a:latin typeface="Calibri" pitchFamily="34" charset="0"/>
              </a:rPr>
              <a:t>Algebraic Expression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Translating English Phrases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469900" y="2028110"/>
          <a:ext cx="4241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4241520" imgH="1015920" progId="Equation.DSMT4">
                  <p:embed/>
                </p:oleObj>
              </mc:Choice>
              <mc:Fallback>
                <p:oleObj name="Equation" r:id="rId3" imgW="424152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2028110"/>
                        <a:ext cx="42418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6781800" y="2326560"/>
          <a:ext cx="33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330200" imgH="368300" progId="Equation.DSMT4">
                  <p:embed/>
                </p:oleObj>
              </mc:Choice>
              <mc:Fallback>
                <p:oleObj name="Equation" r:id="rId5" imgW="330200" imgH="368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326560"/>
                        <a:ext cx="3302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31800" y="3552110"/>
          <a:ext cx="3987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3987720" imgH="1015920" progId="Equation.DSMT4">
                  <p:embed/>
                </p:oleObj>
              </mc:Choice>
              <mc:Fallback>
                <p:oleObj name="Equation" r:id="rId7" imgW="3987720" imgH="1015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3552110"/>
                        <a:ext cx="39878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769100" y="3698160"/>
          <a:ext cx="31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317362" imgH="368140" progId="Equation.DSMT4">
                  <p:embed/>
                </p:oleObj>
              </mc:Choice>
              <mc:Fallback>
                <p:oleObj name="Equation" r:id="rId9" imgW="317362" imgH="3681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698160"/>
                        <a:ext cx="317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Rectangle 8"/>
          <p:cNvSpPr>
            <a:spLocks/>
          </p:cNvSpPr>
          <p:nvPr/>
        </p:nvSpPr>
        <p:spPr bwMode="auto">
          <a:xfrm>
            <a:off x="457200" y="129786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  <a:tab pos="4967288" algn="l"/>
              </a:tabLst>
            </a:pPr>
            <a:r>
              <a:rPr lang="en-US" sz="2800" b="1" dirty="0">
                <a:latin typeface="Calibri" pitchFamily="34" charset="0"/>
              </a:rPr>
              <a:t>	English Phrase</a:t>
            </a:r>
            <a:r>
              <a:rPr lang="en-US" sz="2800" b="1" i="1" dirty="0">
                <a:latin typeface="Calibri" pitchFamily="34" charset="0"/>
              </a:rPr>
              <a:t>	</a:t>
            </a:r>
            <a:r>
              <a:rPr lang="en-US" sz="2800" b="1" dirty="0">
                <a:latin typeface="Calibri" pitchFamily="34" charset="0"/>
              </a:rPr>
              <a:t>Algebraic Expression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421</Words>
  <Application>Microsoft Office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Symbol</vt:lpstr>
      <vt:lpstr>Courier New</vt:lpstr>
      <vt:lpstr>Office Theme</vt:lpstr>
      <vt:lpstr>Equation</vt:lpstr>
      <vt:lpstr>Section 2.2</vt:lpstr>
      <vt:lpstr>Objectives</vt:lpstr>
      <vt:lpstr>Translating English Phrases into Algebraic Expressions</vt:lpstr>
      <vt:lpstr>Example 1: Translating English Phrases</vt:lpstr>
      <vt:lpstr>Example 1: Translating English Phrases (cont.)</vt:lpstr>
      <vt:lpstr>Example 1: Translating English Phrases (cont.)</vt:lpstr>
      <vt:lpstr>Example 1: Translating English Phrases (cont.)</vt:lpstr>
      <vt:lpstr>Example 1: Translating English Phrases (cont.)</vt:lpstr>
      <vt:lpstr>Example 1: Translating English Phrases (cont.)</vt:lpstr>
      <vt:lpstr>Translating English Phrases into Algebraic Expressions</vt:lpstr>
      <vt:lpstr>Translating English Phrases into Algebraic Expressions</vt:lpstr>
      <vt:lpstr>Example 2: Translating Algebraic Expressions to Phrases</vt:lpstr>
      <vt:lpstr>Example 3: Translating Phrases to Algebraic Expressions</vt:lpstr>
      <vt:lpstr>Example 3: Translating Phrases to Algebraic Expressions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2016-10-03T16:54:38Z</dcterms:modified>
</cp:coreProperties>
</file>