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handoutMasterIdLst>
    <p:handoutMasterId r:id="rId33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80" r:id="rId24"/>
    <p:sldId id="281" r:id="rId25"/>
    <p:sldId id="282" r:id="rId26"/>
    <p:sldId id="284" r:id="rId27"/>
    <p:sldId id="285" r:id="rId28"/>
    <p:sldId id="286" r:id="rId29"/>
    <p:sldId id="287" r:id="rId30"/>
    <p:sldId id="288" r:id="rId31"/>
    <p:sldId id="289" r:id="rId32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34"/>
      <p:bold r:id="rId35"/>
      <p:italic r:id="rId36"/>
      <p:boldItalic r:id="rId3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8000"/>
    <a:srgbClr val="000099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2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font" Target="fonts/font1.fntdata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font" Target="fonts/font4.fntdata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font" Target="fonts/font2.fntdata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38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6" Type="http://schemas.openxmlformats.org/officeDocument/2006/relationships/image" Target="../media/image51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6" Type="http://schemas.openxmlformats.org/officeDocument/2006/relationships/image" Target="../media/image57.wmf"/><Relationship Id="rId5" Type="http://schemas.openxmlformats.org/officeDocument/2006/relationships/image" Target="../media/image56.wmf"/><Relationship Id="rId4" Type="http://schemas.openxmlformats.org/officeDocument/2006/relationships/image" Target="../media/image55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4" Type="http://schemas.openxmlformats.org/officeDocument/2006/relationships/image" Target="../media/image64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7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69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71.wmf"/><Relationship Id="rId1" Type="http://schemas.openxmlformats.org/officeDocument/2006/relationships/image" Target="../media/image7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4" Type="http://schemas.openxmlformats.org/officeDocument/2006/relationships/image" Target="../media/image2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4" Type="http://schemas.openxmlformats.org/officeDocument/2006/relationships/image" Target="../media/image2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4" Type="http://schemas.openxmlformats.org/officeDocument/2006/relationships/image" Target="../media/image3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4" Type="http://schemas.openxmlformats.org/officeDocument/2006/relationships/image" Target="../media/image4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12.bin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3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6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9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1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5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7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29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31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12" Type="http://schemas.openxmlformats.org/officeDocument/2006/relationships/image" Target="../media/image3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5.bin"/><Relationship Id="rId5" Type="http://schemas.openxmlformats.org/officeDocument/2006/relationships/oleObject" Target="../embeddings/oleObject32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4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7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9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2.wmf"/><Relationship Id="rId5" Type="http://schemas.openxmlformats.org/officeDocument/2006/relationships/oleObject" Target="../embeddings/oleObject41.bin"/><Relationship Id="rId4" Type="http://schemas.openxmlformats.org/officeDocument/2006/relationships/image" Target="../media/image41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5.wmf"/><Relationship Id="rId5" Type="http://schemas.openxmlformats.org/officeDocument/2006/relationships/oleObject" Target="../embeddings/oleObject44.bin"/><Relationship Id="rId4" Type="http://schemas.openxmlformats.org/officeDocument/2006/relationships/image" Target="../media/image44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13" Type="http://schemas.openxmlformats.org/officeDocument/2006/relationships/oleObject" Target="../embeddings/oleObject50.bin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12" Type="http://schemas.openxmlformats.org/officeDocument/2006/relationships/image" Target="../media/image5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7.wmf"/><Relationship Id="rId11" Type="http://schemas.openxmlformats.org/officeDocument/2006/relationships/oleObject" Target="../embeddings/oleObject49.bin"/><Relationship Id="rId5" Type="http://schemas.openxmlformats.org/officeDocument/2006/relationships/oleObject" Target="../embeddings/oleObject46.bin"/><Relationship Id="rId10" Type="http://schemas.openxmlformats.org/officeDocument/2006/relationships/image" Target="../media/image49.wmf"/><Relationship Id="rId4" Type="http://schemas.openxmlformats.org/officeDocument/2006/relationships/image" Target="../media/image46.wmf"/><Relationship Id="rId9" Type="http://schemas.openxmlformats.org/officeDocument/2006/relationships/oleObject" Target="../embeddings/oleObject48.bin"/><Relationship Id="rId14" Type="http://schemas.openxmlformats.org/officeDocument/2006/relationships/image" Target="../media/image51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13" Type="http://schemas.openxmlformats.org/officeDocument/2006/relationships/oleObject" Target="../embeddings/oleObject56.bin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5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55.bin"/><Relationship Id="rId5" Type="http://schemas.openxmlformats.org/officeDocument/2006/relationships/oleObject" Target="../embeddings/oleObject52.bin"/><Relationship Id="rId10" Type="http://schemas.openxmlformats.org/officeDocument/2006/relationships/image" Target="../media/image55.wmf"/><Relationship Id="rId4" Type="http://schemas.openxmlformats.org/officeDocument/2006/relationships/image" Target="../media/image52.wmf"/><Relationship Id="rId9" Type="http://schemas.openxmlformats.org/officeDocument/2006/relationships/oleObject" Target="../embeddings/oleObject54.bin"/><Relationship Id="rId14" Type="http://schemas.openxmlformats.org/officeDocument/2006/relationships/image" Target="../media/image57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3" Type="http://schemas.openxmlformats.org/officeDocument/2006/relationships/oleObject" Target="../embeddings/oleObject57.bin"/><Relationship Id="rId7" Type="http://schemas.openxmlformats.org/officeDocument/2006/relationships/oleObject" Target="../embeddings/oleObject5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9.wmf"/><Relationship Id="rId5" Type="http://schemas.openxmlformats.org/officeDocument/2006/relationships/oleObject" Target="../embeddings/oleObject58.bin"/><Relationship Id="rId4" Type="http://schemas.openxmlformats.org/officeDocument/2006/relationships/image" Target="../media/image58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3" Type="http://schemas.openxmlformats.org/officeDocument/2006/relationships/oleObject" Target="../embeddings/oleObject60.bin"/><Relationship Id="rId7" Type="http://schemas.openxmlformats.org/officeDocument/2006/relationships/oleObject" Target="../embeddings/oleObject6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62.wmf"/><Relationship Id="rId5" Type="http://schemas.openxmlformats.org/officeDocument/2006/relationships/oleObject" Target="../embeddings/oleObject61.bin"/><Relationship Id="rId10" Type="http://schemas.openxmlformats.org/officeDocument/2006/relationships/image" Target="../media/image64.wmf"/><Relationship Id="rId4" Type="http://schemas.openxmlformats.org/officeDocument/2006/relationships/image" Target="../media/image61.wmf"/><Relationship Id="rId9" Type="http://schemas.openxmlformats.org/officeDocument/2006/relationships/oleObject" Target="../embeddings/oleObject63.bin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3" Type="http://schemas.openxmlformats.org/officeDocument/2006/relationships/oleObject" Target="../embeddings/oleObject64.bin"/><Relationship Id="rId7" Type="http://schemas.openxmlformats.org/officeDocument/2006/relationships/oleObject" Target="../embeddings/oleObject6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66.wmf"/><Relationship Id="rId5" Type="http://schemas.openxmlformats.org/officeDocument/2006/relationships/oleObject" Target="../embeddings/oleObject65.bin"/><Relationship Id="rId4" Type="http://schemas.openxmlformats.org/officeDocument/2006/relationships/image" Target="../media/image65.wmf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69.w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71.wmf"/><Relationship Id="rId5" Type="http://schemas.openxmlformats.org/officeDocument/2006/relationships/oleObject" Target="../embeddings/oleObject69.bin"/><Relationship Id="rId4" Type="http://schemas.openxmlformats.org/officeDocument/2006/relationships/image" Target="../media/image70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2.3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Solving Linear Equations: </a:t>
            </a:r>
          </a:p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x </a:t>
            </a:r>
            <a:r>
              <a:rPr lang="en-US" dirty="0">
                <a:solidFill>
                  <a:srgbClr val="1F497D"/>
                </a:solidFill>
                <a:latin typeface="Symbol" pitchFamily="18" charset="2"/>
              </a:rPr>
              <a:t>+</a:t>
            </a:r>
            <a:r>
              <a:rPr lang="en-US" b="1" i="1" dirty="0">
                <a:solidFill>
                  <a:srgbClr val="1F497D"/>
                </a:solidFill>
              </a:rPr>
              <a:t> b </a:t>
            </a:r>
            <a:r>
              <a:rPr lang="en-US" dirty="0">
                <a:solidFill>
                  <a:srgbClr val="1F497D"/>
                </a:solidFill>
                <a:latin typeface="Symbol" pitchFamily="18" charset="2"/>
              </a:rPr>
              <a:t>=</a:t>
            </a:r>
            <a:r>
              <a:rPr lang="en-US" b="1" i="1" dirty="0">
                <a:solidFill>
                  <a:srgbClr val="1F497D"/>
                </a:solidFill>
              </a:rPr>
              <a:t> c and ax </a:t>
            </a:r>
            <a:r>
              <a:rPr lang="en-US" dirty="0">
                <a:solidFill>
                  <a:srgbClr val="1F497D"/>
                </a:solidFill>
                <a:latin typeface="Symbol" pitchFamily="18" charset="2"/>
              </a:rPr>
              <a:t>=</a:t>
            </a:r>
            <a:r>
              <a:rPr lang="en-US" b="1" i="1" dirty="0">
                <a:solidFill>
                  <a:srgbClr val="1F497D"/>
                </a:solidFill>
              </a:rPr>
              <a:t> c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Example 2: Solving </a:t>
            </a:r>
            <a:r>
              <a:rPr lang="en-US" sz="3200" i="1">
                <a:solidFill>
                  <a:schemeClr val="accent1"/>
                </a:solidFill>
              </a:rPr>
              <a:t>x</a:t>
            </a:r>
            <a:r>
              <a:rPr lang="en-US" sz="3200">
                <a:solidFill>
                  <a:schemeClr val="accent1"/>
                </a:solidFill>
              </a:rPr>
              <a:t> + </a:t>
            </a:r>
            <a:r>
              <a:rPr lang="en-US" sz="3200" i="1">
                <a:solidFill>
                  <a:schemeClr val="accent1"/>
                </a:solidFill>
              </a:rPr>
              <a:t>b</a:t>
            </a:r>
            <a:r>
              <a:rPr lang="en-US" sz="3200">
                <a:solidFill>
                  <a:schemeClr val="accent1"/>
                </a:solidFill>
              </a:rPr>
              <a:t> = </a:t>
            </a:r>
            <a:r>
              <a:rPr lang="en-US" sz="3200" i="1">
                <a:solidFill>
                  <a:schemeClr val="accent1"/>
                </a:solidFill>
              </a:rPr>
              <a:t>c</a:t>
            </a:r>
            <a:r>
              <a:rPr lang="en-US" sz="320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4198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175" indent="-3175" algn="just" eaLnBrk="1" hangingPunct="1">
              <a:spcBef>
                <a:spcPct val="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b.	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11 =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dirty="0">
                <a:solidFill>
                  <a:srgbClr val="0000FF"/>
                </a:solidFill>
              </a:rPr>
              <a:t> + 5</a:t>
            </a:r>
          </a:p>
          <a:p>
            <a:pPr marL="3175" indent="-3175" algn="just" eaLnBrk="1" hangingPunct="1">
              <a:spcBef>
                <a:spcPct val="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3175" indent="-3175" algn="just" eaLnBrk="1" hangingPunct="1">
              <a:spcBef>
                <a:spcPct val="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b="1" i="0" dirty="0">
              <a:solidFill>
                <a:schemeClr val="tx1"/>
              </a:solidFill>
            </a:endParaRPr>
          </a:p>
          <a:p>
            <a:pPr marL="3175" indent="-3175" algn="just" eaLnBrk="1" hangingPunct="1">
              <a:spcBef>
                <a:spcPct val="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b="1" i="0" dirty="0">
              <a:solidFill>
                <a:schemeClr val="tx1"/>
              </a:solidFill>
            </a:endParaRPr>
          </a:p>
          <a:p>
            <a:pPr marL="3175" indent="-3175" algn="just" eaLnBrk="1" hangingPunct="1">
              <a:spcBef>
                <a:spcPct val="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b="1" i="0" dirty="0">
              <a:solidFill>
                <a:schemeClr val="tx1"/>
              </a:solidFill>
            </a:endParaRPr>
          </a:p>
          <a:p>
            <a:pPr marL="3175" indent="-3175" algn="just" eaLnBrk="1" hangingPunct="1">
              <a:spcBef>
                <a:spcPct val="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b="1" i="0" dirty="0">
              <a:solidFill>
                <a:schemeClr val="tx1"/>
              </a:solidFill>
            </a:endParaRPr>
          </a:p>
          <a:p>
            <a:pPr marL="3175" indent="-3175" algn="just" eaLnBrk="1" hangingPunct="1">
              <a:spcBef>
                <a:spcPct val="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Check</a:t>
            </a:r>
            <a:endParaRPr lang="en-US" i="0" dirty="0">
              <a:solidFill>
                <a:schemeClr val="tx1"/>
              </a:solidFill>
            </a:endParaRPr>
          </a:p>
          <a:p>
            <a:pPr marL="3175" indent="-3175" algn="just" eaLnBrk="1" hangingPunct="1">
              <a:spcBef>
                <a:spcPct val="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3175" indent="-3175" eaLnBrk="1" hangingPunct="1">
              <a:buFont typeface="Courier New" pitchFamily="49" charset="0"/>
              <a:buNone/>
              <a:tabLst>
                <a:tab pos="457200" algn="l"/>
              </a:tabLst>
            </a:pPr>
            <a:endParaRPr lang="en-US" dirty="0"/>
          </a:p>
        </p:txBody>
      </p:sp>
      <p:graphicFrame>
        <p:nvGraphicFramePr>
          <p:cNvPr id="41988" name="Object 4"/>
          <p:cNvGraphicFramePr>
            <a:graphicFrameLocks noChangeAspect="1"/>
          </p:cNvGraphicFramePr>
          <p:nvPr/>
        </p:nvGraphicFramePr>
        <p:xfrm>
          <a:off x="1600200" y="1905000"/>
          <a:ext cx="72009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3" imgW="7200900" imgH="685800" progId="Equation.DSMT4">
                  <p:embed/>
                </p:oleObj>
              </mc:Choice>
              <mc:Fallback>
                <p:oleObj name="Equation" r:id="rId3" imgW="7200900" imgH="685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905000"/>
                        <a:ext cx="72009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9" name="Object 5"/>
          <p:cNvGraphicFramePr>
            <a:graphicFrameLocks noChangeAspect="1"/>
          </p:cNvGraphicFramePr>
          <p:nvPr/>
        </p:nvGraphicFramePr>
        <p:xfrm>
          <a:off x="1568450" y="2584244"/>
          <a:ext cx="7124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5" imgW="7124700" imgH="482600" progId="Equation.DSMT4">
                  <p:embed/>
                </p:oleObj>
              </mc:Choice>
              <mc:Fallback>
                <p:oleObj name="Equation" r:id="rId5" imgW="7124700" imgH="482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8450" y="2584244"/>
                        <a:ext cx="71247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0" name="Object 6"/>
          <p:cNvGraphicFramePr>
            <a:graphicFrameLocks noChangeAspect="1"/>
          </p:cNvGraphicFramePr>
          <p:nvPr/>
        </p:nvGraphicFramePr>
        <p:xfrm>
          <a:off x="1566863" y="3117644"/>
          <a:ext cx="3695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7" imgW="3695700" imgH="355600" progId="Equation.DSMT4">
                  <p:embed/>
                </p:oleObj>
              </mc:Choice>
              <mc:Fallback>
                <p:oleObj name="Equation" r:id="rId7" imgW="3695700" imgH="3556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6863" y="3117644"/>
                        <a:ext cx="36957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1" name="Object 7"/>
          <p:cNvGraphicFramePr>
            <a:graphicFrameLocks noChangeAspect="1"/>
          </p:cNvGraphicFramePr>
          <p:nvPr/>
        </p:nvGraphicFramePr>
        <p:xfrm>
          <a:off x="2001838" y="5225844"/>
          <a:ext cx="3949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9" imgW="3949700" imgH="292100" progId="Equation.DSMT4">
                  <p:embed/>
                </p:oleObj>
              </mc:Choice>
              <mc:Fallback>
                <p:oleObj name="Equation" r:id="rId9" imgW="3949700" imgH="2921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1838" y="5225844"/>
                        <a:ext cx="3949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2" name="Object 8"/>
          <p:cNvGraphicFramePr>
            <a:graphicFrameLocks noChangeAspect="1"/>
          </p:cNvGraphicFramePr>
          <p:nvPr/>
        </p:nvGraphicFramePr>
        <p:xfrm>
          <a:off x="2036763" y="4006644"/>
          <a:ext cx="1549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11" imgW="1548728" imgH="355446" progId="Equation.DSMT4">
                  <p:embed/>
                </p:oleObj>
              </mc:Choice>
              <mc:Fallback>
                <p:oleObj name="Equation" r:id="rId11" imgW="1548728" imgH="355446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6763" y="4006644"/>
                        <a:ext cx="15494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3" name="Object 9"/>
          <p:cNvGraphicFramePr>
            <a:graphicFrameLocks noChangeAspect="1"/>
          </p:cNvGraphicFramePr>
          <p:nvPr/>
        </p:nvGraphicFramePr>
        <p:xfrm>
          <a:off x="2043113" y="4349544"/>
          <a:ext cx="42672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13" imgW="4267200" imgH="749300" progId="Equation.DSMT4">
                  <p:embed/>
                </p:oleObj>
              </mc:Choice>
              <mc:Fallback>
                <p:oleObj name="Equation" r:id="rId13" imgW="4267200" imgH="7493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3113" y="4349544"/>
                        <a:ext cx="4267200" cy="749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Example 2: Solving </a:t>
            </a:r>
            <a:r>
              <a:rPr lang="en-US" sz="3200" i="1">
                <a:solidFill>
                  <a:schemeClr val="accent1"/>
                </a:solidFill>
              </a:rPr>
              <a:t>x</a:t>
            </a:r>
            <a:r>
              <a:rPr lang="en-US" sz="3200">
                <a:solidFill>
                  <a:schemeClr val="accent1"/>
                </a:solidFill>
              </a:rPr>
              <a:t> + </a:t>
            </a:r>
            <a:r>
              <a:rPr lang="en-US" sz="3200" i="1">
                <a:solidFill>
                  <a:schemeClr val="accent1"/>
                </a:solidFill>
              </a:rPr>
              <a:t>b</a:t>
            </a:r>
            <a:r>
              <a:rPr lang="en-US" sz="3200">
                <a:solidFill>
                  <a:schemeClr val="accent1"/>
                </a:solidFill>
              </a:rPr>
              <a:t> = </a:t>
            </a:r>
            <a:r>
              <a:rPr lang="en-US" sz="3200" i="1">
                <a:solidFill>
                  <a:schemeClr val="accent1"/>
                </a:solidFill>
              </a:rPr>
              <a:t>c</a:t>
            </a:r>
            <a:r>
              <a:rPr lang="en-US" sz="320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430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algn="just" eaLnBrk="1" hangingPunct="1">
              <a:spcBef>
                <a:spcPct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	</a:t>
            </a:r>
            <a:endParaRPr lang="en-US" i="0" dirty="0">
              <a:solidFill>
                <a:schemeClr val="tx1"/>
              </a:solidFill>
            </a:endParaRPr>
          </a:p>
          <a:p>
            <a:pPr algn="just" eaLnBrk="1" hangingPunct="1">
              <a:spcBef>
                <a:spcPct val="0"/>
              </a:spcBef>
              <a:buFont typeface="Courier New" pitchFamily="49" charset="0"/>
              <a:buNone/>
            </a:pPr>
            <a:endParaRPr lang="en-US" sz="2000" b="1" i="0" dirty="0">
              <a:solidFill>
                <a:schemeClr val="tx1"/>
              </a:solidFill>
            </a:endParaRPr>
          </a:p>
          <a:p>
            <a:pPr algn="just" eaLnBrk="1" hangingPunct="1">
              <a:spcBef>
                <a:spcPct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algn="just" eaLnBrk="1" hangingPunct="1">
              <a:spcBef>
                <a:spcPct val="0"/>
              </a:spcBef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algn="just" eaLnBrk="1" hangingPunct="1">
              <a:spcBef>
                <a:spcPct val="0"/>
              </a:spcBef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algn="just" eaLnBrk="1" hangingPunct="1">
              <a:spcBef>
                <a:spcPct val="0"/>
              </a:spcBef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algn="just" eaLnBrk="1" hangingPunct="1">
              <a:spcBef>
                <a:spcPct val="0"/>
              </a:spcBef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algn="just" eaLnBrk="1" hangingPunct="1">
              <a:spcBef>
                <a:spcPct val="0"/>
              </a:spcBef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43012" name="Object 4"/>
          <p:cNvGraphicFramePr>
            <a:graphicFrameLocks noChangeAspect="1"/>
          </p:cNvGraphicFramePr>
          <p:nvPr/>
        </p:nvGraphicFramePr>
        <p:xfrm>
          <a:off x="509588" y="1219200"/>
          <a:ext cx="1955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3" imgW="1955800" imgH="838200" progId="Equation.DSMT4">
                  <p:embed/>
                </p:oleObj>
              </mc:Choice>
              <mc:Fallback>
                <p:oleObj name="Equation" r:id="rId3" imgW="1955800" imgH="838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588" y="1219200"/>
                        <a:ext cx="1955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3" name="Object 5"/>
          <p:cNvGraphicFramePr>
            <a:graphicFrameLocks noChangeAspect="1"/>
          </p:cNvGraphicFramePr>
          <p:nvPr/>
        </p:nvGraphicFramePr>
        <p:xfrm>
          <a:off x="1752600" y="2427287"/>
          <a:ext cx="4381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5" imgW="4381500" imgH="838200" progId="Equation.DSMT4">
                  <p:embed/>
                </p:oleObj>
              </mc:Choice>
              <mc:Fallback>
                <p:oleObj name="Equation" r:id="rId5" imgW="4381500" imgH="838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427287"/>
                        <a:ext cx="4381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4" name="Object 6"/>
          <p:cNvGraphicFramePr>
            <a:graphicFrameLocks noChangeAspect="1"/>
          </p:cNvGraphicFramePr>
          <p:nvPr/>
        </p:nvGraphicFramePr>
        <p:xfrm>
          <a:off x="698500" y="3341687"/>
          <a:ext cx="782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7" imgW="7823200" imgH="838200" progId="Equation.DSMT4">
                  <p:embed/>
                </p:oleObj>
              </mc:Choice>
              <mc:Fallback>
                <p:oleObj name="Equation" r:id="rId7" imgW="7823200" imgH="838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500" y="3341687"/>
                        <a:ext cx="7823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5" name="Object 7"/>
          <p:cNvGraphicFramePr>
            <a:graphicFrameLocks noChangeAspect="1"/>
          </p:cNvGraphicFramePr>
          <p:nvPr/>
        </p:nvGraphicFramePr>
        <p:xfrm>
          <a:off x="1757363" y="5155739"/>
          <a:ext cx="323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9" imgW="3238500" imgH="838200" progId="Equation.DSMT4">
                  <p:embed/>
                </p:oleObj>
              </mc:Choice>
              <mc:Fallback>
                <p:oleObj name="Equation" r:id="rId9" imgW="3238500" imgH="8382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7363" y="5155739"/>
                        <a:ext cx="3238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6" name="Object 8"/>
          <p:cNvGraphicFramePr>
            <a:graphicFrameLocks noChangeAspect="1"/>
          </p:cNvGraphicFramePr>
          <p:nvPr/>
        </p:nvGraphicFramePr>
        <p:xfrm>
          <a:off x="1751013" y="4256087"/>
          <a:ext cx="679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11" imgW="6794500" imgH="838200" progId="Equation.DSMT4">
                  <p:embed/>
                </p:oleObj>
              </mc:Choice>
              <mc:Fallback>
                <p:oleObj name="Equation" r:id="rId11" imgW="6794500" imgH="8382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1013" y="4256087"/>
                        <a:ext cx="6794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Example 2: Solving </a:t>
            </a:r>
            <a:r>
              <a:rPr lang="en-US" sz="3200" i="1">
                <a:solidFill>
                  <a:schemeClr val="accent1"/>
                </a:solidFill>
              </a:rPr>
              <a:t>x</a:t>
            </a:r>
            <a:r>
              <a:rPr lang="en-US" sz="3200">
                <a:solidFill>
                  <a:schemeClr val="accent1"/>
                </a:solidFill>
              </a:rPr>
              <a:t> + </a:t>
            </a:r>
            <a:r>
              <a:rPr lang="en-US" sz="3200" i="1">
                <a:solidFill>
                  <a:schemeClr val="accent1"/>
                </a:solidFill>
              </a:rPr>
              <a:t>b</a:t>
            </a:r>
            <a:r>
              <a:rPr lang="en-US" sz="3200">
                <a:solidFill>
                  <a:schemeClr val="accent1"/>
                </a:solidFill>
              </a:rPr>
              <a:t> = </a:t>
            </a:r>
            <a:r>
              <a:rPr lang="en-US" sz="3200" i="1">
                <a:solidFill>
                  <a:schemeClr val="accent1"/>
                </a:solidFill>
              </a:rPr>
              <a:t>c</a:t>
            </a:r>
            <a:r>
              <a:rPr lang="en-US" sz="320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4403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algn="just" eaLnBrk="1" hangingPunct="1">
              <a:spcBef>
                <a:spcPct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Check</a:t>
            </a:r>
            <a:endParaRPr lang="en-US" i="0" dirty="0">
              <a:solidFill>
                <a:schemeClr val="tx1"/>
              </a:solidFill>
            </a:endParaRPr>
          </a:p>
          <a:p>
            <a:pPr algn="just" eaLnBrk="1" hangingPunct="1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endParaRPr lang="en-US" dirty="0"/>
          </a:p>
          <a:p>
            <a:pPr eaLnBrk="1" hangingPunct="1"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44036" name="Object 4"/>
          <p:cNvGraphicFramePr>
            <a:graphicFrameLocks noChangeAspect="1"/>
          </p:cNvGraphicFramePr>
          <p:nvPr/>
        </p:nvGraphicFramePr>
        <p:xfrm>
          <a:off x="3008313" y="4586748"/>
          <a:ext cx="323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3" imgW="3238500" imgH="838200" progId="Equation.DSMT4">
                  <p:embed/>
                </p:oleObj>
              </mc:Choice>
              <mc:Fallback>
                <p:oleObj name="Equation" r:id="rId3" imgW="3238500" imgH="838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8313" y="4586748"/>
                        <a:ext cx="3238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7" name="Object 5"/>
          <p:cNvGraphicFramePr>
            <a:graphicFrameLocks noChangeAspect="1"/>
          </p:cNvGraphicFramePr>
          <p:nvPr/>
        </p:nvGraphicFramePr>
        <p:xfrm>
          <a:off x="2667000" y="1233948"/>
          <a:ext cx="147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5" imgW="1473200" imgH="838200" progId="Equation.DSMT4">
                  <p:embed/>
                </p:oleObj>
              </mc:Choice>
              <mc:Fallback>
                <p:oleObj name="Equation" r:id="rId5" imgW="1473200" imgH="838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1233948"/>
                        <a:ext cx="1473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8" name="Object 6"/>
          <p:cNvGraphicFramePr>
            <a:graphicFrameLocks noChangeAspect="1"/>
          </p:cNvGraphicFramePr>
          <p:nvPr/>
        </p:nvGraphicFramePr>
        <p:xfrm>
          <a:off x="2182813" y="2275348"/>
          <a:ext cx="43688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7" imgW="4368800" imgH="977900" progId="Equation.DSMT4">
                  <p:embed/>
                </p:oleObj>
              </mc:Choice>
              <mc:Fallback>
                <p:oleObj name="Equation" r:id="rId7" imgW="4368800" imgH="9779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2813" y="2275348"/>
                        <a:ext cx="4368800" cy="977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1" name="Object 9"/>
          <p:cNvGraphicFramePr>
            <a:graphicFrameLocks noChangeAspect="1"/>
          </p:cNvGraphicFramePr>
          <p:nvPr/>
        </p:nvGraphicFramePr>
        <p:xfrm>
          <a:off x="2328863" y="3411998"/>
          <a:ext cx="5715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9" imgW="5715000" imgH="914400" progId="Equation.DSMT4">
                  <p:embed/>
                </p:oleObj>
              </mc:Choice>
              <mc:Fallback>
                <p:oleObj name="Equation" r:id="rId9" imgW="5715000" imgH="9144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8863" y="3411998"/>
                        <a:ext cx="57150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Example 3: Simplifying and Solving Equations</a:t>
            </a:r>
          </a:p>
        </p:txBody>
      </p:sp>
      <p:sp>
        <p:nvSpPr>
          <p:cNvPr id="4608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>
              <a:buFont typeface="Courier New" pitchFamily="49" charset="0"/>
              <a:buNone/>
            </a:pPr>
            <a:r>
              <a:rPr lang="en-US" i="0" dirty="0">
                <a:solidFill>
                  <a:srgbClr val="0000FF"/>
                </a:solidFill>
              </a:rPr>
              <a:t>3</a:t>
            </a:r>
            <a:r>
              <a:rPr lang="en-US" i="1" dirty="0">
                <a:solidFill>
                  <a:srgbClr val="0000FF"/>
                </a:solidFill>
              </a:rPr>
              <a:t>z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2</a:t>
            </a:r>
            <a:r>
              <a:rPr lang="en-US" i="1" dirty="0">
                <a:solidFill>
                  <a:srgbClr val="0000FF"/>
                </a:solidFill>
              </a:rPr>
              <a:t>z</a:t>
            </a:r>
            <a:r>
              <a:rPr lang="en-US" i="0" dirty="0">
                <a:solidFill>
                  <a:srgbClr val="0000FF"/>
                </a:solidFill>
              </a:rPr>
              <a:t> + 2.5 = 3.2 + 0.8</a:t>
            </a:r>
          </a:p>
          <a:p>
            <a:pPr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eaLnBrk="1" hangingPunct="1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46084" name="Object 4"/>
          <p:cNvGraphicFramePr>
            <a:graphicFrameLocks noChangeAspect="1"/>
          </p:cNvGraphicFramePr>
          <p:nvPr/>
        </p:nvGraphicFramePr>
        <p:xfrm>
          <a:off x="1054100" y="2514600"/>
          <a:ext cx="57150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3" imgW="5715000" imgH="330120" progId="Equation.DSMT4">
                  <p:embed/>
                </p:oleObj>
              </mc:Choice>
              <mc:Fallback>
                <p:oleObj name="Equation" r:id="rId3" imgW="5715000" imgH="3301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4100" y="2514600"/>
                        <a:ext cx="57150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5" name="Object 5"/>
          <p:cNvGraphicFramePr>
            <a:graphicFrameLocks noChangeAspect="1"/>
          </p:cNvGraphicFramePr>
          <p:nvPr/>
        </p:nvGraphicFramePr>
        <p:xfrm>
          <a:off x="1860550" y="3060700"/>
          <a:ext cx="63373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5" imgW="6337300" imgH="698500" progId="Equation.DSMT4">
                  <p:embed/>
                </p:oleObj>
              </mc:Choice>
              <mc:Fallback>
                <p:oleObj name="Equation" r:id="rId5" imgW="6337300" imgH="6985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0550" y="3060700"/>
                        <a:ext cx="63373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6" name="Object 6"/>
          <p:cNvGraphicFramePr>
            <a:graphicFrameLocks noChangeAspect="1"/>
          </p:cNvGraphicFramePr>
          <p:nvPr/>
        </p:nvGraphicFramePr>
        <p:xfrm>
          <a:off x="2562225" y="4529138"/>
          <a:ext cx="30607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7" imgW="3060700" imgH="330200" progId="Equation.DSMT4">
                  <p:embed/>
                </p:oleObj>
              </mc:Choice>
              <mc:Fallback>
                <p:oleObj name="Equation" r:id="rId7" imgW="3060700" imgH="330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2225" y="4529138"/>
                        <a:ext cx="30607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7" name="Object 7"/>
          <p:cNvGraphicFramePr>
            <a:graphicFrameLocks noChangeAspect="1"/>
          </p:cNvGraphicFramePr>
          <p:nvPr/>
        </p:nvGraphicFramePr>
        <p:xfrm>
          <a:off x="982663" y="3752850"/>
          <a:ext cx="69977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9" imgW="6997700" imgH="685800" progId="Equation.DSMT4">
                  <p:embed/>
                </p:oleObj>
              </mc:Choice>
              <mc:Fallback>
                <p:oleObj name="Equation" r:id="rId9" imgW="6997700" imgH="6858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2663" y="3752850"/>
                        <a:ext cx="69977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bIns="91440"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Example 3: Simplifying and Solving Equations (cont.)</a:t>
            </a:r>
          </a:p>
        </p:txBody>
      </p:sp>
      <p:sp>
        <p:nvSpPr>
          <p:cNvPr id="4710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Check</a:t>
            </a:r>
          </a:p>
          <a:p>
            <a:pPr eaLnBrk="1" hangingPunct="1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endParaRPr lang="en-US" i="0" dirty="0"/>
          </a:p>
        </p:txBody>
      </p:sp>
      <p:graphicFrame>
        <p:nvGraphicFramePr>
          <p:cNvPr id="47108" name="Object 4"/>
          <p:cNvGraphicFramePr>
            <a:graphicFrameLocks noChangeAspect="1"/>
          </p:cNvGraphicFramePr>
          <p:nvPr/>
        </p:nvGraphicFramePr>
        <p:xfrm>
          <a:off x="1758950" y="1409700"/>
          <a:ext cx="325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3" imgW="3251200" imgH="292100" progId="Equation.DSMT4">
                  <p:embed/>
                </p:oleObj>
              </mc:Choice>
              <mc:Fallback>
                <p:oleObj name="Equation" r:id="rId3" imgW="3251200" imgH="2921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8950" y="1409700"/>
                        <a:ext cx="3251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09" name="Object 5"/>
          <p:cNvGraphicFramePr>
            <a:graphicFrameLocks noChangeAspect="1"/>
          </p:cNvGraphicFramePr>
          <p:nvPr/>
        </p:nvGraphicFramePr>
        <p:xfrm>
          <a:off x="723900" y="1847850"/>
          <a:ext cx="64262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5" imgW="6426200" imgH="749300" progId="Equation.DSMT4">
                  <p:embed/>
                </p:oleObj>
              </mc:Choice>
              <mc:Fallback>
                <p:oleObj name="Equation" r:id="rId5" imgW="6426200" imgH="7493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" y="1847850"/>
                        <a:ext cx="6426200" cy="749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0" name="Object 6"/>
          <p:cNvGraphicFramePr>
            <a:graphicFrameLocks noChangeAspect="1"/>
          </p:cNvGraphicFramePr>
          <p:nvPr/>
        </p:nvGraphicFramePr>
        <p:xfrm>
          <a:off x="1555750" y="2765425"/>
          <a:ext cx="47498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7" imgW="4749800" imgH="673100" progId="Equation.DSMT4">
                  <p:embed/>
                </p:oleObj>
              </mc:Choice>
              <mc:Fallback>
                <p:oleObj name="Equation" r:id="rId7" imgW="4749800" imgH="6731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5750" y="2765425"/>
                        <a:ext cx="47498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1" name="Object 7"/>
          <p:cNvGraphicFramePr>
            <a:graphicFrameLocks noChangeAspect="1"/>
          </p:cNvGraphicFramePr>
          <p:nvPr/>
        </p:nvGraphicFramePr>
        <p:xfrm>
          <a:off x="2981325" y="3711575"/>
          <a:ext cx="402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9" imgW="4025900" imgH="292100" progId="Equation.DSMT4">
                  <p:embed/>
                </p:oleObj>
              </mc:Choice>
              <mc:Fallback>
                <p:oleObj name="Equation" r:id="rId9" imgW="4025900" imgH="2921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1325" y="3711575"/>
                        <a:ext cx="4025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Solving Equations of the Form </a:t>
            </a:r>
            <a:r>
              <a:rPr lang="en-US" sz="3200" i="1">
                <a:solidFill>
                  <a:schemeClr val="accent1"/>
                </a:solidFill>
              </a:rPr>
              <a:t>ax</a:t>
            </a:r>
            <a:r>
              <a:rPr lang="en-US" sz="3200">
                <a:solidFill>
                  <a:schemeClr val="accent1"/>
                </a:solidFill>
              </a:rPr>
              <a:t> = </a:t>
            </a:r>
            <a:r>
              <a:rPr lang="en-US" sz="3200" i="1">
                <a:solidFill>
                  <a:schemeClr val="accent1"/>
                </a:solidFill>
              </a:rPr>
              <a:t>c</a:t>
            </a:r>
            <a:endParaRPr lang="en-US" sz="320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41052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 eaLnBrk="1" hangingPunct="1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Multiplication (or Division) Principle of Equality</a:t>
            </a:r>
          </a:p>
          <a:p>
            <a:pPr marL="0" indent="0" eaLnBrk="1" hangingPunct="1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If both sides of an equation are multiplied by (or divided by) the same nonzero constant, the new equation has the same solutions as the original equation. Symbolically, if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FF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are algebraic expressions and </a:t>
            </a:r>
            <a:r>
              <a:rPr lang="en-US" i="1" dirty="0">
                <a:solidFill>
                  <a:srgbClr val="0000FF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is any nonzero constant, then the equations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  <a:p>
            <a:pPr marL="0" indent="0" algn="ctr" eaLnBrk="1" hangingPunct="1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 </a:t>
            </a:r>
            <a:r>
              <a:rPr lang="en-US" b="1" i="1" dirty="0">
                <a:solidFill>
                  <a:srgbClr val="0000FF"/>
                </a:solidFill>
              </a:rPr>
              <a:t>B</a:t>
            </a:r>
            <a:r>
              <a:rPr lang="en-US" b="1" dirty="0">
                <a:solidFill>
                  <a:srgbClr val="0000FF"/>
                </a:solidFill>
              </a:rPr>
              <a:t>  </a:t>
            </a:r>
          </a:p>
          <a:p>
            <a:pPr marL="0" indent="0" algn="ctr" eaLnBrk="1" hangingPunct="1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and		   </a:t>
            </a:r>
            <a:r>
              <a:rPr lang="en-US" b="1" i="1" dirty="0">
                <a:solidFill>
                  <a:srgbClr val="0000FF"/>
                </a:solidFill>
              </a:rPr>
              <a:t>AC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 </a:t>
            </a:r>
            <a:r>
              <a:rPr lang="en-US" b="1" i="1" dirty="0">
                <a:solidFill>
                  <a:srgbClr val="0000FF"/>
                </a:solidFill>
              </a:rPr>
              <a:t>BC</a:t>
            </a:r>
            <a:r>
              <a:rPr lang="en-US" b="1" dirty="0">
                <a:solidFill>
                  <a:srgbClr val="000000"/>
                </a:solidFill>
              </a:rPr>
              <a:t>    </a:t>
            </a:r>
            <a:r>
              <a:rPr lang="en-US" i="0" dirty="0">
                <a:solidFill>
                  <a:srgbClr val="000000"/>
                </a:solidFill>
              </a:rPr>
              <a:t>where </a:t>
            </a:r>
            <a:r>
              <a:rPr lang="en-US" i="1" dirty="0">
                <a:solidFill>
                  <a:srgbClr val="0000FF"/>
                </a:solidFill>
              </a:rPr>
              <a:t>C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≠ 0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Solving Equations of the Form </a:t>
            </a:r>
            <a:r>
              <a:rPr lang="en-US" sz="3200" i="1">
                <a:solidFill>
                  <a:schemeClr val="accent1"/>
                </a:solidFill>
              </a:rPr>
              <a:t>ax</a:t>
            </a:r>
            <a:r>
              <a:rPr lang="en-US" sz="3200">
                <a:solidFill>
                  <a:schemeClr val="accent1"/>
                </a:solidFill>
              </a:rPr>
              <a:t> = </a:t>
            </a:r>
            <a:r>
              <a:rPr lang="en-US" sz="3200" i="1">
                <a:solidFill>
                  <a:schemeClr val="accent1"/>
                </a:solidFill>
              </a:rPr>
              <a:t>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22366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 defTabSz="509588" eaLnBrk="1" hangingPunct="1">
              <a:buFont typeface="Courier New" pitchFamily="49" charset="0"/>
              <a:buNone/>
              <a:tabLst>
                <a:tab pos="2286000" algn="l"/>
              </a:tabLst>
            </a:pPr>
            <a:r>
              <a:rPr lang="en-US" b="1" i="0">
                <a:solidFill>
                  <a:srgbClr val="000000"/>
                </a:solidFill>
              </a:rPr>
              <a:t>Multiplication (or Division) Principle of Equality (cont.)</a:t>
            </a:r>
          </a:p>
          <a:p>
            <a:pPr marL="0" indent="0" algn="ctr" defTabSz="509588" eaLnBrk="1" hangingPunct="1">
              <a:buFont typeface="Courier New" pitchFamily="49" charset="0"/>
              <a:buNone/>
              <a:tabLst>
                <a:tab pos="2286000" algn="l"/>
              </a:tabLst>
            </a:pPr>
            <a:endParaRPr lang="en-US" i="0">
              <a:solidFill>
                <a:srgbClr val="000000"/>
              </a:solidFill>
            </a:endParaRPr>
          </a:p>
          <a:p>
            <a:pPr marL="0" indent="0" defTabSz="509588" eaLnBrk="1" hangingPunct="1">
              <a:buFont typeface="Courier New" pitchFamily="49" charset="0"/>
              <a:buNone/>
              <a:tabLst>
                <a:tab pos="2286000" algn="l"/>
              </a:tabLst>
            </a:pPr>
            <a:endParaRPr lang="en-US" i="0">
              <a:solidFill>
                <a:srgbClr val="000000"/>
              </a:solidFill>
            </a:endParaRPr>
          </a:p>
          <a:p>
            <a:pPr marL="0" indent="0" defTabSz="509588" eaLnBrk="1" hangingPunct="1">
              <a:buFont typeface="Courier New" pitchFamily="49" charset="0"/>
              <a:buNone/>
              <a:tabLst>
                <a:tab pos="2286000" algn="l"/>
              </a:tabLst>
            </a:pPr>
            <a:endParaRPr lang="en-US" i="0">
              <a:solidFill>
                <a:srgbClr val="000000"/>
              </a:solidFill>
            </a:endParaRPr>
          </a:p>
          <a:p>
            <a:pPr marL="0" indent="0" defTabSz="509588" eaLnBrk="1" hangingPunct="1">
              <a:buFont typeface="Courier New" pitchFamily="49" charset="0"/>
              <a:buNone/>
              <a:tabLst>
                <a:tab pos="2286000" algn="l"/>
              </a:tabLst>
            </a:pPr>
            <a:r>
              <a:rPr lang="en-US" i="0">
                <a:solidFill>
                  <a:srgbClr val="000000"/>
                </a:solidFill>
              </a:rPr>
              <a:t>have the same solutions. We say that the equations are equivalent.</a:t>
            </a:r>
          </a:p>
        </p:txBody>
      </p:sp>
      <p:graphicFrame>
        <p:nvGraphicFramePr>
          <p:cNvPr id="49157" name="Object 5"/>
          <p:cNvGraphicFramePr>
            <a:graphicFrameLocks noChangeAspect="1"/>
          </p:cNvGraphicFramePr>
          <p:nvPr/>
        </p:nvGraphicFramePr>
        <p:xfrm>
          <a:off x="2514600" y="2209800"/>
          <a:ext cx="431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quation" r:id="rId3" imgW="4318000" imgH="838200" progId="Equation.DSMT4">
                  <p:embed/>
                </p:oleObj>
              </mc:Choice>
              <mc:Fallback>
                <p:oleObj name="Equation" r:id="rId3" imgW="4318000" imgH="838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209800"/>
                        <a:ext cx="4318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Solving Equations of the Form </a:t>
            </a:r>
            <a:r>
              <a:rPr lang="en-US" sz="3200" i="1">
                <a:solidFill>
                  <a:schemeClr val="accent1"/>
                </a:solidFill>
              </a:rPr>
              <a:t>ax</a:t>
            </a:r>
            <a:r>
              <a:rPr lang="en-US" sz="3200">
                <a:solidFill>
                  <a:schemeClr val="accent1"/>
                </a:solidFill>
              </a:rPr>
              <a:t> = </a:t>
            </a:r>
            <a:r>
              <a:rPr lang="en-US" sz="3200" i="1">
                <a:solidFill>
                  <a:schemeClr val="accent1"/>
                </a:solidFill>
              </a:rPr>
              <a:t>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59737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 defTabSz="509588" eaLnBrk="1" hangingPunct="1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Procedure for Solving Linear Equations that Simplify to the Form </a:t>
            </a:r>
            <a:r>
              <a:rPr lang="en-US" b="1" i="1" dirty="0">
                <a:solidFill>
                  <a:srgbClr val="000000"/>
                </a:solidFill>
              </a:rPr>
              <a:t>ax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= </a:t>
            </a:r>
            <a:r>
              <a:rPr lang="en-US" b="1" i="1" dirty="0">
                <a:solidFill>
                  <a:srgbClr val="000000"/>
                </a:solidFill>
              </a:rPr>
              <a:t>c</a:t>
            </a:r>
            <a:endParaRPr lang="en-US" i="1" dirty="0">
              <a:solidFill>
                <a:srgbClr val="000000"/>
              </a:solidFill>
            </a:endParaRPr>
          </a:p>
          <a:p>
            <a:pPr marL="0" indent="0" defTabSz="509588" eaLnBrk="1" hangingPunct="1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1.	</a:t>
            </a:r>
            <a:r>
              <a:rPr lang="en-US" i="0" dirty="0">
                <a:solidFill>
                  <a:srgbClr val="000000"/>
                </a:solidFill>
              </a:rPr>
              <a:t>Combine any like terms on each side of the 	equation.</a:t>
            </a:r>
          </a:p>
          <a:p>
            <a:pPr marL="0" indent="0" defTabSz="509588" eaLnBrk="1" hangingPunct="1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2.	</a:t>
            </a:r>
            <a:r>
              <a:rPr lang="en-US" i="0" dirty="0">
                <a:solidFill>
                  <a:srgbClr val="000000"/>
                </a:solidFill>
              </a:rPr>
              <a:t>Use the </a:t>
            </a:r>
            <a:r>
              <a:rPr lang="en-US" b="1" i="0" dirty="0">
                <a:solidFill>
                  <a:srgbClr val="CC0000"/>
                </a:solidFill>
              </a:rPr>
              <a:t>multiplication</a:t>
            </a:r>
            <a:r>
              <a:rPr lang="en-US" b="1" i="0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(or </a:t>
            </a:r>
            <a:r>
              <a:rPr lang="en-US" b="1" i="0" dirty="0">
                <a:solidFill>
                  <a:srgbClr val="CC0000"/>
                </a:solidFill>
              </a:rPr>
              <a:t>division</a:t>
            </a:r>
            <a:r>
              <a:rPr lang="en-US" i="0" dirty="0">
                <a:solidFill>
                  <a:srgbClr val="000000"/>
                </a:solidFill>
              </a:rPr>
              <a:t>) </a:t>
            </a:r>
            <a:r>
              <a:rPr lang="en-US" b="1" i="0" dirty="0">
                <a:solidFill>
                  <a:srgbClr val="CC0000"/>
                </a:solidFill>
              </a:rPr>
              <a:t>principle of 	equality</a:t>
            </a:r>
            <a:r>
              <a:rPr lang="en-US" b="1" i="0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and multiply both sides of the equation by 	the reciprocal of the coefficient of the variable.</a:t>
            </a:r>
          </a:p>
          <a:p>
            <a:pPr marL="0" indent="0" defTabSz="509588" eaLnBrk="1" hangingPunct="1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	(</a:t>
            </a:r>
            <a:r>
              <a:rPr lang="en-US" b="1" i="0" dirty="0">
                <a:solidFill>
                  <a:srgbClr val="000000"/>
                </a:solidFill>
              </a:rPr>
              <a:t>Note: </a:t>
            </a:r>
            <a:r>
              <a:rPr lang="en-US" i="0" dirty="0">
                <a:solidFill>
                  <a:srgbClr val="000000"/>
                </a:solidFill>
              </a:rPr>
              <a:t>This is the same as dividing both sides of the 	equation by the coefficient.)</a:t>
            </a:r>
          </a:p>
          <a:p>
            <a:pPr marL="0" indent="0" defTabSz="509588" eaLnBrk="1" hangingPunct="1">
              <a:lnSpc>
                <a:spcPct val="80000"/>
              </a:lnSpc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	Thus the coefficient of the variable will become +1.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Solving Equations of the Form </a:t>
            </a:r>
            <a:r>
              <a:rPr lang="en-US" sz="3200" i="1">
                <a:solidFill>
                  <a:schemeClr val="accent1"/>
                </a:solidFill>
              </a:rPr>
              <a:t>ax</a:t>
            </a:r>
            <a:r>
              <a:rPr lang="en-US" sz="3200">
                <a:solidFill>
                  <a:schemeClr val="accent1"/>
                </a:solidFill>
              </a:rPr>
              <a:t> = </a:t>
            </a:r>
            <a:r>
              <a:rPr lang="en-US" sz="3200" i="1">
                <a:solidFill>
                  <a:schemeClr val="accent1"/>
                </a:solidFill>
              </a:rPr>
              <a:t>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 defTabSz="509588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Procedure for Solving Linear Equations that Simplify to the Form </a:t>
            </a:r>
            <a:r>
              <a:rPr lang="en-US" b="1" i="1" dirty="0">
                <a:solidFill>
                  <a:srgbClr val="000000"/>
                </a:solidFill>
              </a:rPr>
              <a:t>ax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= </a:t>
            </a:r>
            <a:r>
              <a:rPr lang="en-US" b="1" i="1" dirty="0">
                <a:solidFill>
                  <a:srgbClr val="000000"/>
                </a:solidFill>
              </a:rPr>
              <a:t>c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(cont.)</a:t>
            </a:r>
            <a:endParaRPr lang="en-US" i="0" dirty="0">
              <a:solidFill>
                <a:srgbClr val="000000"/>
              </a:solidFill>
            </a:endParaRPr>
          </a:p>
          <a:p>
            <a:pPr marL="0" indent="0" defTabSz="509588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3.	</a:t>
            </a:r>
            <a:r>
              <a:rPr lang="en-US" i="0" dirty="0">
                <a:solidFill>
                  <a:srgbClr val="000000"/>
                </a:solidFill>
              </a:rPr>
              <a:t>Check your answer by substituting it for the variable 	in the original equation.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Example 4: Solving </a:t>
            </a:r>
            <a:r>
              <a:rPr lang="en-US" sz="3200" i="1">
                <a:solidFill>
                  <a:schemeClr val="accent1"/>
                </a:solidFill>
              </a:rPr>
              <a:t>ax</a:t>
            </a:r>
            <a:r>
              <a:rPr lang="en-US" sz="3200">
                <a:solidFill>
                  <a:schemeClr val="accent1"/>
                </a:solidFill>
              </a:rPr>
              <a:t> = </a:t>
            </a:r>
            <a:r>
              <a:rPr lang="en-US" sz="3200" i="1">
                <a:solidFill>
                  <a:schemeClr val="accent1"/>
                </a:solidFill>
              </a:rPr>
              <a:t>c</a:t>
            </a:r>
          </a:p>
        </p:txBody>
      </p:sp>
      <p:sp>
        <p:nvSpPr>
          <p:cNvPr id="5222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23813" indent="-23813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Solve the following equation.</a:t>
            </a:r>
          </a:p>
          <a:p>
            <a:pPr marL="23813" indent="-23813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a.	</a:t>
            </a:r>
            <a:r>
              <a:rPr lang="en-US" i="0" dirty="0">
                <a:solidFill>
                  <a:srgbClr val="0000FF"/>
                </a:solidFill>
              </a:rPr>
              <a:t>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 20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23813" indent="-23813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2468563" y="2453148"/>
          <a:ext cx="37846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3" imgW="3784600" imgH="330200" progId="Equation.DSMT4">
                  <p:embed/>
                </p:oleObj>
              </mc:Choice>
              <mc:Fallback>
                <p:oleObj name="Equation" r:id="rId3" imgW="3784600" imgH="330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8563" y="2453148"/>
                        <a:ext cx="37846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9" name="Object 5"/>
          <p:cNvGraphicFramePr>
            <a:graphicFrameLocks noChangeAspect="1"/>
          </p:cNvGraphicFramePr>
          <p:nvPr/>
        </p:nvGraphicFramePr>
        <p:xfrm>
          <a:off x="1733550" y="2935748"/>
          <a:ext cx="601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Equation" r:id="rId5" imgW="6019800" imgH="838200" progId="Equation.DSMT4">
                  <p:embed/>
                </p:oleObj>
              </mc:Choice>
              <mc:Fallback>
                <p:oleObj name="Equation" r:id="rId5" imgW="6019800" imgH="838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3550" y="2935748"/>
                        <a:ext cx="6019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0" name="Object 6"/>
          <p:cNvGraphicFramePr>
            <a:graphicFrameLocks noChangeAspect="1"/>
          </p:cNvGraphicFramePr>
          <p:nvPr/>
        </p:nvGraphicFramePr>
        <p:xfrm>
          <a:off x="2528888" y="5526548"/>
          <a:ext cx="736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7" imgW="736600" imgH="279400" progId="Equation.DSMT4">
                  <p:embed/>
                </p:oleObj>
              </mc:Choice>
              <mc:Fallback>
                <p:oleObj name="Equation" r:id="rId7" imgW="736600" imgH="2794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8888" y="5526548"/>
                        <a:ext cx="7366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1" name="Object 7"/>
          <p:cNvGraphicFramePr>
            <a:graphicFrameLocks noChangeAspect="1"/>
          </p:cNvGraphicFramePr>
          <p:nvPr/>
        </p:nvGraphicFramePr>
        <p:xfrm>
          <a:off x="2254250" y="4961398"/>
          <a:ext cx="28194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9" imgW="2819400" imgH="330200" progId="Equation.DSMT4">
                  <p:embed/>
                </p:oleObj>
              </mc:Choice>
              <mc:Fallback>
                <p:oleObj name="Equation" r:id="rId9" imgW="2819400" imgH="3302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4250" y="4961398"/>
                        <a:ext cx="28194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2" name="Object 8"/>
          <p:cNvGraphicFramePr>
            <a:graphicFrameLocks noChangeAspect="1"/>
          </p:cNvGraphicFramePr>
          <p:nvPr/>
        </p:nvGraphicFramePr>
        <p:xfrm>
          <a:off x="1643063" y="3913648"/>
          <a:ext cx="73025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11" imgW="7302500" imgH="927100" progId="Equation.DSMT4">
                  <p:embed/>
                </p:oleObj>
              </mc:Choice>
              <mc:Fallback>
                <p:oleObj name="Equation" r:id="rId11" imgW="7302500" imgH="9271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3063" y="3913648"/>
                        <a:ext cx="73025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38883"/>
          </a:xfrm>
        </p:spPr>
        <p:txBody>
          <a:bodyPr>
            <a:spAutoFit/>
          </a:bodyPr>
          <a:lstStyle/>
          <a:p>
            <a:pPr marL="457200" indent="-457200" eaLnBrk="1" hangingPunct="1">
              <a:spcBef>
                <a:spcPts val="600"/>
              </a:spcBef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Define the term </a:t>
            </a:r>
            <a:r>
              <a:rPr lang="en-US" b="1" i="0" dirty="0">
                <a:solidFill>
                  <a:schemeClr val="tx1"/>
                </a:solidFill>
              </a:rPr>
              <a:t>linear equation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457200" indent="-457200" eaLnBrk="1" hangingPunct="1">
              <a:spcBef>
                <a:spcPts val="600"/>
              </a:spcBef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Solve equations of the form </a:t>
            </a:r>
            <a:r>
              <a:rPr lang="en-US" b="1" i="1" dirty="0">
                <a:solidFill>
                  <a:schemeClr val="tx1"/>
                </a:solidFill>
              </a:rPr>
              <a:t>x</a:t>
            </a:r>
            <a:r>
              <a:rPr lang="en-US" b="1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+</a:t>
            </a:r>
            <a:r>
              <a:rPr lang="en-US" b="1" i="0" dirty="0">
                <a:solidFill>
                  <a:schemeClr val="tx1"/>
                </a:solidFill>
              </a:rPr>
              <a:t> </a:t>
            </a:r>
            <a:r>
              <a:rPr lang="en-US" b="1" i="1" dirty="0">
                <a:solidFill>
                  <a:schemeClr val="tx1"/>
                </a:solidFill>
              </a:rPr>
              <a:t>b</a:t>
            </a:r>
            <a:r>
              <a:rPr lang="en-US" b="1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</a:t>
            </a:r>
            <a:r>
              <a:rPr lang="en-US" b="1" i="0" dirty="0">
                <a:solidFill>
                  <a:schemeClr val="tx1"/>
                </a:solidFill>
              </a:rPr>
              <a:t> </a:t>
            </a:r>
            <a:r>
              <a:rPr lang="en-US" b="1" i="1" dirty="0">
                <a:solidFill>
                  <a:schemeClr val="tx1"/>
                </a:solidFill>
              </a:rPr>
              <a:t>c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457200" indent="-457200" eaLnBrk="1" hangingPunct="1">
              <a:spcBef>
                <a:spcPts val="600"/>
              </a:spcBef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Solve equations of the form </a:t>
            </a:r>
            <a:r>
              <a:rPr lang="en-US" b="1" i="1" dirty="0">
                <a:solidFill>
                  <a:schemeClr val="tx1"/>
                </a:solidFill>
              </a:rPr>
              <a:t>ax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</a:t>
            </a:r>
            <a:r>
              <a:rPr lang="en-US" b="1" i="1" dirty="0">
                <a:solidFill>
                  <a:schemeClr val="tx1"/>
                </a:solidFill>
              </a:rPr>
              <a:t>c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Example 4: Solving </a:t>
            </a:r>
            <a:r>
              <a:rPr lang="en-US" sz="3200" i="1">
                <a:solidFill>
                  <a:schemeClr val="accent1"/>
                </a:solidFill>
              </a:rPr>
              <a:t>ax</a:t>
            </a:r>
            <a:r>
              <a:rPr lang="en-US" sz="3200">
                <a:solidFill>
                  <a:schemeClr val="accent1"/>
                </a:solidFill>
              </a:rPr>
              <a:t> = </a:t>
            </a:r>
            <a:r>
              <a:rPr lang="en-US" sz="3200" i="1">
                <a:solidFill>
                  <a:schemeClr val="accent1"/>
                </a:solidFill>
              </a:rPr>
              <a:t>c </a:t>
            </a:r>
            <a:r>
              <a:rPr lang="en-US" sz="320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175" indent="-3175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Check	</a:t>
            </a:r>
          </a:p>
          <a:p>
            <a:pPr marL="3175" indent="-3175" eaLnBrk="1" hangingPunct="1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3175" indent="-3175" eaLnBrk="1" hangingPunct="1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3175" indent="-3175" eaLnBrk="1" hangingPunct="1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3175" indent="-3175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Multiplying </a:t>
            </a:r>
            <a:r>
              <a:rPr lang="en-US" i="0" dirty="0">
                <a:solidFill>
                  <a:schemeClr val="tx1"/>
                </a:solidFill>
              </a:rPr>
              <a:t>by the reciprocal of the coefficient is the same as </a:t>
            </a:r>
            <a:r>
              <a:rPr lang="en-US" b="1" i="0" dirty="0">
                <a:solidFill>
                  <a:schemeClr val="tx1"/>
                </a:solidFill>
              </a:rPr>
              <a:t>dividing </a:t>
            </a:r>
            <a:r>
              <a:rPr lang="en-US" i="0" dirty="0">
                <a:solidFill>
                  <a:schemeClr val="tx1"/>
                </a:solidFill>
              </a:rPr>
              <a:t>by the coefficient itself. So, we can </a:t>
            </a:r>
          </a:p>
          <a:p>
            <a:pPr marL="3175" indent="-3175" eaLnBrk="1" hangingPunct="1">
              <a:buFont typeface="Courier New" pitchFamily="49" charset="0"/>
              <a:buNone/>
            </a:pPr>
            <a:endParaRPr lang="en-US" sz="900" i="0" dirty="0">
              <a:solidFill>
                <a:schemeClr val="tx1"/>
              </a:solidFill>
            </a:endParaRPr>
          </a:p>
          <a:p>
            <a:pPr marL="3175" indent="-3175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multiply both sides by       as we did, or we can divide </a:t>
            </a:r>
          </a:p>
          <a:p>
            <a:pPr marL="3175" indent="-3175" eaLnBrk="1" hangingPunct="1">
              <a:buFont typeface="Courier New" pitchFamily="49" charset="0"/>
              <a:buNone/>
            </a:pPr>
            <a:endParaRPr lang="en-US" sz="900" i="0" dirty="0">
              <a:solidFill>
                <a:schemeClr val="tx1"/>
              </a:solidFill>
            </a:endParaRPr>
          </a:p>
          <a:p>
            <a:pPr marL="3175" indent="-3175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both sides by 5. In either case, the coefficient of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becomes +1.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3556" name="Object 7"/>
          <p:cNvGraphicFramePr>
            <a:graphicFrameLocks noChangeAspect="1"/>
          </p:cNvGraphicFramePr>
          <p:nvPr/>
        </p:nvGraphicFramePr>
        <p:xfrm>
          <a:off x="3206750" y="1415844"/>
          <a:ext cx="1066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Equation" r:id="rId3" imgW="1066800" imgH="292100" progId="Equation.DSMT4">
                  <p:embed/>
                </p:oleObj>
              </mc:Choice>
              <mc:Fallback>
                <p:oleObj name="Equation" r:id="rId3" imgW="1066800" imgH="2921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6750" y="1415844"/>
                        <a:ext cx="1066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7" name="Object 8"/>
          <p:cNvGraphicFramePr>
            <a:graphicFrameLocks noChangeAspect="1"/>
          </p:cNvGraphicFramePr>
          <p:nvPr/>
        </p:nvGraphicFramePr>
        <p:xfrm>
          <a:off x="2815516" y="1778000"/>
          <a:ext cx="39878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Equation" r:id="rId5" imgW="3987720" imgH="736560" progId="Equation.DSMT4">
                  <p:embed/>
                </p:oleObj>
              </mc:Choice>
              <mc:Fallback>
                <p:oleObj name="Equation" r:id="rId5" imgW="3987720" imgH="7365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5516" y="1778000"/>
                        <a:ext cx="39878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ct 9"/>
          <p:cNvGraphicFramePr>
            <a:graphicFrameLocks noChangeAspect="1"/>
          </p:cNvGraphicFramePr>
          <p:nvPr/>
        </p:nvGraphicFramePr>
        <p:xfrm>
          <a:off x="3219450" y="2723944"/>
          <a:ext cx="3517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Equation" r:id="rId7" imgW="3517900" imgH="292100" progId="Equation.DSMT4">
                  <p:embed/>
                </p:oleObj>
              </mc:Choice>
              <mc:Fallback>
                <p:oleObj name="Equation" r:id="rId7" imgW="3517900" imgH="2921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9450" y="2723944"/>
                        <a:ext cx="3517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9" name="Object 10"/>
          <p:cNvGraphicFramePr>
            <a:graphicFrameLocks noChangeAspect="1"/>
          </p:cNvGraphicFramePr>
          <p:nvPr/>
        </p:nvGraphicFramePr>
        <p:xfrm>
          <a:off x="3841750" y="3962400"/>
          <a:ext cx="368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9" imgW="368300" imgH="838200" progId="Equation.DSMT4">
                  <p:embed/>
                </p:oleObj>
              </mc:Choice>
              <mc:Fallback>
                <p:oleObj name="Equation" r:id="rId9" imgW="368300" imgH="8382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1750" y="3962400"/>
                        <a:ext cx="368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Example 4: Solving </a:t>
            </a:r>
            <a:r>
              <a:rPr lang="en-US" sz="3200" i="1">
                <a:solidFill>
                  <a:schemeClr val="accent1"/>
                </a:solidFill>
              </a:rPr>
              <a:t>ax</a:t>
            </a:r>
            <a:r>
              <a:rPr lang="en-US" sz="3200">
                <a:solidFill>
                  <a:schemeClr val="accent1"/>
                </a:solidFill>
              </a:rPr>
              <a:t> = </a:t>
            </a:r>
            <a:r>
              <a:rPr lang="en-US" sz="3200" i="1">
                <a:solidFill>
                  <a:schemeClr val="accent1"/>
                </a:solidFill>
              </a:rPr>
              <a:t>c </a:t>
            </a:r>
            <a:r>
              <a:rPr lang="en-US" sz="320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24579" name="Object 4"/>
          <p:cNvGraphicFramePr>
            <a:graphicFrameLocks noChangeAspect="1"/>
          </p:cNvGraphicFramePr>
          <p:nvPr/>
        </p:nvGraphicFramePr>
        <p:xfrm>
          <a:off x="3435350" y="1447800"/>
          <a:ext cx="1066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Equation" r:id="rId3" imgW="1066800" imgH="292100" progId="Equation.DSMT4">
                  <p:embed/>
                </p:oleObj>
              </mc:Choice>
              <mc:Fallback>
                <p:oleObj name="Equation" r:id="rId3" imgW="1066800" imgH="2921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5350" y="1447800"/>
                        <a:ext cx="1066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0" name="Object 5"/>
          <p:cNvGraphicFramePr>
            <a:graphicFrameLocks noChangeAspect="1"/>
          </p:cNvGraphicFramePr>
          <p:nvPr/>
        </p:nvGraphicFramePr>
        <p:xfrm>
          <a:off x="3568700" y="3175000"/>
          <a:ext cx="20701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Equation" r:id="rId5" imgW="2070100" imgH="330200" progId="Equation.DSMT4">
                  <p:embed/>
                </p:oleObj>
              </mc:Choice>
              <mc:Fallback>
                <p:oleObj name="Equation" r:id="rId5" imgW="2070100" imgH="330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8700" y="3175000"/>
                        <a:ext cx="20701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1" name="Object 6"/>
          <p:cNvGraphicFramePr>
            <a:graphicFrameLocks noChangeAspect="1"/>
          </p:cNvGraphicFramePr>
          <p:nvPr/>
        </p:nvGraphicFramePr>
        <p:xfrm>
          <a:off x="3373438" y="2057400"/>
          <a:ext cx="374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Equation" r:id="rId7" imgW="3746500" imgH="838200" progId="Equation.DSMT4">
                  <p:embed/>
                </p:oleObj>
              </mc:Choice>
              <mc:Fallback>
                <p:oleObj name="Equation" r:id="rId7" imgW="3746500" imgH="838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3438" y="2057400"/>
                        <a:ext cx="3746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Example 4: Solving </a:t>
            </a:r>
            <a:r>
              <a:rPr lang="en-US" sz="3200" i="1">
                <a:solidFill>
                  <a:schemeClr val="accent1"/>
                </a:solidFill>
              </a:rPr>
              <a:t>ax</a:t>
            </a:r>
            <a:r>
              <a:rPr lang="en-US" sz="3200">
                <a:solidFill>
                  <a:schemeClr val="accent1"/>
                </a:solidFill>
              </a:rPr>
              <a:t> = </a:t>
            </a:r>
            <a:r>
              <a:rPr lang="en-US" sz="3200" i="1">
                <a:solidFill>
                  <a:schemeClr val="accent1"/>
                </a:solidFill>
              </a:rPr>
              <a:t>c </a:t>
            </a:r>
            <a:r>
              <a:rPr lang="en-US" sz="320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2560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3175" indent="-3175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b.	</a:t>
            </a:r>
            <a:r>
              <a:rPr lang="en-US" i="0" dirty="0">
                <a:solidFill>
                  <a:srgbClr val="0000FF"/>
                </a:solidFill>
              </a:rPr>
              <a:t>1.1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+ 0.2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 12.2 − 3.1</a:t>
            </a:r>
            <a:endParaRPr lang="en-US" dirty="0">
              <a:solidFill>
                <a:srgbClr val="0000FF"/>
              </a:solidFill>
            </a:endParaRPr>
          </a:p>
          <a:p>
            <a:pPr marL="3175" indent="-3175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3175" indent="-3175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When decimal coefficients or constants are involved, you might want to use a calculator to perform some of the arithmetic.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3175" indent="-3175" eaLnBrk="1" hangingPunct="1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6625" name="Object 4"/>
          <p:cNvGraphicFramePr>
            <a:graphicFrameLocks noChangeAspect="1"/>
          </p:cNvGraphicFramePr>
          <p:nvPr/>
        </p:nvGraphicFramePr>
        <p:xfrm>
          <a:off x="1092200" y="3962400"/>
          <a:ext cx="5537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27" name="Equation" r:id="rId3" imgW="5537200" imgH="330200" progId="Equation.DSMT4">
                  <p:embed/>
                </p:oleObj>
              </mc:Choice>
              <mc:Fallback>
                <p:oleObj name="Equation" r:id="rId3" imgW="5537200" imgH="330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200" y="3962400"/>
                        <a:ext cx="55372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6" name="Object 5"/>
          <p:cNvGraphicFramePr>
            <a:graphicFrameLocks noChangeAspect="1"/>
          </p:cNvGraphicFramePr>
          <p:nvPr/>
        </p:nvGraphicFramePr>
        <p:xfrm>
          <a:off x="2006600" y="4619625"/>
          <a:ext cx="4622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28" name="Equation" r:id="rId5" imgW="4622800" imgH="292100" progId="Equation.DSMT4">
                  <p:embed/>
                </p:oleObj>
              </mc:Choice>
              <mc:Fallback>
                <p:oleObj name="Equation" r:id="rId5" imgW="4622800" imgH="2921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6600" y="4619625"/>
                        <a:ext cx="4622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Example 4: Solving </a:t>
            </a:r>
            <a:r>
              <a:rPr lang="en-US" sz="3200" i="1">
                <a:solidFill>
                  <a:schemeClr val="accent1"/>
                </a:solidFill>
              </a:rPr>
              <a:t>ax</a:t>
            </a:r>
            <a:r>
              <a:rPr lang="en-US" sz="3200">
                <a:solidFill>
                  <a:schemeClr val="accent1"/>
                </a:solidFill>
              </a:rPr>
              <a:t> = </a:t>
            </a:r>
            <a:r>
              <a:rPr lang="en-US" sz="3200" i="1">
                <a:solidFill>
                  <a:schemeClr val="accent1"/>
                </a:solidFill>
              </a:rPr>
              <a:t>c </a:t>
            </a:r>
            <a:r>
              <a:rPr lang="en-US" sz="320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27651" name="Rectangle 3"/>
          <p:cNvSpPr>
            <a:spLocks noGrp="1"/>
          </p:cNvSpPr>
          <p:nvPr>
            <p:ph idx="1"/>
          </p:nvPr>
        </p:nvSpPr>
        <p:spPr>
          <a:xfrm>
            <a:off x="457200" y="290578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Check</a:t>
            </a:r>
          </a:p>
        </p:txBody>
      </p:sp>
      <p:graphicFrame>
        <p:nvGraphicFramePr>
          <p:cNvPr id="27652" name="Object 4"/>
          <p:cNvGraphicFramePr>
            <a:graphicFrameLocks noChangeAspect="1"/>
          </p:cNvGraphicFramePr>
          <p:nvPr/>
        </p:nvGraphicFramePr>
        <p:xfrm>
          <a:off x="1668463" y="3009900"/>
          <a:ext cx="325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6" name="Equation" r:id="rId3" imgW="3251200" imgH="292100" progId="Equation.DSMT4">
                  <p:embed/>
                </p:oleObj>
              </mc:Choice>
              <mc:Fallback>
                <p:oleObj name="Equation" r:id="rId3" imgW="3251200" imgH="2921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8463" y="3009900"/>
                        <a:ext cx="3251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3" name="Object 5"/>
          <p:cNvGraphicFramePr>
            <a:graphicFrameLocks noChangeAspect="1"/>
          </p:cNvGraphicFramePr>
          <p:nvPr/>
        </p:nvGraphicFramePr>
        <p:xfrm>
          <a:off x="1154113" y="3422650"/>
          <a:ext cx="58293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7" name="Equation" r:id="rId5" imgW="5829120" imgH="736560" progId="Equation.DSMT4">
                  <p:embed/>
                </p:oleObj>
              </mc:Choice>
              <mc:Fallback>
                <p:oleObj name="Equation" r:id="rId5" imgW="5829120" imgH="7365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4113" y="3422650"/>
                        <a:ext cx="58293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4" name="Object 6"/>
          <p:cNvGraphicFramePr>
            <a:graphicFrameLocks noChangeAspect="1"/>
          </p:cNvGraphicFramePr>
          <p:nvPr/>
        </p:nvGraphicFramePr>
        <p:xfrm>
          <a:off x="2014538" y="4437063"/>
          <a:ext cx="41783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8" name="Equation" r:id="rId7" imgW="4178300" imgH="330200" progId="Equation.DSMT4">
                  <p:embed/>
                </p:oleObj>
              </mc:Choice>
              <mc:Fallback>
                <p:oleObj name="Equation" r:id="rId7" imgW="4178300" imgH="330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4538" y="4437063"/>
                        <a:ext cx="41783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5" name="Object 7"/>
          <p:cNvGraphicFramePr>
            <a:graphicFrameLocks noChangeAspect="1"/>
          </p:cNvGraphicFramePr>
          <p:nvPr/>
        </p:nvGraphicFramePr>
        <p:xfrm>
          <a:off x="2762250" y="5013325"/>
          <a:ext cx="4127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9" name="Equation" r:id="rId9" imgW="4127500" imgH="292100" progId="Equation.DSMT4">
                  <p:embed/>
                </p:oleObj>
              </mc:Choice>
              <mc:Fallback>
                <p:oleObj name="Equation" r:id="rId9" imgW="4127500" imgH="2921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2250" y="5013325"/>
                        <a:ext cx="4127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1143000" y="1295400"/>
          <a:ext cx="7340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0" name="Equation" r:id="rId11" imgW="7340600" imgH="838200" progId="Equation.DSMT4">
                  <p:embed/>
                </p:oleObj>
              </mc:Choice>
              <mc:Fallback>
                <p:oleObj name="Equation" r:id="rId11" imgW="7340600" imgH="838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295400"/>
                        <a:ext cx="7340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1549400" y="2362200"/>
          <a:ext cx="990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1" name="Equation" r:id="rId13" imgW="990170" imgH="291973" progId="Equation.DSMT4">
                  <p:embed/>
                </p:oleObj>
              </mc:Choice>
              <mc:Fallback>
                <p:oleObj name="Equation" r:id="rId13" imgW="990170" imgH="291973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9400" y="2362200"/>
                        <a:ext cx="990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Example 4: Solving </a:t>
            </a:r>
            <a:r>
              <a:rPr lang="en-US" sz="3200" i="1">
                <a:solidFill>
                  <a:schemeClr val="accent1"/>
                </a:solidFill>
              </a:rPr>
              <a:t>ax</a:t>
            </a:r>
            <a:r>
              <a:rPr lang="en-US" sz="3200">
                <a:solidFill>
                  <a:schemeClr val="accent1"/>
                </a:solidFill>
              </a:rPr>
              <a:t> = </a:t>
            </a:r>
            <a:r>
              <a:rPr lang="en-US" sz="3200" i="1">
                <a:solidFill>
                  <a:schemeClr val="accent1"/>
                </a:solidFill>
              </a:rPr>
              <a:t>c </a:t>
            </a:r>
            <a:r>
              <a:rPr lang="en-US" sz="320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28675" name="Rectangle 3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175" indent="-3175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517525" y="1257300"/>
          <a:ext cx="1676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0" name="Equation" r:id="rId3" imgW="1676400" imgH="838200" progId="Equation.DSMT4">
                  <p:embed/>
                </p:oleObj>
              </mc:Choice>
              <mc:Fallback>
                <p:oleObj name="Equation" r:id="rId3" imgW="1676400" imgH="838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525" y="1257300"/>
                        <a:ext cx="1676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7" name="Object 5"/>
          <p:cNvGraphicFramePr>
            <a:graphicFrameLocks noChangeAspect="1"/>
          </p:cNvGraphicFramePr>
          <p:nvPr/>
        </p:nvGraphicFramePr>
        <p:xfrm>
          <a:off x="2274887" y="2235200"/>
          <a:ext cx="458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1" name="Equation" r:id="rId5" imgW="4584700" imgH="838200" progId="Equation.DSMT4">
                  <p:embed/>
                </p:oleObj>
              </mc:Choice>
              <mc:Fallback>
                <p:oleObj name="Equation" r:id="rId5" imgW="4584700" imgH="838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4887" y="2235200"/>
                        <a:ext cx="4584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8" name="Object 6"/>
          <p:cNvGraphicFramePr>
            <a:graphicFrameLocks noChangeAspect="1"/>
          </p:cNvGraphicFramePr>
          <p:nvPr/>
        </p:nvGraphicFramePr>
        <p:xfrm>
          <a:off x="1828800" y="3140996"/>
          <a:ext cx="562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2" name="Equation" r:id="rId7" imgW="5626100" imgH="838200" progId="Equation.DSMT4">
                  <p:embed/>
                </p:oleObj>
              </mc:Choice>
              <mc:Fallback>
                <p:oleObj name="Equation" r:id="rId7" imgW="5626100" imgH="838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140996"/>
                        <a:ext cx="5626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9" name="Object 9"/>
          <p:cNvGraphicFramePr>
            <a:graphicFrameLocks noChangeAspect="1"/>
          </p:cNvGraphicFramePr>
          <p:nvPr/>
        </p:nvGraphicFramePr>
        <p:xfrm>
          <a:off x="2247900" y="1371600"/>
          <a:ext cx="6629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3" name="Equation" r:id="rId9" imgW="6629400" imgH="622080" progId="Equation.DSMT4">
                  <p:embed/>
                </p:oleObj>
              </mc:Choice>
              <mc:Fallback>
                <p:oleObj name="Equation" r:id="rId9" imgW="6629400" imgH="6220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900" y="1371600"/>
                        <a:ext cx="66294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4"/>
          <p:cNvGraphicFramePr>
            <a:graphicFrameLocks noChangeAspect="1"/>
          </p:cNvGraphicFramePr>
          <p:nvPr/>
        </p:nvGraphicFramePr>
        <p:xfrm>
          <a:off x="2178050" y="4103688"/>
          <a:ext cx="354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4" name="Equation" r:id="rId11" imgW="3543120" imgH="838080" progId="Equation.DSMT4">
                  <p:embed/>
                </p:oleObj>
              </mc:Choice>
              <mc:Fallback>
                <p:oleObj name="Equation" r:id="rId11" imgW="35431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8050" y="4103688"/>
                        <a:ext cx="3543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rot="5400000">
            <a:off x="3319256" y="41021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3998912" y="4626896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319" name="Object 8"/>
          <p:cNvGraphicFramePr>
            <a:graphicFrameLocks noChangeAspect="1"/>
          </p:cNvGraphicFramePr>
          <p:nvPr/>
        </p:nvGraphicFramePr>
        <p:xfrm>
          <a:off x="2501900" y="4953000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5" name="Equation" r:id="rId13" imgW="787400" imgH="838200" progId="Equation.DSMT4">
                  <p:embed/>
                </p:oleObj>
              </mc:Choice>
              <mc:Fallback>
                <p:oleObj name="Equation" r:id="rId13" imgW="787400" imgH="8382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1900" y="4953000"/>
                        <a:ext cx="787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Example 4: Solving </a:t>
            </a:r>
            <a:r>
              <a:rPr lang="en-US" sz="3200" i="1">
                <a:solidFill>
                  <a:schemeClr val="accent1"/>
                </a:solidFill>
              </a:rPr>
              <a:t>ax</a:t>
            </a:r>
            <a:r>
              <a:rPr lang="en-US" sz="3200">
                <a:solidFill>
                  <a:schemeClr val="accent1"/>
                </a:solidFill>
              </a:rPr>
              <a:t> = </a:t>
            </a:r>
            <a:r>
              <a:rPr lang="en-US" sz="3200" i="1">
                <a:solidFill>
                  <a:schemeClr val="accent1"/>
                </a:solidFill>
              </a:rPr>
              <a:t>c </a:t>
            </a:r>
            <a:r>
              <a:rPr lang="en-US" sz="320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1717675" y="1219200"/>
          <a:ext cx="118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3" name="Equation" r:id="rId3" imgW="1181100" imgH="838200" progId="Equation.DSMT4">
                  <p:embed/>
                </p:oleObj>
              </mc:Choice>
              <mc:Fallback>
                <p:oleObj name="Equation" r:id="rId3" imgW="1181100" imgH="838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7675" y="1219200"/>
                        <a:ext cx="1181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1498600" y="2273300"/>
          <a:ext cx="3479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4" name="Equation" r:id="rId5" imgW="3479760" imgH="901440" progId="Equation.DSMT4">
                  <p:embed/>
                </p:oleObj>
              </mc:Choice>
              <mc:Fallback>
                <p:oleObj name="Equation" r:id="rId5" imgW="3479760" imgH="9014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8600" y="2273300"/>
                        <a:ext cx="34798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1701800" y="3505200"/>
          <a:ext cx="306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5" name="Equation" r:id="rId7" imgW="3060360" imgH="838080" progId="Equation.DSMT4">
                  <p:embed/>
                </p:oleObj>
              </mc:Choice>
              <mc:Fallback>
                <p:oleObj name="Equation" r:id="rId7" imgW="306036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1800" y="3505200"/>
                        <a:ext cx="3060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457200" y="1371600"/>
            <a:ext cx="10727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Check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Example 4: Solving </a:t>
            </a:r>
            <a:r>
              <a:rPr lang="en-US" sz="3200" i="1">
                <a:solidFill>
                  <a:schemeClr val="accent1"/>
                </a:solidFill>
              </a:rPr>
              <a:t>ax</a:t>
            </a:r>
            <a:r>
              <a:rPr lang="en-US" sz="3200">
                <a:solidFill>
                  <a:schemeClr val="accent1"/>
                </a:solidFill>
              </a:rPr>
              <a:t> = </a:t>
            </a:r>
            <a:r>
              <a:rPr lang="en-US" sz="3200" i="1">
                <a:solidFill>
                  <a:schemeClr val="accent1"/>
                </a:solidFill>
              </a:rPr>
              <a:t>c </a:t>
            </a:r>
            <a:r>
              <a:rPr lang="en-US" sz="320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3174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3175" indent="-3175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d.	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= 4</a:t>
            </a:r>
          </a:p>
          <a:p>
            <a:pPr marL="3175" indent="-3175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3175" indent="-3175" eaLnBrk="1" hangingPunct="1">
              <a:buFont typeface="Courier New" pitchFamily="49" charset="0"/>
              <a:buNone/>
              <a:tabLst>
                <a:tab pos="457200" algn="l"/>
              </a:tabLst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31748" name="Object 4"/>
          <p:cNvGraphicFramePr>
            <a:graphicFrameLocks noChangeAspect="1"/>
          </p:cNvGraphicFramePr>
          <p:nvPr/>
        </p:nvGraphicFramePr>
        <p:xfrm>
          <a:off x="2009775" y="1930400"/>
          <a:ext cx="34163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0" name="Equation" r:id="rId3" imgW="3416300" imgH="330200" progId="Equation.DSMT4">
                  <p:embed/>
                </p:oleObj>
              </mc:Choice>
              <mc:Fallback>
                <p:oleObj name="Equation" r:id="rId3" imgW="3416300" imgH="330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9775" y="1930400"/>
                        <a:ext cx="34163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9" name="Object 5"/>
          <p:cNvGraphicFramePr>
            <a:graphicFrameLocks noChangeAspect="1"/>
          </p:cNvGraphicFramePr>
          <p:nvPr/>
        </p:nvGraphicFramePr>
        <p:xfrm>
          <a:off x="1838325" y="2501900"/>
          <a:ext cx="4229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1" name="Equation" r:id="rId5" imgW="4229100" imgH="292100" progId="Equation.DSMT4">
                  <p:embed/>
                </p:oleObj>
              </mc:Choice>
              <mc:Fallback>
                <p:oleObj name="Equation" r:id="rId5" imgW="4229100" imgH="2921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8325" y="2501900"/>
                        <a:ext cx="4229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0" name="Object 6"/>
          <p:cNvGraphicFramePr>
            <a:graphicFrameLocks noChangeAspect="1"/>
          </p:cNvGraphicFramePr>
          <p:nvPr/>
        </p:nvGraphicFramePr>
        <p:xfrm>
          <a:off x="1752600" y="3149600"/>
          <a:ext cx="7010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2" name="Equation" r:id="rId7" imgW="7010400" imgH="825500" progId="Equation.DSMT4">
                  <p:embed/>
                </p:oleObj>
              </mc:Choice>
              <mc:Fallback>
                <p:oleObj name="Equation" r:id="rId7" imgW="7010400" imgH="8255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149600"/>
                        <a:ext cx="70104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1" name="Object 7"/>
          <p:cNvGraphicFramePr>
            <a:graphicFrameLocks noChangeAspect="1"/>
          </p:cNvGraphicFramePr>
          <p:nvPr/>
        </p:nvGraphicFramePr>
        <p:xfrm>
          <a:off x="2184400" y="4241800"/>
          <a:ext cx="93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3" name="Equation" r:id="rId9" imgW="939800" imgH="279400" progId="Equation.DSMT4">
                  <p:embed/>
                </p:oleObj>
              </mc:Choice>
              <mc:Fallback>
                <p:oleObj name="Equation" r:id="rId9" imgW="939800" imgH="2794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4400" y="4241800"/>
                        <a:ext cx="939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Example 4: Solving </a:t>
            </a:r>
            <a:r>
              <a:rPr lang="en-US" sz="3200" i="1">
                <a:solidFill>
                  <a:schemeClr val="accent1"/>
                </a:solidFill>
              </a:rPr>
              <a:t>ax</a:t>
            </a:r>
            <a:r>
              <a:rPr lang="en-US" sz="3200">
                <a:solidFill>
                  <a:schemeClr val="accent1"/>
                </a:solidFill>
              </a:rPr>
              <a:t> = </a:t>
            </a:r>
            <a:r>
              <a:rPr lang="en-US" sz="3200" i="1">
                <a:solidFill>
                  <a:schemeClr val="accent1"/>
                </a:solidFill>
              </a:rPr>
              <a:t>c </a:t>
            </a:r>
            <a:r>
              <a:rPr lang="en-US" sz="320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3277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>
              <a:buFont typeface="Courier New" pitchFamily="49" charset="0"/>
              <a:buNone/>
            </a:pPr>
            <a:r>
              <a:rPr lang="en-US" b="1" i="0">
                <a:solidFill>
                  <a:schemeClr val="tx1"/>
                </a:solidFill>
              </a:rPr>
              <a:t>Check</a:t>
            </a:r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32772" name="Object 4"/>
          <p:cNvGraphicFramePr>
            <a:graphicFrameLocks noChangeAspect="1"/>
          </p:cNvGraphicFramePr>
          <p:nvPr/>
        </p:nvGraphicFramePr>
        <p:xfrm>
          <a:off x="1839912" y="1439196"/>
          <a:ext cx="93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3" name="Equation" r:id="rId3" imgW="939800" imgH="279400" progId="Equation.DSMT4">
                  <p:embed/>
                </p:oleObj>
              </mc:Choice>
              <mc:Fallback>
                <p:oleObj name="Equation" r:id="rId3" imgW="939800" imgH="279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9912" y="1439196"/>
                        <a:ext cx="939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3" name="Object 5"/>
          <p:cNvGraphicFramePr>
            <a:graphicFrameLocks noChangeAspect="1"/>
          </p:cNvGraphicFramePr>
          <p:nvPr/>
        </p:nvGraphicFramePr>
        <p:xfrm>
          <a:off x="1352550" y="1954213"/>
          <a:ext cx="38354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4" name="Equation" r:id="rId5" imgW="3835080" imgH="736560" progId="Equation.DSMT4">
                  <p:embed/>
                </p:oleObj>
              </mc:Choice>
              <mc:Fallback>
                <p:oleObj name="Equation" r:id="rId5" imgW="3835080" imgH="7365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2550" y="1954213"/>
                        <a:ext cx="38354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4" name="Object 6"/>
          <p:cNvGraphicFramePr>
            <a:graphicFrameLocks noChangeAspect="1"/>
          </p:cNvGraphicFramePr>
          <p:nvPr/>
        </p:nvGraphicFramePr>
        <p:xfrm>
          <a:off x="2038350" y="2886996"/>
          <a:ext cx="2997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5" name="Equation" r:id="rId7" imgW="2997200" imgH="292100" progId="Equation.DSMT4">
                  <p:embed/>
                </p:oleObj>
              </mc:Choice>
              <mc:Fallback>
                <p:oleObj name="Equation" r:id="rId7" imgW="2997200" imgH="2921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8350" y="2886996"/>
                        <a:ext cx="2997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Example 5: Application</a:t>
            </a:r>
          </a:p>
        </p:txBody>
      </p:sp>
      <p:sp>
        <p:nvSpPr>
          <p:cNvPr id="337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3175" indent="-3175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original price of a </a:t>
            </a:r>
            <a:r>
              <a:rPr lang="en-US" i="0" dirty="0" err="1">
                <a:solidFill>
                  <a:schemeClr val="tx1"/>
                </a:solidFill>
              </a:rPr>
              <a:t>Blu</a:t>
            </a:r>
            <a:r>
              <a:rPr lang="en-US" i="0" dirty="0">
                <a:solidFill>
                  <a:schemeClr val="tx1"/>
                </a:solidFill>
              </a:rPr>
              <a:t>-Ray player was reduced by </a:t>
            </a:r>
            <a:r>
              <a:rPr lang="en-US" i="0" dirty="0">
                <a:solidFill>
                  <a:srgbClr val="0000FF"/>
                </a:solidFill>
              </a:rPr>
              <a:t>$45.50</a:t>
            </a:r>
            <a:r>
              <a:rPr lang="en-US" i="0" dirty="0">
                <a:solidFill>
                  <a:schemeClr val="tx1"/>
                </a:solidFill>
              </a:rPr>
              <a:t>. The sale price was </a:t>
            </a:r>
            <a:r>
              <a:rPr lang="en-US" i="0" dirty="0">
                <a:solidFill>
                  <a:srgbClr val="0000FF"/>
                </a:solidFill>
              </a:rPr>
              <a:t>$165.90</a:t>
            </a:r>
            <a:r>
              <a:rPr lang="en-US" i="0" dirty="0">
                <a:solidFill>
                  <a:schemeClr val="tx1"/>
                </a:solidFill>
              </a:rPr>
              <a:t>. Solve the equation </a:t>
            </a:r>
            <a:r>
              <a:rPr lang="en-US" i="1" dirty="0">
                <a:solidFill>
                  <a:srgbClr val="000099"/>
                </a:solidFill>
              </a:rPr>
              <a:t>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</a:rPr>
              <a:t>− 45.50 = 165.90</a:t>
            </a:r>
            <a:r>
              <a:rPr lang="en-US" i="0" dirty="0">
                <a:solidFill>
                  <a:schemeClr val="tx1"/>
                </a:solidFill>
              </a:rPr>
              <a:t> to determine the original price of the </a:t>
            </a:r>
            <a:r>
              <a:rPr lang="en-US" i="0" dirty="0" err="1">
                <a:solidFill>
                  <a:schemeClr val="tx1"/>
                </a:solidFill>
              </a:rPr>
              <a:t>Blu</a:t>
            </a:r>
            <a:r>
              <a:rPr lang="en-US" i="0" dirty="0">
                <a:solidFill>
                  <a:schemeClr val="tx1"/>
                </a:solidFill>
              </a:rPr>
              <a:t>-Ray player.</a:t>
            </a:r>
          </a:p>
          <a:p>
            <a:pPr marL="3175" indent="-3175" eaLnBrk="1" hangingPunct="1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</p:txBody>
      </p:sp>
      <p:pic>
        <p:nvPicPr>
          <p:cNvPr id="33796" name="Picture 4" descr="iStock_000000441743Small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00350" y="3276600"/>
            <a:ext cx="3543300" cy="229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Example 5: Application (cont.)</a:t>
            </a:r>
          </a:p>
        </p:txBody>
      </p:sp>
      <p:sp>
        <p:nvSpPr>
          <p:cNvPr id="3481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5563" indent="-3175" eaLnBrk="1" hangingPunct="1">
              <a:buFont typeface="Courier New" pitchFamily="49" charset="0"/>
              <a:buNone/>
              <a:tabLst>
                <a:tab pos="1201738" algn="l"/>
                <a:tab pos="2338388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5563" indent="-3175" eaLnBrk="1" hangingPunct="1">
              <a:buFont typeface="Courier New" pitchFamily="49" charset="0"/>
              <a:buNone/>
              <a:tabLst>
                <a:tab pos="1201738" algn="l"/>
                <a:tab pos="2338388" algn="l"/>
              </a:tabLst>
            </a:pPr>
            <a:r>
              <a:rPr lang="en-US" dirty="0">
                <a:solidFill>
                  <a:schemeClr val="tx1"/>
                </a:solidFill>
              </a:rPr>
              <a:t>		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− 45.50 = 165.90</a:t>
            </a:r>
            <a:endParaRPr lang="en-US" dirty="0">
              <a:solidFill>
                <a:srgbClr val="0000FF"/>
              </a:solidFill>
            </a:endParaRPr>
          </a:p>
          <a:p>
            <a:pPr marL="55563" indent="-3175" eaLnBrk="1" hangingPunct="1">
              <a:buFont typeface="Courier New" pitchFamily="49" charset="0"/>
              <a:buNone/>
              <a:tabLst>
                <a:tab pos="1201738" algn="l"/>
                <a:tab pos="2338388" algn="l"/>
              </a:tabLst>
            </a:pPr>
            <a:r>
              <a:rPr lang="en-US" i="1" dirty="0">
                <a:solidFill>
                  <a:srgbClr val="00007D"/>
                </a:solidFill>
              </a:rPr>
              <a:t>y</a:t>
            </a:r>
            <a:r>
              <a:rPr lang="en-US" dirty="0">
                <a:solidFill>
                  <a:srgbClr val="00007D"/>
                </a:solidFill>
              </a:rPr>
              <a:t> </a:t>
            </a:r>
            <a:r>
              <a:rPr lang="en-US" i="0" dirty="0">
                <a:solidFill>
                  <a:srgbClr val="00007D"/>
                </a:solidFill>
              </a:rPr>
              <a:t>− 45.50 </a:t>
            </a:r>
            <a:r>
              <a:rPr lang="en-US" i="0" dirty="0">
                <a:solidFill>
                  <a:srgbClr val="FF00FF"/>
                </a:solidFill>
              </a:rPr>
              <a:t>+ 45.50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7D"/>
                </a:solidFill>
              </a:rPr>
              <a:t>= 165.90 </a:t>
            </a:r>
            <a:r>
              <a:rPr lang="en-US" i="0" dirty="0">
                <a:solidFill>
                  <a:srgbClr val="FF00FF"/>
                </a:solidFill>
              </a:rPr>
              <a:t>+ 45.50</a:t>
            </a:r>
          </a:p>
          <a:p>
            <a:pPr marL="55563" indent="-3175" eaLnBrk="1" hangingPunct="1">
              <a:buFont typeface="Courier New" pitchFamily="49" charset="0"/>
              <a:buNone/>
              <a:tabLst>
                <a:tab pos="1201738" algn="l"/>
                <a:tab pos="2338388" algn="l"/>
              </a:tabLst>
            </a:pPr>
            <a:endParaRPr lang="en-US" dirty="0">
              <a:solidFill>
                <a:srgbClr val="FF00FF"/>
              </a:solidFill>
            </a:endParaRPr>
          </a:p>
          <a:p>
            <a:pPr marL="55563" indent="-3175" eaLnBrk="1" hangingPunct="1">
              <a:buFont typeface="Courier New" pitchFamily="49" charset="0"/>
              <a:buNone/>
              <a:tabLst>
                <a:tab pos="1201738" algn="l"/>
                <a:tab pos="2338388" algn="l"/>
              </a:tabLst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i="1" dirty="0">
                <a:solidFill>
                  <a:srgbClr val="FF0000"/>
                </a:solidFill>
              </a:rPr>
              <a:t>y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= 211.40</a:t>
            </a:r>
            <a:endParaRPr lang="en-US" dirty="0">
              <a:solidFill>
                <a:srgbClr val="FF0000"/>
              </a:solidFill>
            </a:endParaRPr>
          </a:p>
          <a:p>
            <a:pPr marL="55563" indent="-3175" eaLnBrk="1" hangingPunct="1">
              <a:spcBef>
                <a:spcPts val="1200"/>
              </a:spcBef>
              <a:buFont typeface="Courier New" pitchFamily="49" charset="0"/>
              <a:buNone/>
              <a:tabLst>
                <a:tab pos="1201738" algn="l"/>
                <a:tab pos="2338388" algn="l"/>
              </a:tabLst>
            </a:pPr>
            <a:r>
              <a:rPr lang="en-US" i="0" dirty="0">
                <a:solidFill>
                  <a:schemeClr val="tx1"/>
                </a:solidFill>
              </a:rPr>
              <a:t>The original price of the </a:t>
            </a:r>
            <a:r>
              <a:rPr lang="en-US" i="0" dirty="0" err="1">
                <a:solidFill>
                  <a:schemeClr val="tx1"/>
                </a:solidFill>
              </a:rPr>
              <a:t>Blu</a:t>
            </a:r>
            <a:r>
              <a:rPr lang="en-US" i="0" dirty="0">
                <a:solidFill>
                  <a:schemeClr val="tx1"/>
                </a:solidFill>
              </a:rPr>
              <a:t>-Ray player was </a:t>
            </a:r>
            <a:r>
              <a:rPr lang="en-US" i="0" dirty="0">
                <a:solidFill>
                  <a:srgbClr val="FF0000"/>
                </a:solidFill>
              </a:rPr>
              <a:t>$211.40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5562600" y="2362200"/>
            <a:ext cx="3276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Use the addition principle by adding </a:t>
            </a:r>
            <a:r>
              <a:rPr lang="en-US" sz="2000" dirty="0">
                <a:solidFill>
                  <a:srgbClr val="FF00FF"/>
                </a:solidFill>
                <a:latin typeface="Calibri" pitchFamily="34" charset="0"/>
              </a:rPr>
              <a:t>45.50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 to both sides.</a:t>
            </a:r>
          </a:p>
        </p:txBody>
      </p:sp>
      <p:sp>
        <p:nvSpPr>
          <p:cNvPr id="34821" name="Text Box 4"/>
          <p:cNvSpPr txBox="1">
            <a:spLocks noChangeArrowheads="1"/>
          </p:cNvSpPr>
          <p:nvPr/>
        </p:nvSpPr>
        <p:spPr bwMode="auto">
          <a:xfrm>
            <a:off x="5562600" y="3409950"/>
            <a:ext cx="3276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Simplify.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0" grpId="0"/>
      <p:bldP spid="348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Linear Equations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9796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6350" indent="-6350" algn="ctr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Linear Equation in </a:t>
            </a:r>
            <a:r>
              <a:rPr lang="en-US" b="1" i="1" dirty="0">
                <a:solidFill>
                  <a:srgbClr val="000000"/>
                </a:solidFill>
              </a:rPr>
              <a:t>x</a:t>
            </a:r>
            <a:endParaRPr lang="en-US" i="1" dirty="0">
              <a:solidFill>
                <a:srgbClr val="000000"/>
              </a:solidFill>
            </a:endParaRPr>
          </a:p>
          <a:p>
            <a:pPr marL="6350" indent="-6350" eaLnBrk="1" hangingPunct="1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i="0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FF"/>
                </a:solidFill>
              </a:rPr>
              <a:t>b</a:t>
            </a:r>
            <a:r>
              <a:rPr lang="en-US" i="0" dirty="0">
                <a:solidFill>
                  <a:srgbClr val="000000"/>
                </a:solidFill>
              </a:rPr>
              <a:t>, and </a:t>
            </a:r>
            <a:r>
              <a:rPr lang="en-US" i="1" dirty="0">
                <a:solidFill>
                  <a:srgbClr val="0000FF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are </a:t>
            </a:r>
            <a:r>
              <a:rPr lang="en-US" b="1" i="0" dirty="0">
                <a:solidFill>
                  <a:srgbClr val="CC0000"/>
                </a:solidFill>
              </a:rPr>
              <a:t>constants</a:t>
            </a:r>
            <a:r>
              <a:rPr lang="en-US" b="1" i="0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≠ 0</a:t>
            </a:r>
            <a:r>
              <a:rPr lang="en-US" i="0" dirty="0">
                <a:solidFill>
                  <a:srgbClr val="000000"/>
                </a:solidFill>
              </a:rPr>
              <a:t> then a </a:t>
            </a:r>
            <a:r>
              <a:rPr lang="en-US" b="1" i="0" dirty="0">
                <a:solidFill>
                  <a:srgbClr val="CC0000"/>
                </a:solidFill>
              </a:rPr>
              <a:t>linear equation in </a:t>
            </a:r>
            <a:r>
              <a:rPr lang="en-US" b="1" i="1" dirty="0">
                <a:solidFill>
                  <a:srgbClr val="CC0000"/>
                </a:solidFill>
              </a:rPr>
              <a:t>x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is an equation that can be written in the form</a:t>
            </a:r>
          </a:p>
          <a:p>
            <a:pPr marL="6350" indent="-6350" algn="ctr" eaLnBrk="1" hangingPunct="1">
              <a:buFont typeface="Courier New" pitchFamily="49" charset="0"/>
              <a:buNone/>
            </a:pPr>
            <a:r>
              <a:rPr lang="en-US" b="1" i="1" dirty="0">
                <a:solidFill>
                  <a:srgbClr val="0000FF"/>
                </a:solidFill>
              </a:rPr>
              <a:t>ax</a:t>
            </a:r>
            <a:r>
              <a:rPr lang="en-US" i="0" dirty="0">
                <a:solidFill>
                  <a:srgbClr val="0000FF"/>
                </a:solidFill>
              </a:rPr>
              <a:t> + </a:t>
            </a:r>
            <a:r>
              <a:rPr lang="en-US" b="1" i="1" dirty="0">
                <a:solidFill>
                  <a:srgbClr val="0000FF"/>
                </a:solidFill>
              </a:rPr>
              <a:t>b</a:t>
            </a:r>
            <a:r>
              <a:rPr lang="en-US" i="0" dirty="0">
                <a:solidFill>
                  <a:srgbClr val="0000FF"/>
                </a:solidFill>
              </a:rPr>
              <a:t> = </a:t>
            </a:r>
            <a:r>
              <a:rPr lang="en-US" b="1" i="1" dirty="0">
                <a:solidFill>
                  <a:srgbClr val="0000FF"/>
                </a:solidFill>
              </a:rPr>
              <a:t>c</a:t>
            </a:r>
            <a:r>
              <a:rPr lang="en-US" i="0" dirty="0">
                <a:solidFill>
                  <a:srgbClr val="000000"/>
                </a:solidFill>
              </a:rPr>
              <a:t>.</a:t>
            </a:r>
          </a:p>
          <a:p>
            <a:pPr marL="6350" indent="-6350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Note: </a:t>
            </a:r>
            <a:r>
              <a:rPr lang="en-US" i="0" dirty="0">
                <a:solidFill>
                  <a:srgbClr val="000000"/>
                </a:solidFill>
              </a:rPr>
              <a:t>A linear equation in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is also called a </a:t>
            </a:r>
            <a:r>
              <a:rPr lang="en-US" b="1" i="0" dirty="0">
                <a:solidFill>
                  <a:srgbClr val="CC0000"/>
                </a:solidFill>
              </a:rPr>
              <a:t>first</a:t>
            </a:r>
            <a:r>
              <a:rPr lang="en-US" i="0" dirty="0">
                <a:solidFill>
                  <a:srgbClr val="CC0000"/>
                </a:solidFill>
              </a:rPr>
              <a:t>-</a:t>
            </a:r>
            <a:r>
              <a:rPr lang="en-US" b="1" i="0" dirty="0">
                <a:solidFill>
                  <a:srgbClr val="CC0000"/>
                </a:solidFill>
              </a:rPr>
              <a:t>degree equation in </a:t>
            </a:r>
            <a:r>
              <a:rPr lang="en-US" b="1" i="1" dirty="0">
                <a:solidFill>
                  <a:srgbClr val="CC0000"/>
                </a:solidFill>
              </a:rPr>
              <a:t>x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because the variable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can be written with the exponent 1.  That is, </a:t>
            </a:r>
            <a:r>
              <a:rPr lang="en-US" b="1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= </a:t>
            </a:r>
            <a:r>
              <a:rPr lang="en-US" b="1" i="1" dirty="0">
                <a:solidFill>
                  <a:srgbClr val="0000FF"/>
                </a:solidFill>
              </a:rPr>
              <a:t>x</a:t>
            </a:r>
            <a:r>
              <a:rPr lang="en-US" b="1" i="0" baseline="30000" dirty="0">
                <a:solidFill>
                  <a:srgbClr val="0000FF"/>
                </a:solidFill>
              </a:rPr>
              <a:t>1</a:t>
            </a:r>
            <a:r>
              <a:rPr lang="en-US" i="0" dirty="0">
                <a:solidFill>
                  <a:srgbClr val="000000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Practice Problems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06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endParaRPr lang="en-US" dirty="0"/>
          </a:p>
        </p:txBody>
      </p:sp>
      <p:graphicFrame>
        <p:nvGraphicFramePr>
          <p:cNvPr id="35844" name="Object 4"/>
          <p:cNvGraphicFramePr>
            <a:graphicFrameLocks noChangeAspect="1"/>
          </p:cNvGraphicFramePr>
          <p:nvPr/>
        </p:nvGraphicFramePr>
        <p:xfrm>
          <a:off x="548640" y="1371600"/>
          <a:ext cx="7007225" cy="3897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5" name="Equation" r:id="rId3" imgW="7010400" imgH="3898900" progId="Equation.DSMT4">
                  <p:embed/>
                </p:oleObj>
              </mc:Choice>
              <mc:Fallback>
                <p:oleObj name="Equation" r:id="rId3" imgW="7010400" imgH="38989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371600"/>
                        <a:ext cx="7007225" cy="3897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Practice Problem Answers</a:t>
            </a:r>
          </a:p>
        </p:txBody>
      </p:sp>
      <p:sp>
        <p:nvSpPr>
          <p:cNvPr id="368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7803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buFont typeface="Courier New" pitchFamily="49" charset="0"/>
              <a:buNone/>
              <a:tabLst>
                <a:tab pos="463550" algn="l"/>
                <a:tab pos="4572000" algn="dec"/>
                <a:tab pos="49768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1.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dirty="0">
                <a:solidFill>
                  <a:srgbClr val="FF0000"/>
                </a:solidFill>
              </a:rPr>
              <a:t> =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−21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b="1" i="0" dirty="0">
                <a:solidFill>
                  <a:schemeClr val="tx1"/>
                </a:solidFill>
              </a:rPr>
              <a:t>2.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1" dirty="0">
                <a:solidFill>
                  <a:srgbClr val="FF0000"/>
                </a:solidFill>
              </a:rPr>
              <a:t>y</a:t>
            </a:r>
            <a:r>
              <a:rPr lang="en-US" i="0" dirty="0">
                <a:solidFill>
                  <a:srgbClr val="FF0000"/>
                </a:solidFill>
              </a:rPr>
              <a:t> = 1.5</a:t>
            </a:r>
          </a:p>
          <a:p>
            <a:pPr marL="0" indent="0" eaLnBrk="1" hangingPunct="1">
              <a:buFont typeface="Courier New" pitchFamily="49" charset="0"/>
              <a:buNone/>
              <a:tabLst>
                <a:tab pos="463550" algn="l"/>
                <a:tab pos="4572000" algn="dec"/>
                <a:tab pos="49768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3.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dirty="0">
                <a:solidFill>
                  <a:srgbClr val="FF0000"/>
                </a:solidFill>
              </a:rPr>
              <a:t> =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−5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b="1" i="0" dirty="0">
                <a:solidFill>
                  <a:schemeClr val="tx1"/>
                </a:solidFill>
              </a:rPr>
              <a:t>4.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1" dirty="0">
                <a:solidFill>
                  <a:srgbClr val="FF0000"/>
                </a:solidFill>
              </a:rPr>
              <a:t>y</a:t>
            </a:r>
            <a:r>
              <a:rPr lang="en-US" i="0" dirty="0">
                <a:solidFill>
                  <a:srgbClr val="FF0000"/>
                </a:solidFill>
              </a:rPr>
              <a:t> =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55</a:t>
            </a:r>
          </a:p>
          <a:p>
            <a:pPr marL="0" indent="0" eaLnBrk="1" hangingPunct="1">
              <a:buFont typeface="Courier New" pitchFamily="49" charset="0"/>
              <a:buNone/>
              <a:tabLst>
                <a:tab pos="463550" algn="l"/>
                <a:tab pos="4572000" algn="dec"/>
                <a:tab pos="49768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5.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1" dirty="0">
                <a:solidFill>
                  <a:srgbClr val="FF0000"/>
                </a:solidFill>
              </a:rPr>
              <a:t>z</a:t>
            </a:r>
            <a:r>
              <a:rPr lang="en-US" i="0" dirty="0">
                <a:solidFill>
                  <a:srgbClr val="FF0000"/>
                </a:solidFill>
              </a:rPr>
              <a:t> =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2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b="1" i="0" dirty="0">
                <a:solidFill>
                  <a:schemeClr val="tx1"/>
                </a:solidFill>
              </a:rPr>
              <a:t>6.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dirty="0">
                <a:solidFill>
                  <a:srgbClr val="FF0000"/>
                </a:solidFill>
              </a:rPr>
              <a:t> =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8</a:t>
            </a:r>
          </a:p>
          <a:p>
            <a:pPr marL="0" indent="0" eaLnBrk="1" hangingPunct="1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  <a:tab pos="4572000" algn="dec"/>
                <a:tab pos="49768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7.</a:t>
            </a:r>
            <a:r>
              <a:rPr lang="en-US" i="0" dirty="0">
                <a:solidFill>
                  <a:schemeClr val="tx1"/>
                </a:solidFill>
              </a:rPr>
              <a:t>		</a:t>
            </a:r>
            <a:r>
              <a:rPr lang="en-US" b="1" i="0" dirty="0">
                <a:solidFill>
                  <a:schemeClr val="tx1"/>
                </a:solidFill>
              </a:rPr>
              <a:t>8.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dirty="0">
                <a:solidFill>
                  <a:srgbClr val="FF0000"/>
                </a:solidFill>
              </a:rPr>
              <a:t> =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−4.3</a:t>
            </a:r>
          </a:p>
          <a:p>
            <a:pPr marL="0" indent="0" eaLnBrk="1" hangingPunct="1">
              <a:spcBef>
                <a:spcPct val="95000"/>
              </a:spcBef>
              <a:buFont typeface="Courier New" pitchFamily="49" charset="0"/>
              <a:buNone/>
              <a:tabLst>
                <a:tab pos="463550" algn="l"/>
                <a:tab pos="4572000" algn="dec"/>
                <a:tab pos="49768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9.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endParaRPr lang="en-US" i="0" dirty="0">
              <a:solidFill>
                <a:srgbClr val="FF0000"/>
              </a:solidFill>
            </a:endParaRPr>
          </a:p>
          <a:p>
            <a:pPr marL="0" indent="0" eaLnBrk="1" hangingPunct="1">
              <a:buFont typeface="Courier New" pitchFamily="49" charset="0"/>
              <a:buNone/>
              <a:tabLst>
                <a:tab pos="463550" algn="l"/>
                <a:tab pos="4572000" algn="dec"/>
                <a:tab pos="4976813" algn="l"/>
              </a:tabLst>
            </a:pPr>
            <a:endParaRPr lang="en-US" i="0" dirty="0">
              <a:solidFill>
                <a:srgbClr val="FF0000"/>
              </a:solidFill>
            </a:endParaRPr>
          </a:p>
          <a:p>
            <a:pPr marL="0" indent="0" eaLnBrk="1" hangingPunct="1">
              <a:buFont typeface="Courier New" pitchFamily="49" charset="0"/>
              <a:buNone/>
              <a:tabLst>
                <a:tab pos="463550" algn="l"/>
                <a:tab pos="4572000" algn="dec"/>
                <a:tab pos="4976813" algn="l"/>
              </a:tabLst>
            </a:pPr>
            <a:endParaRPr lang="en-US" i="0" dirty="0">
              <a:solidFill>
                <a:srgbClr val="FF0000"/>
              </a:solidFill>
            </a:endParaRPr>
          </a:p>
        </p:txBody>
      </p:sp>
      <p:graphicFrame>
        <p:nvGraphicFramePr>
          <p:cNvPr id="36868" name="Object 4"/>
          <p:cNvGraphicFramePr>
            <a:graphicFrameLocks noChangeAspect="1"/>
          </p:cNvGraphicFramePr>
          <p:nvPr/>
        </p:nvGraphicFramePr>
        <p:xfrm>
          <a:off x="990600" y="2804652"/>
          <a:ext cx="95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0" name="Equation" r:id="rId3" imgW="952087" imgH="837836" progId="Equation.DSMT4">
                  <p:embed/>
                </p:oleObj>
              </mc:Choice>
              <mc:Fallback>
                <p:oleObj name="Equation" r:id="rId3" imgW="952087" imgH="837836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804652"/>
                        <a:ext cx="952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9" name="Object 5"/>
          <p:cNvGraphicFramePr>
            <a:graphicFrameLocks noChangeAspect="1"/>
          </p:cNvGraphicFramePr>
          <p:nvPr/>
        </p:nvGraphicFramePr>
        <p:xfrm>
          <a:off x="1008063" y="3657139"/>
          <a:ext cx="93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1" name="Equation" r:id="rId5" imgW="939800" imgH="838200" progId="Equation.DSMT4">
                  <p:embed/>
                </p:oleObj>
              </mc:Choice>
              <mc:Fallback>
                <p:oleObj name="Equation" r:id="rId5" imgW="939800" imgH="838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8063" y="3657139"/>
                        <a:ext cx="939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Example 1: Determining a Possible Solution</a:t>
            </a:r>
          </a:p>
        </p:txBody>
      </p:sp>
      <p:sp>
        <p:nvSpPr>
          <p:cNvPr id="1072" name="Text Box 48"/>
          <p:cNvSpPr txBox="1">
            <a:spLocks noChangeArrowheads="1"/>
          </p:cNvSpPr>
          <p:nvPr/>
        </p:nvSpPr>
        <p:spPr bwMode="auto">
          <a:xfrm>
            <a:off x="457200" y="1295400"/>
            <a:ext cx="8229600" cy="3338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175">
              <a:spcBef>
                <a:spcPct val="20000"/>
              </a:spcBef>
              <a:tabLst>
                <a:tab pos="457200" algn="l"/>
              </a:tabLst>
            </a:pPr>
            <a:r>
              <a:rPr lang="en-US" sz="2800" dirty="0">
                <a:latin typeface="Calibri" pitchFamily="34" charset="0"/>
              </a:rPr>
              <a:t>Determine whether or not the given real number is a solution to the given equation by substituting for the variable and checking to see if the resulting equation is true or false.</a:t>
            </a:r>
          </a:p>
          <a:p>
            <a:pPr indent="3175">
              <a:spcBef>
                <a:spcPct val="20000"/>
              </a:spcBef>
              <a:tabLst>
                <a:tab pos="457200" algn="l"/>
              </a:tabLst>
            </a:pPr>
            <a:r>
              <a:rPr lang="en-US" sz="2800" b="1" dirty="0">
                <a:latin typeface="Calibri" pitchFamily="34" charset="0"/>
              </a:rPr>
              <a:t>a.	</a:t>
            </a:r>
            <a:r>
              <a:rPr lang="en-US" sz="2800" i="1" dirty="0">
                <a:solidFill>
                  <a:srgbClr val="0000FF"/>
                </a:solidFill>
                <a:latin typeface="Calibri" pitchFamily="34" charset="0"/>
              </a:rPr>
              <a:t>x 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+ 5 = −2</a:t>
            </a:r>
            <a:r>
              <a:rPr lang="en-US" sz="2800" dirty="0">
                <a:latin typeface="Calibri" pitchFamily="34" charset="0"/>
              </a:rPr>
              <a:t> given that </a:t>
            </a:r>
            <a:r>
              <a:rPr lang="en-US" sz="2800" i="1" dirty="0">
                <a:latin typeface="Calibri" pitchFamily="34" charset="0"/>
              </a:rPr>
              <a:t>x </a:t>
            </a:r>
            <a:r>
              <a:rPr lang="en-US" sz="2800" dirty="0">
                <a:latin typeface="Calibri" pitchFamily="34" charset="0"/>
              </a:rPr>
              <a:t>= </a:t>
            </a:r>
            <a:r>
              <a:rPr lang="en-US" sz="2800" dirty="0">
                <a:solidFill>
                  <a:srgbClr val="008000"/>
                </a:solidFill>
                <a:latin typeface="Calibri" pitchFamily="34" charset="0"/>
              </a:rPr>
              <a:t>−7</a:t>
            </a:r>
          </a:p>
          <a:p>
            <a:pPr indent="3175">
              <a:spcBef>
                <a:spcPct val="20000"/>
              </a:spcBef>
              <a:tabLst>
                <a:tab pos="457200" algn="l"/>
              </a:tabLst>
            </a:pPr>
            <a:r>
              <a:rPr lang="en-US" sz="2800" b="1" dirty="0">
                <a:latin typeface="Calibri" pitchFamily="34" charset="0"/>
              </a:rPr>
              <a:t>Solution</a:t>
            </a:r>
          </a:p>
          <a:p>
            <a:pPr indent="3175">
              <a:spcBef>
                <a:spcPct val="20000"/>
              </a:spcBef>
              <a:tabLst>
                <a:tab pos="457200" algn="l"/>
              </a:tabLst>
            </a:pPr>
            <a:r>
              <a:rPr lang="en-US" sz="2800" dirty="0">
                <a:solidFill>
                  <a:srgbClr val="00007D"/>
                </a:solidFill>
                <a:latin typeface="Calibri" pitchFamily="34" charset="0"/>
              </a:rPr>
              <a:t>(</a:t>
            </a:r>
            <a:r>
              <a:rPr lang="en-US" sz="2800" dirty="0">
                <a:solidFill>
                  <a:srgbClr val="009600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9600"/>
                </a:solidFill>
                <a:latin typeface="Calibri" pitchFamily="34" charset="0"/>
              </a:rPr>
              <a:t>7</a:t>
            </a:r>
            <a:r>
              <a:rPr lang="en-US" sz="2800" dirty="0">
                <a:solidFill>
                  <a:srgbClr val="00007D"/>
                </a:solidFill>
                <a:latin typeface="Calibri" pitchFamily="34" charset="0"/>
              </a:rPr>
              <a:t>) + 5 = </a:t>
            </a:r>
            <a:r>
              <a:rPr lang="en-US" sz="2800" dirty="0">
                <a:solidFill>
                  <a:srgbClr val="00007D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7D"/>
                </a:solidFill>
                <a:latin typeface="Calibri" pitchFamily="34" charset="0"/>
              </a:rPr>
              <a:t>2</a:t>
            </a:r>
            <a:r>
              <a:rPr lang="en-US" sz="2800" dirty="0">
                <a:latin typeface="Calibri" pitchFamily="34" charset="0"/>
              </a:rPr>
              <a:t> is </a:t>
            </a:r>
            <a:r>
              <a:rPr lang="en-US" sz="2800" dirty="0">
                <a:solidFill>
                  <a:srgbClr val="FF00FF"/>
                </a:solidFill>
                <a:latin typeface="Calibri" pitchFamily="34" charset="0"/>
              </a:rPr>
              <a:t>true</a:t>
            </a:r>
            <a:r>
              <a:rPr lang="en-US" sz="2800" dirty="0">
                <a:latin typeface="Calibri" pitchFamily="34" charset="0"/>
              </a:rPr>
              <a:t>, so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0"/>
                </a:solidFill>
                <a:latin typeface="Calibri" pitchFamily="34" charset="0"/>
              </a:rPr>
              <a:t>7 </a:t>
            </a:r>
            <a:r>
              <a:rPr lang="en-US" sz="2800" b="1" dirty="0">
                <a:solidFill>
                  <a:srgbClr val="FF0000"/>
                </a:solidFill>
                <a:latin typeface="Calibri" pitchFamily="34" charset="0"/>
              </a:rPr>
              <a:t>is </a:t>
            </a:r>
            <a:r>
              <a:rPr lang="en-US" sz="2800" dirty="0">
                <a:solidFill>
                  <a:srgbClr val="FF0000"/>
                </a:solidFill>
                <a:latin typeface="Calibri" pitchFamily="34" charset="0"/>
              </a:rPr>
              <a:t>a solution</a:t>
            </a:r>
            <a:r>
              <a:rPr lang="en-US" sz="2800" dirty="0">
                <a:latin typeface="Calibri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bIns="9144">
            <a:spAutoFit/>
          </a:bodyPr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Example 1: Determining a Possible Solution (cont.)</a:t>
            </a:r>
          </a:p>
        </p:txBody>
      </p:sp>
      <p:sp>
        <p:nvSpPr>
          <p:cNvPr id="34832" name="Text Box 16"/>
          <p:cNvSpPr txBox="1">
            <a:spLocks noChangeArrowheads="1"/>
          </p:cNvSpPr>
          <p:nvPr/>
        </p:nvSpPr>
        <p:spPr bwMode="auto">
          <a:xfrm>
            <a:off x="457200" y="1295400"/>
            <a:ext cx="8229600" cy="4659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175">
              <a:spcBef>
                <a:spcPct val="20000"/>
              </a:spcBef>
              <a:tabLst>
                <a:tab pos="457200" algn="l"/>
              </a:tabLst>
            </a:pPr>
            <a:r>
              <a:rPr lang="en-US" sz="2800" b="1" dirty="0">
                <a:latin typeface="Calibri" pitchFamily="34" charset="0"/>
              </a:rPr>
              <a:t>b.	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1.4</a:t>
            </a:r>
            <a:r>
              <a:rPr lang="en-US" sz="2800" i="1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+ </a:t>
            </a:r>
            <a:r>
              <a:rPr lang="en-US" sz="2800" i="1" dirty="0">
                <a:solidFill>
                  <a:srgbClr val="0000FF"/>
                </a:solidFill>
                <a:latin typeface="Calibri" pitchFamily="34" charset="0"/>
              </a:rPr>
              <a:t>z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 = 0.5</a:t>
            </a:r>
            <a:r>
              <a:rPr lang="en-US" sz="2800" dirty="0">
                <a:latin typeface="Calibri" pitchFamily="34" charset="0"/>
              </a:rPr>
              <a:t> given that </a:t>
            </a:r>
            <a:r>
              <a:rPr lang="en-US" sz="2800" i="1" dirty="0">
                <a:latin typeface="Calibri" pitchFamily="34" charset="0"/>
              </a:rPr>
              <a:t>z </a:t>
            </a:r>
            <a:r>
              <a:rPr lang="en-US" sz="2800" dirty="0">
                <a:latin typeface="Calibri" pitchFamily="34" charset="0"/>
              </a:rPr>
              <a:t>= </a:t>
            </a:r>
            <a:r>
              <a:rPr lang="en-US" sz="2800" dirty="0">
                <a:solidFill>
                  <a:srgbClr val="008000"/>
                </a:solidFill>
                <a:latin typeface="Calibri" pitchFamily="34" charset="0"/>
              </a:rPr>
              <a:t>−1.1</a:t>
            </a:r>
            <a:r>
              <a:rPr lang="en-US" sz="2800" dirty="0">
                <a:latin typeface="Calibri" pitchFamily="34" charset="0"/>
              </a:rPr>
              <a:t>.</a:t>
            </a:r>
          </a:p>
          <a:p>
            <a:pPr indent="3175">
              <a:spcBef>
                <a:spcPct val="20000"/>
              </a:spcBef>
              <a:tabLst>
                <a:tab pos="457200" algn="l"/>
              </a:tabLst>
            </a:pPr>
            <a:r>
              <a:rPr lang="en-US" sz="2800" b="1" dirty="0">
                <a:latin typeface="Calibri" pitchFamily="34" charset="0"/>
              </a:rPr>
              <a:t>Solution</a:t>
            </a:r>
          </a:p>
          <a:p>
            <a:pPr indent="3175">
              <a:spcBef>
                <a:spcPct val="20000"/>
              </a:spcBef>
              <a:tabLst>
                <a:tab pos="457200" algn="l"/>
              </a:tabLst>
            </a:pPr>
            <a:r>
              <a:rPr lang="en-US" sz="2800" dirty="0">
                <a:solidFill>
                  <a:srgbClr val="00007D"/>
                </a:solidFill>
                <a:latin typeface="Calibri" pitchFamily="34" charset="0"/>
              </a:rPr>
              <a:t>1.4 + (</a:t>
            </a:r>
            <a:r>
              <a:rPr lang="en-US" sz="2800" dirty="0">
                <a:solidFill>
                  <a:srgbClr val="009600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9600"/>
                </a:solidFill>
                <a:latin typeface="Calibri" pitchFamily="34" charset="0"/>
              </a:rPr>
              <a:t>1.1</a:t>
            </a:r>
            <a:r>
              <a:rPr lang="en-US" sz="2800" dirty="0">
                <a:solidFill>
                  <a:srgbClr val="00007D"/>
                </a:solidFill>
                <a:latin typeface="Calibri" pitchFamily="34" charset="0"/>
              </a:rPr>
              <a:t>) = 0.5</a:t>
            </a:r>
            <a:r>
              <a:rPr lang="en-US" sz="2800" dirty="0">
                <a:latin typeface="Calibri" pitchFamily="34" charset="0"/>
              </a:rPr>
              <a:t> is </a:t>
            </a:r>
            <a:r>
              <a:rPr lang="en-US" sz="2800" dirty="0">
                <a:solidFill>
                  <a:srgbClr val="FF00FF"/>
                </a:solidFill>
                <a:latin typeface="Calibri" pitchFamily="34" charset="0"/>
              </a:rPr>
              <a:t>false</a:t>
            </a:r>
            <a:r>
              <a:rPr lang="en-US" sz="2800" dirty="0">
                <a:latin typeface="Calibri" pitchFamily="34" charset="0"/>
              </a:rPr>
              <a:t> because </a:t>
            </a:r>
          </a:p>
          <a:p>
            <a:pPr indent="3175">
              <a:spcBef>
                <a:spcPct val="20000"/>
              </a:spcBef>
              <a:tabLst>
                <a:tab pos="457200" algn="l"/>
              </a:tabLst>
            </a:pPr>
            <a:r>
              <a:rPr lang="en-US" sz="2800" dirty="0">
                <a:solidFill>
                  <a:srgbClr val="00007D"/>
                </a:solidFill>
                <a:latin typeface="Calibri" pitchFamily="34" charset="0"/>
              </a:rPr>
              <a:t>1.4 + (</a:t>
            </a:r>
            <a:r>
              <a:rPr lang="en-US" sz="2800" dirty="0">
                <a:solidFill>
                  <a:srgbClr val="00007D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7D"/>
                </a:solidFill>
                <a:latin typeface="Calibri" pitchFamily="34" charset="0"/>
              </a:rPr>
              <a:t>1.1) = 0.3</a:t>
            </a:r>
            <a:r>
              <a:rPr lang="en-US" sz="2800" dirty="0">
                <a:solidFill>
                  <a:srgbClr val="00007D"/>
                </a:solidFill>
                <a:latin typeface="Calibri" pitchFamily="34" charset="0"/>
                <a:sym typeface="Symbol" pitchFamily="18" charset="2"/>
              </a:rPr>
              <a:t> </a:t>
            </a:r>
            <a:r>
              <a:rPr lang="en-US" sz="2800" dirty="0">
                <a:solidFill>
                  <a:srgbClr val="00007D"/>
                </a:solidFill>
                <a:latin typeface="Calibri" pitchFamily="34" charset="0"/>
              </a:rPr>
              <a:t>0.5</a:t>
            </a:r>
            <a:r>
              <a:rPr lang="en-US" sz="2800" dirty="0">
                <a:latin typeface="Calibri" pitchFamily="34" charset="0"/>
              </a:rPr>
              <a:t>.  So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0"/>
                </a:solidFill>
                <a:latin typeface="Calibri" pitchFamily="34" charset="0"/>
              </a:rPr>
              <a:t>1.1 </a:t>
            </a:r>
            <a:r>
              <a:rPr lang="en-US" sz="2800" b="1" dirty="0">
                <a:solidFill>
                  <a:srgbClr val="FF0000"/>
                </a:solidFill>
                <a:latin typeface="Calibri" pitchFamily="34" charset="0"/>
              </a:rPr>
              <a:t>is not </a:t>
            </a:r>
            <a:r>
              <a:rPr lang="en-US" sz="2800" dirty="0">
                <a:solidFill>
                  <a:srgbClr val="FF0000"/>
                </a:solidFill>
                <a:latin typeface="Calibri" pitchFamily="34" charset="0"/>
              </a:rPr>
              <a:t>a solution</a:t>
            </a:r>
            <a:r>
              <a:rPr lang="en-US" sz="2800" dirty="0">
                <a:latin typeface="Calibri" pitchFamily="34" charset="0"/>
              </a:rPr>
              <a:t>.</a:t>
            </a:r>
          </a:p>
          <a:p>
            <a:pPr indent="3175">
              <a:spcBef>
                <a:spcPct val="20000"/>
              </a:spcBef>
              <a:tabLst>
                <a:tab pos="457200" algn="l"/>
              </a:tabLst>
            </a:pPr>
            <a:endParaRPr lang="en-US" sz="2800" b="1" dirty="0">
              <a:latin typeface="Calibri" pitchFamily="34" charset="0"/>
            </a:endParaRPr>
          </a:p>
          <a:p>
            <a:pPr indent="3175">
              <a:spcBef>
                <a:spcPct val="20000"/>
              </a:spcBef>
              <a:tabLst>
                <a:tab pos="457200" algn="l"/>
              </a:tabLst>
            </a:pPr>
            <a:r>
              <a:rPr lang="en-US" sz="2800" b="1" dirty="0">
                <a:latin typeface="Calibri" pitchFamily="34" charset="0"/>
              </a:rPr>
              <a:t>c.	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5.6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sz="2800" i="1" dirty="0">
                <a:solidFill>
                  <a:srgbClr val="0000FF"/>
                </a:solidFill>
                <a:latin typeface="Calibri" pitchFamily="34" charset="0"/>
              </a:rPr>
              <a:t>y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 = 2.9</a:t>
            </a:r>
            <a:r>
              <a:rPr lang="en-US" sz="2800" i="1" dirty="0">
                <a:latin typeface="Calibri" pitchFamily="34" charset="0"/>
              </a:rPr>
              <a:t> </a:t>
            </a:r>
            <a:r>
              <a:rPr lang="en-US" sz="2800" dirty="0">
                <a:latin typeface="Calibri" pitchFamily="34" charset="0"/>
              </a:rPr>
              <a:t>given that </a:t>
            </a:r>
            <a:r>
              <a:rPr lang="en-US" sz="2800" i="1" dirty="0">
                <a:latin typeface="Calibri" pitchFamily="34" charset="0"/>
              </a:rPr>
              <a:t>y </a:t>
            </a:r>
            <a:r>
              <a:rPr lang="en-US" sz="2800" dirty="0">
                <a:latin typeface="Calibri" pitchFamily="34" charset="0"/>
              </a:rPr>
              <a:t>= </a:t>
            </a:r>
            <a:r>
              <a:rPr lang="en-US" sz="2800" dirty="0">
                <a:solidFill>
                  <a:srgbClr val="008000"/>
                </a:solidFill>
                <a:latin typeface="Calibri" pitchFamily="34" charset="0"/>
              </a:rPr>
              <a:t>2.7</a:t>
            </a:r>
            <a:r>
              <a:rPr lang="en-US" sz="2800" dirty="0">
                <a:latin typeface="Calibri" pitchFamily="34" charset="0"/>
              </a:rPr>
              <a:t>.</a:t>
            </a:r>
          </a:p>
          <a:p>
            <a:pPr indent="3175">
              <a:spcBef>
                <a:spcPct val="20000"/>
              </a:spcBef>
              <a:tabLst>
                <a:tab pos="457200" algn="l"/>
              </a:tabLst>
            </a:pPr>
            <a:r>
              <a:rPr lang="en-US" sz="2800" b="1" dirty="0">
                <a:latin typeface="Calibri" pitchFamily="34" charset="0"/>
              </a:rPr>
              <a:t>Solution</a:t>
            </a:r>
          </a:p>
          <a:p>
            <a:pPr indent="3175">
              <a:spcBef>
                <a:spcPct val="20000"/>
              </a:spcBef>
              <a:tabLst>
                <a:tab pos="457200" algn="l"/>
              </a:tabLst>
            </a:pPr>
            <a:r>
              <a:rPr lang="en-US" sz="2800" dirty="0">
                <a:solidFill>
                  <a:srgbClr val="00007D"/>
                </a:solidFill>
                <a:latin typeface="Calibri" pitchFamily="34" charset="0"/>
              </a:rPr>
              <a:t>5.6 </a:t>
            </a:r>
            <a:r>
              <a:rPr lang="en-US" sz="2800" dirty="0">
                <a:solidFill>
                  <a:srgbClr val="00007D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7D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009600"/>
                </a:solidFill>
                <a:latin typeface="Calibri" pitchFamily="34" charset="0"/>
              </a:rPr>
              <a:t>2.7</a:t>
            </a:r>
            <a:r>
              <a:rPr lang="en-US" sz="2800" dirty="0">
                <a:solidFill>
                  <a:srgbClr val="00007D"/>
                </a:solidFill>
                <a:latin typeface="Calibri" pitchFamily="34" charset="0"/>
              </a:rPr>
              <a:t> = 2.9</a:t>
            </a:r>
            <a:r>
              <a:rPr lang="en-US" sz="2800" dirty="0">
                <a:latin typeface="Calibri" pitchFamily="34" charset="0"/>
              </a:rPr>
              <a:t> is </a:t>
            </a:r>
            <a:r>
              <a:rPr lang="en-US" sz="2800" dirty="0">
                <a:solidFill>
                  <a:srgbClr val="FF00FF"/>
                </a:solidFill>
                <a:latin typeface="Calibri" pitchFamily="34" charset="0"/>
              </a:rPr>
              <a:t>true</a:t>
            </a:r>
            <a:r>
              <a:rPr lang="en-US" sz="2800" dirty="0">
                <a:latin typeface="Calibri" pitchFamily="34" charset="0"/>
              </a:rPr>
              <a:t>. So, </a:t>
            </a:r>
            <a:r>
              <a:rPr lang="en-US" sz="2800" dirty="0">
                <a:solidFill>
                  <a:srgbClr val="FF0000"/>
                </a:solidFill>
                <a:latin typeface="Calibri" pitchFamily="34" charset="0"/>
              </a:rPr>
              <a:t>2.7 </a:t>
            </a:r>
            <a:r>
              <a:rPr lang="en-US" sz="2800" b="1" dirty="0">
                <a:solidFill>
                  <a:srgbClr val="FF0000"/>
                </a:solidFill>
                <a:latin typeface="Calibri" pitchFamily="34" charset="0"/>
              </a:rPr>
              <a:t>is </a:t>
            </a:r>
            <a:r>
              <a:rPr lang="en-US" sz="2800" dirty="0">
                <a:solidFill>
                  <a:srgbClr val="FF0000"/>
                </a:solidFill>
                <a:latin typeface="Calibri" pitchFamily="34" charset="0"/>
              </a:rPr>
              <a:t>a solution</a:t>
            </a:r>
            <a:r>
              <a:rPr lang="en-US" sz="2800" dirty="0">
                <a:latin typeface="Calibri" pitchFamily="34" charset="0"/>
              </a:rPr>
              <a:t>.</a:t>
            </a:r>
          </a:p>
          <a:p>
            <a:pPr indent="3175">
              <a:spcBef>
                <a:spcPct val="20000"/>
              </a:spcBef>
              <a:tabLst>
                <a:tab pos="457200" algn="l"/>
              </a:tabLst>
            </a:pPr>
            <a:endParaRPr lang="en-US" sz="28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bIns="91440"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Example 1: Determining a Possible Solution (cont.)</a:t>
            </a:r>
          </a:p>
        </p:txBody>
      </p:sp>
      <p:sp>
        <p:nvSpPr>
          <p:cNvPr id="3993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3175" indent="-3175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d.	</a:t>
            </a:r>
            <a:r>
              <a:rPr lang="en-US" i="0" dirty="0">
                <a:solidFill>
                  <a:srgbClr val="0000FF"/>
                </a:solidFill>
              </a:rPr>
              <a:t>|</a:t>
            </a:r>
            <a:r>
              <a:rPr lang="en-US" i="1" dirty="0">
                <a:solidFill>
                  <a:srgbClr val="0000FF"/>
                </a:solidFill>
              </a:rPr>
              <a:t>z</a:t>
            </a:r>
            <a:r>
              <a:rPr lang="en-US" i="0" dirty="0">
                <a:solidFill>
                  <a:srgbClr val="0000FF"/>
                </a:solidFill>
              </a:rPr>
              <a:t>|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14 =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3</a:t>
            </a:r>
            <a:r>
              <a:rPr lang="en-US" i="0" dirty="0">
                <a:solidFill>
                  <a:schemeClr val="tx1"/>
                </a:solidFill>
              </a:rPr>
              <a:t> given that </a:t>
            </a:r>
            <a:r>
              <a:rPr lang="en-US" i="1" dirty="0">
                <a:solidFill>
                  <a:schemeClr val="tx1"/>
                </a:solidFill>
              </a:rPr>
              <a:t>z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</a:t>
            </a:r>
            <a:r>
              <a:rPr lang="en-US" i="0" dirty="0">
                <a:solidFill>
                  <a:srgbClr val="008000"/>
                </a:solidFill>
              </a:rPr>
              <a:t>−10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3175" indent="-3175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3175" indent="-3175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7D"/>
                </a:solidFill>
              </a:rPr>
              <a:t>|(</a:t>
            </a:r>
            <a:r>
              <a:rPr lang="en-US" i="0" dirty="0">
                <a:solidFill>
                  <a:srgbClr val="0096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9600"/>
                </a:solidFill>
              </a:rPr>
              <a:t>10</a:t>
            </a:r>
            <a:r>
              <a:rPr lang="en-US" i="0" dirty="0">
                <a:solidFill>
                  <a:srgbClr val="00007D"/>
                </a:solidFill>
              </a:rPr>
              <a:t>)| </a:t>
            </a:r>
            <a:r>
              <a:rPr lang="en-US" i="0" dirty="0">
                <a:solidFill>
                  <a:srgbClr val="00007D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7D"/>
                </a:solidFill>
              </a:rPr>
              <a:t> 14 = </a:t>
            </a:r>
            <a:r>
              <a:rPr lang="en-US" i="0" dirty="0">
                <a:solidFill>
                  <a:srgbClr val="00007D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7D"/>
                </a:solidFill>
              </a:rPr>
              <a:t>3</a:t>
            </a:r>
            <a:r>
              <a:rPr lang="en-US" i="0" dirty="0">
                <a:solidFill>
                  <a:schemeClr val="tx1"/>
                </a:solidFill>
              </a:rPr>
              <a:t> is </a:t>
            </a:r>
            <a:r>
              <a:rPr lang="en-US" i="0" dirty="0">
                <a:solidFill>
                  <a:srgbClr val="FF00FF"/>
                </a:solidFill>
              </a:rPr>
              <a:t>false</a:t>
            </a:r>
            <a:r>
              <a:rPr lang="en-US" i="0" dirty="0">
                <a:solidFill>
                  <a:schemeClr val="tx1"/>
                </a:solidFill>
              </a:rPr>
              <a:t> because </a:t>
            </a:r>
          </a:p>
          <a:p>
            <a:pPr marL="3175" indent="-3175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7D"/>
                </a:solidFill>
              </a:rPr>
              <a:t>|</a:t>
            </a:r>
            <a:r>
              <a:rPr lang="en-US" i="0" dirty="0">
                <a:solidFill>
                  <a:srgbClr val="00007D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7D"/>
                </a:solidFill>
              </a:rPr>
              <a:t>10| </a:t>
            </a:r>
            <a:r>
              <a:rPr lang="en-US" i="0" dirty="0">
                <a:solidFill>
                  <a:srgbClr val="00007D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7D"/>
                </a:solidFill>
              </a:rPr>
              <a:t> 14 = 10 – 14 = </a:t>
            </a:r>
            <a:r>
              <a:rPr lang="en-US" i="0" dirty="0">
                <a:solidFill>
                  <a:srgbClr val="00007D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7D"/>
                </a:solidFill>
              </a:rPr>
              <a:t>4</a:t>
            </a:r>
            <a:r>
              <a:rPr lang="en-US" i="0" dirty="0">
                <a:solidFill>
                  <a:srgbClr val="00007D"/>
                </a:solidFill>
                <a:sym typeface="Symbol" pitchFamily="18" charset="2"/>
              </a:rPr>
              <a:t> </a:t>
            </a:r>
            <a:r>
              <a:rPr lang="en-US" i="0" dirty="0">
                <a:solidFill>
                  <a:srgbClr val="00007D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7D"/>
                </a:solidFill>
                <a:sym typeface="Symbol" pitchFamily="18" charset="2"/>
              </a:rPr>
              <a:t>3</a:t>
            </a:r>
            <a:r>
              <a:rPr lang="en-US" i="0" dirty="0">
                <a:solidFill>
                  <a:schemeClr val="tx1"/>
                </a:solidFill>
              </a:rPr>
              <a:t>. So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0"/>
                </a:solidFill>
              </a:rPr>
              <a:t>10 </a:t>
            </a:r>
            <a:r>
              <a:rPr lang="en-US" b="1" i="0" dirty="0">
                <a:solidFill>
                  <a:srgbClr val="FF0000"/>
                </a:solidFill>
              </a:rPr>
              <a:t>is not </a:t>
            </a:r>
            <a:r>
              <a:rPr lang="en-US" i="0" dirty="0">
                <a:solidFill>
                  <a:srgbClr val="FF0000"/>
                </a:solidFill>
              </a:rPr>
              <a:t>a solution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3175" indent="-3175" eaLnBrk="1" hangingPunct="1">
              <a:buFont typeface="Courier New" pitchFamily="49" charset="0"/>
              <a:buNone/>
              <a:tabLst>
                <a:tab pos="457200" algn="l"/>
              </a:tabLst>
            </a:pPr>
            <a:endParaRPr lang="en-US" sz="1500" b="1" i="0" dirty="0">
              <a:solidFill>
                <a:schemeClr val="tx1"/>
              </a:solidFill>
            </a:endParaRPr>
          </a:p>
          <a:p>
            <a:pPr marL="3175" indent="-3175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Note:  </a:t>
            </a:r>
            <a:r>
              <a:rPr lang="en-US" i="0" dirty="0">
                <a:solidFill>
                  <a:schemeClr val="tx1"/>
                </a:solidFill>
              </a:rPr>
              <a:t>Notice that parentheses were used around negative numbers in the substitutions. This should be done to keep operations properly separated, particularly when negative numbers are involved.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 bIns="118872"/>
          <a:lstStyle/>
          <a:p>
            <a:pPr eaLnBrk="1" hangingPunct="1"/>
            <a:r>
              <a:rPr lang="en-US" sz="3200">
                <a:solidFill>
                  <a:schemeClr val="tx1"/>
                </a:solidFill>
              </a:rPr>
              <a:t>Solving Equations of the Form </a:t>
            </a:r>
            <a:r>
              <a:rPr lang="en-US" sz="3200" i="1">
                <a:solidFill>
                  <a:schemeClr val="tx1"/>
                </a:solidFill>
              </a:rPr>
              <a:t>x</a:t>
            </a:r>
            <a:r>
              <a:rPr lang="en-US" sz="3200">
                <a:solidFill>
                  <a:schemeClr val="tx1"/>
                </a:solidFill>
              </a:rPr>
              <a:t> + </a:t>
            </a:r>
            <a:r>
              <a:rPr lang="en-US" sz="3200" i="1">
                <a:solidFill>
                  <a:schemeClr val="tx1"/>
                </a:solidFill>
              </a:rPr>
              <a:t>b</a:t>
            </a:r>
            <a:r>
              <a:rPr lang="en-US" sz="3200">
                <a:solidFill>
                  <a:schemeClr val="tx1"/>
                </a:solidFill>
              </a:rPr>
              <a:t> = </a:t>
            </a:r>
            <a:r>
              <a:rPr lang="en-US" sz="3200" i="1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bIns="91440">
            <a:spAutoFit/>
          </a:bodyPr>
          <a:lstStyle/>
          <a:p>
            <a:pPr marL="0" indent="0" algn="ctr" eaLnBrk="1" hangingPunct="1">
              <a:spcBef>
                <a:spcPct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Addition Principle of Equality</a:t>
            </a:r>
            <a:endParaRPr lang="en-US" i="0" dirty="0">
              <a:solidFill>
                <a:srgbClr val="000000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If the same algebraic expression is added to both sides of an equation, the new equation has the same solutions as the original equation. Symbolically, if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i="0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FF"/>
                </a:solidFill>
              </a:rPr>
              <a:t>B</a:t>
            </a:r>
            <a:r>
              <a:rPr lang="en-US" i="0" dirty="0">
                <a:solidFill>
                  <a:srgbClr val="000000"/>
                </a:solidFill>
              </a:rPr>
              <a:t>, and </a:t>
            </a:r>
            <a:r>
              <a:rPr lang="en-US" i="1" dirty="0">
                <a:solidFill>
                  <a:srgbClr val="0000FF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are algebraic expressions, then the equations</a:t>
            </a:r>
          </a:p>
          <a:p>
            <a:pPr marL="0" indent="0" algn="ctr" eaLnBrk="1" hangingPunct="1">
              <a:buFont typeface="Courier New" pitchFamily="49" charset="0"/>
              <a:buNone/>
            </a:pP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i="0" dirty="0">
                <a:solidFill>
                  <a:srgbClr val="0000FF"/>
                </a:solidFill>
              </a:rPr>
              <a:t> = </a:t>
            </a:r>
            <a:r>
              <a:rPr lang="en-US" b="1" i="1" dirty="0">
                <a:solidFill>
                  <a:srgbClr val="0000FF"/>
                </a:solidFill>
              </a:rPr>
              <a:t>B</a:t>
            </a: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and</a:t>
            </a:r>
          </a:p>
          <a:p>
            <a:pPr marL="0" indent="0" algn="ctr" eaLnBrk="1" hangingPunct="1">
              <a:buFont typeface="Courier New" pitchFamily="49" charset="0"/>
              <a:buNone/>
            </a:pP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i="0" dirty="0">
                <a:solidFill>
                  <a:srgbClr val="0000FF"/>
                </a:solidFill>
              </a:rPr>
              <a:t> + </a:t>
            </a:r>
            <a:r>
              <a:rPr lang="en-US" b="1" i="1" dirty="0">
                <a:solidFill>
                  <a:srgbClr val="0000FF"/>
                </a:solidFill>
              </a:rPr>
              <a:t>C</a:t>
            </a:r>
            <a:r>
              <a:rPr lang="en-US" i="0" dirty="0">
                <a:solidFill>
                  <a:srgbClr val="0000FF"/>
                </a:solidFill>
              </a:rPr>
              <a:t> = </a:t>
            </a:r>
            <a:r>
              <a:rPr lang="en-US" b="1" i="1" dirty="0">
                <a:solidFill>
                  <a:srgbClr val="0000FF"/>
                </a:solidFill>
              </a:rPr>
              <a:t>B</a:t>
            </a:r>
            <a:r>
              <a:rPr lang="en-US" i="0" dirty="0">
                <a:solidFill>
                  <a:srgbClr val="0000FF"/>
                </a:solidFill>
              </a:rPr>
              <a:t> + </a:t>
            </a:r>
            <a:r>
              <a:rPr lang="en-US" b="1" i="1" dirty="0">
                <a:solidFill>
                  <a:srgbClr val="0000FF"/>
                </a:solidFill>
              </a:rPr>
              <a:t>C</a:t>
            </a: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have the same solutions.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tx1"/>
                </a:solidFill>
              </a:rPr>
              <a:t>Solving Equations of the Form </a:t>
            </a:r>
            <a:r>
              <a:rPr lang="en-US" sz="3200" i="1">
                <a:solidFill>
                  <a:schemeClr val="tx1"/>
                </a:solidFill>
              </a:rPr>
              <a:t>x</a:t>
            </a:r>
            <a:r>
              <a:rPr lang="en-US" sz="3200">
                <a:solidFill>
                  <a:schemeClr val="tx1"/>
                </a:solidFill>
              </a:rPr>
              <a:t> + </a:t>
            </a:r>
            <a:r>
              <a:rPr lang="en-US" sz="3200" i="1">
                <a:solidFill>
                  <a:schemeClr val="tx1"/>
                </a:solidFill>
              </a:rPr>
              <a:t>b</a:t>
            </a:r>
            <a:r>
              <a:rPr lang="en-US" sz="3200">
                <a:solidFill>
                  <a:schemeClr val="tx1"/>
                </a:solidFill>
              </a:rPr>
              <a:t> = </a:t>
            </a:r>
            <a:r>
              <a:rPr lang="en-US" sz="3200" i="1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 eaLnBrk="1" hangingPunct="1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Procedure for Solving Linear Equations that Simplify to the Form </a:t>
            </a:r>
            <a:r>
              <a:rPr lang="en-US" b="1" i="1" dirty="0">
                <a:solidFill>
                  <a:srgbClr val="000000"/>
                </a:solidFill>
              </a:rPr>
              <a:t>x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b="1" i="0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=</a:t>
            </a:r>
            <a:r>
              <a:rPr lang="en-US" b="1" i="0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00"/>
                </a:solidFill>
              </a:rPr>
              <a:t>c</a:t>
            </a:r>
            <a:endParaRPr lang="en-US" i="1" dirty="0">
              <a:solidFill>
                <a:srgbClr val="000000"/>
              </a:solidFill>
            </a:endParaRPr>
          </a:p>
          <a:p>
            <a:pPr marL="0" indent="0" eaLnBrk="1" hangingPunct="1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1.	</a:t>
            </a:r>
            <a:r>
              <a:rPr lang="en-US" i="0" dirty="0">
                <a:solidFill>
                  <a:srgbClr val="000000"/>
                </a:solidFill>
              </a:rPr>
              <a:t>Combine any like terms on each side of the 	equation.</a:t>
            </a:r>
          </a:p>
          <a:p>
            <a:pPr marL="0" indent="0" eaLnBrk="1" hangingPunct="1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2.	</a:t>
            </a:r>
            <a:r>
              <a:rPr lang="en-US" i="0" dirty="0">
                <a:solidFill>
                  <a:srgbClr val="000000"/>
                </a:solidFill>
              </a:rPr>
              <a:t>Use the </a:t>
            </a:r>
            <a:r>
              <a:rPr lang="en-US" b="1" i="0" dirty="0">
                <a:solidFill>
                  <a:srgbClr val="CC0000"/>
                </a:solidFill>
              </a:rPr>
              <a:t>addition principle of equality</a:t>
            </a:r>
            <a:r>
              <a:rPr lang="en-US" b="1" i="0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and add the 	opposite of the constant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to both sides. The 	objective is to isolate the variable on one side of the 	equation (either the left side or the right side) with 	a coefficient of +1.</a:t>
            </a:r>
          </a:p>
          <a:p>
            <a:pPr marL="0" indent="0" eaLnBrk="1" hangingPunct="1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3.	</a:t>
            </a:r>
            <a:r>
              <a:rPr lang="en-US" i="0" dirty="0">
                <a:solidFill>
                  <a:srgbClr val="000000"/>
                </a:solidFill>
              </a:rPr>
              <a:t>Check your answer by substituting it for the variable 	in the original equation.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Example 2: Solving </a:t>
            </a:r>
            <a:r>
              <a:rPr lang="en-US" sz="3200" i="1">
                <a:solidFill>
                  <a:schemeClr val="accent1"/>
                </a:solidFill>
              </a:rPr>
              <a:t>x</a:t>
            </a:r>
            <a:r>
              <a:rPr lang="en-US" sz="3200">
                <a:solidFill>
                  <a:schemeClr val="accent1"/>
                </a:solidFill>
              </a:rPr>
              <a:t> + </a:t>
            </a:r>
            <a:r>
              <a:rPr lang="en-US" sz="3200" i="1">
                <a:solidFill>
                  <a:schemeClr val="accent1"/>
                </a:solidFill>
              </a:rPr>
              <a:t>b</a:t>
            </a:r>
            <a:r>
              <a:rPr lang="en-US" sz="3200">
                <a:solidFill>
                  <a:schemeClr val="accent1"/>
                </a:solidFill>
              </a:rPr>
              <a:t> = </a:t>
            </a:r>
            <a:r>
              <a:rPr lang="en-US" sz="3200" i="1">
                <a:solidFill>
                  <a:schemeClr val="accent1"/>
                </a:solidFill>
              </a:rPr>
              <a:t>c</a:t>
            </a:r>
          </a:p>
        </p:txBody>
      </p:sp>
      <p:sp>
        <p:nvSpPr>
          <p:cNvPr id="3584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spAutoFit/>
          </a:bodyPr>
          <a:lstStyle/>
          <a:p>
            <a:pPr marL="3175" indent="-3175" algn="just" eaLnBrk="1" hangingPunct="1">
              <a:spcBef>
                <a:spcPct val="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Solve each of the following linear equations.</a:t>
            </a:r>
          </a:p>
          <a:p>
            <a:pPr marL="3175" indent="-3175" algn="just" eaLnBrk="1" hangingPunct="1">
              <a:spcBef>
                <a:spcPct val="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a.	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3 = 7</a:t>
            </a:r>
          </a:p>
          <a:p>
            <a:pPr marL="3175" indent="-3175" algn="just" eaLnBrk="1" hangingPunct="1">
              <a:spcBef>
                <a:spcPct val="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3175" indent="-3175" algn="just" eaLnBrk="1" hangingPunct="1">
              <a:spcBef>
                <a:spcPct val="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b="1" i="0" dirty="0">
              <a:solidFill>
                <a:schemeClr val="tx1"/>
              </a:solidFill>
            </a:endParaRPr>
          </a:p>
          <a:p>
            <a:pPr marL="3175" indent="-3175" algn="just" eaLnBrk="1" hangingPunct="1">
              <a:spcBef>
                <a:spcPct val="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b="1" i="0" dirty="0">
              <a:solidFill>
                <a:schemeClr val="tx1"/>
              </a:solidFill>
            </a:endParaRPr>
          </a:p>
          <a:p>
            <a:pPr marL="3175" indent="-3175" algn="just" eaLnBrk="1" hangingPunct="1">
              <a:spcBef>
                <a:spcPct val="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b="1" i="0" dirty="0">
              <a:solidFill>
                <a:schemeClr val="tx1"/>
              </a:solidFill>
            </a:endParaRPr>
          </a:p>
          <a:p>
            <a:pPr marL="3175" indent="-3175" algn="just" eaLnBrk="1" hangingPunct="1">
              <a:spcBef>
                <a:spcPct val="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Check</a:t>
            </a:r>
          </a:p>
          <a:p>
            <a:pPr marL="3175" indent="-3175" algn="just" eaLnBrk="1" hangingPunct="1">
              <a:spcBef>
                <a:spcPct val="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b="1" i="0" dirty="0">
              <a:solidFill>
                <a:schemeClr val="tx1"/>
              </a:solidFill>
            </a:endParaRPr>
          </a:p>
          <a:p>
            <a:pPr marL="3175" indent="-3175" algn="just" eaLnBrk="1" hangingPunct="1">
              <a:spcBef>
                <a:spcPct val="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3175" indent="-3175" algn="just" eaLnBrk="1" hangingPunct="1">
              <a:spcBef>
                <a:spcPct val="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35868" name="Object 28"/>
          <p:cNvGraphicFramePr>
            <a:graphicFrameLocks noChangeAspect="1"/>
          </p:cNvGraphicFramePr>
          <p:nvPr/>
        </p:nvGraphicFramePr>
        <p:xfrm>
          <a:off x="1833563" y="2271252"/>
          <a:ext cx="48387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3" imgW="4838700" imgH="330200" progId="Equation.DSMT4">
                  <p:embed/>
                </p:oleObj>
              </mc:Choice>
              <mc:Fallback>
                <p:oleObj name="Equation" r:id="rId3" imgW="4838700" imgH="3302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3563" y="2271252"/>
                        <a:ext cx="48387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69" name="Object 29"/>
          <p:cNvGraphicFramePr>
            <a:graphicFrameLocks noChangeAspect="1"/>
          </p:cNvGraphicFramePr>
          <p:nvPr/>
        </p:nvGraphicFramePr>
        <p:xfrm>
          <a:off x="1836738" y="2703052"/>
          <a:ext cx="69977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5" imgW="6997700" imgH="406400" progId="Equation.DSMT4">
                  <p:embed/>
                </p:oleObj>
              </mc:Choice>
              <mc:Fallback>
                <p:oleObj name="Equation" r:id="rId5" imgW="6997700" imgH="40640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6738" y="2703052"/>
                        <a:ext cx="69977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70" name="Object 30"/>
          <p:cNvGraphicFramePr>
            <a:graphicFrameLocks noChangeAspect="1"/>
          </p:cNvGraphicFramePr>
          <p:nvPr/>
        </p:nvGraphicFramePr>
        <p:xfrm>
          <a:off x="2289175" y="3222164"/>
          <a:ext cx="3238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7" imgW="3238500" imgH="330200" progId="Equation.DSMT4">
                  <p:embed/>
                </p:oleObj>
              </mc:Choice>
              <mc:Fallback>
                <p:oleObj name="Equation" r:id="rId7" imgW="3238500" imgH="33020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9175" y="3222164"/>
                        <a:ext cx="32385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71" name="Object 31"/>
          <p:cNvGraphicFramePr>
            <a:graphicFrameLocks noChangeAspect="1"/>
          </p:cNvGraphicFramePr>
          <p:nvPr/>
        </p:nvGraphicFramePr>
        <p:xfrm>
          <a:off x="2324100" y="4001627"/>
          <a:ext cx="1181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9" imgW="1180588" imgH="291973" progId="Equation.DSMT4">
                  <p:embed/>
                </p:oleObj>
              </mc:Choice>
              <mc:Fallback>
                <p:oleObj name="Equation" r:id="rId9" imgW="1180588" imgH="291973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4100" y="4001627"/>
                        <a:ext cx="1181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72" name="Object 32"/>
          <p:cNvGraphicFramePr>
            <a:graphicFrameLocks noChangeAspect="1"/>
          </p:cNvGraphicFramePr>
          <p:nvPr/>
        </p:nvGraphicFramePr>
        <p:xfrm>
          <a:off x="2319020" y="5289089"/>
          <a:ext cx="3949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11" imgW="3949700" imgH="292100" progId="Equation.DSMT4">
                  <p:embed/>
                </p:oleObj>
              </mc:Choice>
              <mc:Fallback>
                <p:oleObj name="Equation" r:id="rId11" imgW="3949700" imgH="29210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9020" y="5289089"/>
                        <a:ext cx="3949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73" name="Object 33"/>
          <p:cNvGraphicFramePr>
            <a:graphicFrameLocks noChangeAspect="1"/>
          </p:cNvGraphicFramePr>
          <p:nvPr/>
        </p:nvGraphicFramePr>
        <p:xfrm>
          <a:off x="1902778" y="4439777"/>
          <a:ext cx="45974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13" imgW="4597400" imgH="749300" progId="Equation.DSMT4">
                  <p:embed/>
                </p:oleObj>
              </mc:Choice>
              <mc:Fallback>
                <p:oleObj name="Equation" r:id="rId13" imgW="4597400" imgH="74930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2778" y="4439777"/>
                        <a:ext cx="4597400" cy="749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692</Words>
  <Application>Microsoft Office PowerPoint</Application>
  <PresentationFormat>On-screen Show (4:3)</PresentationFormat>
  <Paragraphs>145</Paragraphs>
  <Slides>31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Arial</vt:lpstr>
      <vt:lpstr>Calibri</vt:lpstr>
      <vt:lpstr>Courier New</vt:lpstr>
      <vt:lpstr>Symbol</vt:lpstr>
      <vt:lpstr>Office Theme</vt:lpstr>
      <vt:lpstr>Equation</vt:lpstr>
      <vt:lpstr>Section 2.3</vt:lpstr>
      <vt:lpstr>Objectives</vt:lpstr>
      <vt:lpstr>Linear Equations</vt:lpstr>
      <vt:lpstr>Example 1: Determining a Possible Solution</vt:lpstr>
      <vt:lpstr>Example 1: Determining a Possible Solution (cont.)</vt:lpstr>
      <vt:lpstr>Example 1: Determining a Possible Solution (cont.)</vt:lpstr>
      <vt:lpstr>Solving Equations of the Form x + b = c</vt:lpstr>
      <vt:lpstr>Solving Equations of the Form x + b = c</vt:lpstr>
      <vt:lpstr>Example 2: Solving x + b = c</vt:lpstr>
      <vt:lpstr>Example 2: Solving x + b = c (cont.)</vt:lpstr>
      <vt:lpstr>Example 2: Solving x + b = c (cont.)</vt:lpstr>
      <vt:lpstr>Example 2: Solving x + b = c (cont.)</vt:lpstr>
      <vt:lpstr>Example 3: Simplifying and Solving Equations</vt:lpstr>
      <vt:lpstr>Example 3: Simplifying and Solving Equations (cont.)</vt:lpstr>
      <vt:lpstr>Solving Equations of the Form ax = c</vt:lpstr>
      <vt:lpstr>Solving Equations of the Form ax = c</vt:lpstr>
      <vt:lpstr>Solving Equations of the Form ax = c</vt:lpstr>
      <vt:lpstr>Solving Equations of the Form ax = c</vt:lpstr>
      <vt:lpstr>Example 4: Solving ax = c</vt:lpstr>
      <vt:lpstr>Example 4: Solving ax = c (cont.)</vt:lpstr>
      <vt:lpstr>Example 4: Solving ax = c (cont.)</vt:lpstr>
      <vt:lpstr>Example 4: Solving ax = c (cont.)</vt:lpstr>
      <vt:lpstr>Example 4: Solving ax = c (cont.)</vt:lpstr>
      <vt:lpstr>Example 4: Solving ax = c (cont.)</vt:lpstr>
      <vt:lpstr>Example 4: Solving ax = c (cont.)</vt:lpstr>
      <vt:lpstr>Example 4: Solving ax = c (cont.)</vt:lpstr>
      <vt:lpstr>Example 4: Solving ax = c (cont.)</vt:lpstr>
      <vt:lpstr>Example 5: Application</vt:lpstr>
      <vt:lpstr>Example 5: Application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and Intermediate Algebra</dc:title>
  <dc:creator>Hawkes Learning Systems</dc:creator>
  <cp:lastModifiedBy>Nakita Jean-Charles</cp:lastModifiedBy>
  <cp:revision>1</cp:revision>
  <dcterms:created xsi:type="dcterms:W3CDTF">2013-04-26T14:43:13Z</dcterms:created>
  <dcterms:modified xsi:type="dcterms:W3CDTF">2016-10-03T16:55:53Z</dcterms:modified>
</cp:coreProperties>
</file>