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159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51BFF-823D-42C7-BFA0-146189211D84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9C901-B4E6-42DB-BF4E-E99833E0A3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95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562600" y="1521746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1820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562600" y="2488534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575300" y="4287171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Substitute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z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= 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0.5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562600" y="5065046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549900" y="5633371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True statement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661652" y="1263444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2489040" imgH="838080" progId="Equation.DSMT4">
                  <p:embed/>
                </p:oleObj>
              </mc:Choice>
              <mc:Fallback>
                <p:oleObj name="Equation" r:id="rId3" imgW="2489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652" y="1263444"/>
                        <a:ext cx="248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643648" y="2195052"/>
          <a:ext cx="2476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2476440" imgH="927000" progId="Equation.DSMT4">
                  <p:embed/>
                </p:oleObj>
              </mc:Choice>
              <mc:Fallback>
                <p:oleObj name="Equation" r:id="rId5" imgW="24764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648" y="2195052"/>
                        <a:ext cx="2476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841500" y="3475704"/>
          <a:ext cx="334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7" imgW="3340080" imgH="291960" progId="Equation.DSMT4">
                  <p:embed/>
                </p:oleObj>
              </mc:Choice>
              <mc:Fallback>
                <p:oleObj name="Equation" r:id="rId7" imgW="3340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75704"/>
                        <a:ext cx="334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308100" y="3932904"/>
          <a:ext cx="3873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9" imgW="3873240" imgH="736560" progId="Equation.DSMT4">
                  <p:embed/>
                </p:oleObj>
              </mc:Choice>
              <mc:Fallback>
                <p:oleObj name="Equation" r:id="rId9" imgW="387324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3932904"/>
                        <a:ext cx="3873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993900" y="4800600"/>
          <a:ext cx="3187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1" imgW="3187440" imgH="723600" progId="Equation.DSMT4">
                  <p:embed/>
                </p:oleObj>
              </mc:Choice>
              <mc:Fallback>
                <p:oleObj name="Equation" r:id="rId11" imgW="3187440" imgH="723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4800600"/>
                        <a:ext cx="3187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445000" y="56830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56830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20" grpId="0"/>
      <p:bldP spid="13321" grpId="0"/>
      <p:bldP spid="133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9.1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463550" indent="-463550">
              <a:buFont typeface="Courier New" pitchFamily="49" charset="0"/>
              <a:buNone/>
            </a:pPr>
            <a:endParaRPr lang="en-US" dirty="0"/>
          </a:p>
          <a:p>
            <a:pPr marL="463550" indent="-463550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518150" y="24384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the equation.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537200" y="2994025"/>
            <a:ext cx="3149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10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(This results in integer coefficients.)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543550" y="4062412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530850" y="4583112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like terms.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530850" y="5156200"/>
            <a:ext cx="315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74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28252" y="2467896"/>
          <a:ext cx="334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3340080" imgH="291960" progId="Equation.DSMT4">
                  <p:embed/>
                </p:oleObj>
              </mc:Choice>
              <mc:Fallback>
                <p:oleObj name="Equation" r:id="rId3" imgW="3340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252" y="2467896"/>
                        <a:ext cx="334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1352" y="2957052"/>
          <a:ext cx="455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4559040" imgH="469800" progId="Equation.DSMT4">
                  <p:embed/>
                </p:oleObj>
              </mc:Choice>
              <mc:Fallback>
                <p:oleObj name="Equation" r:id="rId5" imgW="45590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52" y="2957052"/>
                        <a:ext cx="455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90856" y="4129548"/>
          <a:ext cx="298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2984400" imgH="291960" progId="Equation.DSMT4">
                  <p:embed/>
                </p:oleObj>
              </mc:Choice>
              <mc:Fallback>
                <p:oleObj name="Equation" r:id="rId7" imgW="2984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856" y="4129548"/>
                        <a:ext cx="298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239296" y="4677696"/>
          <a:ext cx="212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2120760" imgH="291960" progId="Equation.DSMT4">
                  <p:embed/>
                </p:oleObj>
              </mc:Choice>
              <mc:Fallback>
                <p:oleObj name="Equation" r:id="rId9" imgW="2120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4677696"/>
                        <a:ext cx="212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85452" y="5211096"/>
          <a:ext cx="347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3479760" imgH="291960" progId="Equation.DSMT4">
                  <p:embed/>
                </p:oleObj>
              </mc:Choice>
              <mc:Fallback>
                <p:oleObj name="Equation" r:id="rId11" imgW="3479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452" y="5211096"/>
                        <a:ext cx="347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  <p:bldP spid="143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203700" y="2362200"/>
            <a:ext cx="4235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the coefficient 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33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203700" y="15240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203700" y="31845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122948" y="1582992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1625400" imgH="291960" progId="Equation.DSMT4">
                  <p:embed/>
                </p:oleObj>
              </mc:Choice>
              <mc:Fallback>
                <p:oleObj name="Equation" r:id="rId3" imgW="1625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948" y="1582992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072148" y="2163096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739880" imgH="838080" progId="Equation.DSMT4">
                  <p:embed/>
                </p:oleObj>
              </mc:Choice>
              <mc:Fallback>
                <p:oleObj name="Equation" r:id="rId5" imgW="1739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148" y="2163096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470356" y="32766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356" y="32766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each of the following equations.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548640" y="182880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2489200" imgH="838200" progId="Equation.DSMT4">
                  <p:embed/>
                </p:oleObj>
              </mc:Choice>
              <mc:Fallback>
                <p:oleObj name="Equation" r:id="rId3" imgW="24892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2880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5556250" y="4953000"/>
            <a:ext cx="3282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Apply the distributive property.</a:t>
            </a:r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5562600" y="3810000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18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(the LCM of the denominators).</a:t>
            </a:r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5562600" y="29718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the equation.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315496" y="27432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2006280" imgH="838080" progId="Equation.DSMT4">
                  <p:embed/>
                </p:oleObj>
              </mc:Choice>
              <mc:Fallback>
                <p:oleObj name="Equation" r:id="rId5" imgW="2006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27432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591596" y="3672348"/>
          <a:ext cx="3467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3466800" imgH="927000" progId="Equation.DSMT4">
                  <p:embed/>
                </p:oleObj>
              </mc:Choice>
              <mc:Fallback>
                <p:oleObj name="Equation" r:id="rId7" imgW="3466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596" y="3672348"/>
                        <a:ext cx="3467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852948" y="4724400"/>
          <a:ext cx="420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4203360" imgH="927000" progId="Equation.DSMT4">
                  <p:embed/>
                </p:oleObj>
              </mc:Choice>
              <mc:Fallback>
                <p:oleObj name="Equation" r:id="rId9" imgW="420336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724400"/>
                        <a:ext cx="4203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289550" y="45942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289550" y="26543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283200" y="3527425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15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308600" y="2003425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45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5308600" y="14097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163096" y="1415844"/>
          <a:ext cx="212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2120760" imgH="291960" progId="Equation.DSMT4">
                  <p:embed/>
                </p:oleObj>
              </mc:Choice>
              <mc:Fallback>
                <p:oleObj name="Equation" r:id="rId3" imgW="21207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3096" y="1415844"/>
                        <a:ext cx="212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462548" y="2057400"/>
          <a:ext cx="344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3441600" imgH="291960" progId="Equation.DSMT4">
                  <p:embed/>
                </p:oleObj>
              </mc:Choice>
              <mc:Fallback>
                <p:oleObj name="Equation" r:id="rId5" imgW="3441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548" y="2057400"/>
                        <a:ext cx="344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819400" y="26964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218960" imgH="291960" progId="Equation.DSMT4">
                  <p:embed/>
                </p:oleObj>
              </mc:Choice>
              <mc:Fallback>
                <p:oleObj name="Equation" r:id="rId7" imgW="1218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964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757948" y="3306096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1333440" imgH="838080" progId="Equation.DSMT4">
                  <p:embed/>
                </p:oleObj>
              </mc:Choice>
              <mc:Fallback>
                <p:oleObj name="Equation" r:id="rId9" imgW="1333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3306096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124200" y="43434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774360" imgH="838080" progId="Equation.DSMT4">
                  <p:embed/>
                </p:oleObj>
              </mc:Choice>
              <mc:Fallback>
                <p:oleObj name="Equation" r:id="rId11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3434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 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5029200" y="25146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Substitute </a:t>
            </a:r>
          </a:p>
        </p:txBody>
      </p:sp>
      <p:graphicFrame>
        <p:nvGraphicFramePr>
          <p:cNvPr id="18438" name="Object 8"/>
          <p:cNvGraphicFramePr>
            <a:graphicFrameLocks noChangeAspect="1"/>
          </p:cNvGraphicFramePr>
          <p:nvPr/>
        </p:nvGraphicFramePr>
        <p:xfrm>
          <a:off x="6223000" y="2416175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647640" imgH="622080" progId="Equation.DSMT4">
                  <p:embed/>
                </p:oleObj>
              </mc:Choice>
              <mc:Fallback>
                <p:oleObj name="Equation" r:id="rId3" imgW="64764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2416175"/>
                        <a:ext cx="647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5060950" y="35655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5054600" y="44799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True statement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926304" y="12192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2006280" imgH="838080" progId="Equation.DSMT4">
                  <p:embed/>
                </p:oleObj>
              </mc:Choice>
              <mc:Fallback>
                <p:oleObj name="Equation" r:id="rId5" imgW="2006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6304" y="12192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507204" y="2195052"/>
          <a:ext cx="242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2425680" imgH="965160" progId="Equation.DSMT4">
                  <p:embed/>
                </p:oleObj>
              </mc:Choice>
              <mc:Fallback>
                <p:oleObj name="Equation" r:id="rId7" imgW="242568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204" y="2195052"/>
                        <a:ext cx="242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773904" y="3259392"/>
          <a:ext cx="2159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2158920" imgH="901440" progId="Equation.DSMT4">
                  <p:embed/>
                </p:oleObj>
              </mc:Choice>
              <mc:Fallback>
                <p:oleObj name="Equation" r:id="rId9" imgW="215892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904" y="3259392"/>
                        <a:ext cx="2159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231104" y="42672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1663560" imgH="838080" progId="Equation.DSMT4">
                  <p:embed/>
                </p:oleObj>
              </mc:Choice>
              <mc:Fallback>
                <p:oleObj name="Equation" r:id="rId11" imgW="1663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1104" y="4267200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9" grpId="0"/>
      <p:bldP spid="184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8640" y="1295400"/>
          <a:ext cx="356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3568700" imgH="838200" progId="Equation.DSMT4">
                  <p:embed/>
                </p:oleObj>
              </mc:Choice>
              <mc:Fallback>
                <p:oleObj name="Equation" r:id="rId3" imgW="35687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356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689600" y="23622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the equation.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5702300" y="3124200"/>
            <a:ext cx="3441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12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(the LCM of the denominators).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5638800" y="5334000"/>
            <a:ext cx="350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Apply the distributive property.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010696" y="2195052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3060360" imgH="838080" progId="Equation.DSMT4">
                  <p:embed/>
                </p:oleObj>
              </mc:Choice>
              <mc:Fallback>
                <p:oleObj name="Equation" r:id="rId5" imgW="306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2195052"/>
                        <a:ext cx="306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19200" y="3124200"/>
          <a:ext cx="4394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4394160" imgH="927000" progId="Equation.DSMT4">
                  <p:embed/>
                </p:oleObj>
              </mc:Choice>
              <mc:Fallback>
                <p:oleObj name="Equation" r:id="rId7" imgW="43941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24200"/>
                        <a:ext cx="4394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219200" y="4176252"/>
          <a:ext cx="657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6578280" imgH="927000" progId="Equation.DSMT4">
                  <p:embed/>
                </p:oleObj>
              </mc:Choice>
              <mc:Fallback>
                <p:oleObj name="Equation" r:id="rId9" imgW="65782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76252"/>
                        <a:ext cx="6578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63" grpId="0"/>
      <p:bldP spid="194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257800" y="1447800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264150" y="20669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like terms.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264150" y="2676525"/>
            <a:ext cx="281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42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238750" y="32861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5238750" y="4124325"/>
            <a:ext cx="2686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7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5238750" y="4886325"/>
            <a:ext cx="3448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  Checking will show that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6 is the solution.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823452" y="1477296"/>
          <a:ext cx="294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2946240" imgH="291960" progId="Equation.DSMT4">
                  <p:embed/>
                </p:oleObj>
              </mc:Choice>
              <mc:Fallback>
                <p:oleObj name="Equation" r:id="rId3" imgW="29462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452" y="1477296"/>
                        <a:ext cx="294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195052" y="210164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1574640" imgH="291960" progId="Equation.DSMT4">
                  <p:embed/>
                </p:oleObj>
              </mc:Choice>
              <mc:Fallback>
                <p:oleObj name="Equation" r:id="rId5" imgW="1574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2101644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538748" y="2743200"/>
          <a:ext cx="290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2908080" imgH="291960" progId="Equation.DSMT4">
                  <p:embed/>
                </p:oleObj>
              </mc:Choice>
              <mc:Fallback>
                <p:oleObj name="Equation" r:id="rId7" imgW="2908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90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848896" y="3378200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1282680" imgH="279360" progId="Equation.DSMT4">
                  <p:embed/>
                </p:oleObj>
              </mc:Choice>
              <mc:Fallback>
                <p:oleObj name="Equation" r:id="rId9" imgW="128268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8896" y="3378200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819400" y="39624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1" imgW="1396800" imgH="838080" progId="Equation.DSMT4">
                  <p:embed/>
                </p:oleObj>
              </mc:Choice>
              <mc:Fallback>
                <p:oleObj name="Equation" r:id="rId11" imgW="1396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9624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033252" y="5061156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3" imgW="939600" imgH="291960" progId="Equation.DSMT4">
                  <p:embed/>
                </p:oleObj>
              </mc:Choice>
              <mc:Fallback>
                <p:oleObj name="Equation" r:id="rId13" imgW="939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252" y="5061156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7" grpId="0"/>
      <p:bldP spid="20488" grpId="0"/>
      <p:bldP spid="20489" grpId="0"/>
      <p:bldP spid="204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ABOUT CHECKING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Checking can be quite time-consuming and need not be done for every problem. This is particularly important on exams. You should check only if you have time after the entire exam is completed.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the following linear equations. </a:t>
            </a: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+ 14 – 8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−7 	        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2.4 = 2.6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– 5.9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– 0.9 </a:t>
            </a: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 				         4.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2532" name="Object 15"/>
          <p:cNvGraphicFramePr>
            <a:graphicFrameLocks noChangeAspect="1"/>
          </p:cNvGraphicFramePr>
          <p:nvPr/>
        </p:nvGraphicFramePr>
        <p:xfrm>
          <a:off x="1092200" y="27051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2032000" imgH="838200" progId="Equation.DSMT4">
                  <p:embed/>
                </p:oleObj>
              </mc:Choice>
              <mc:Fallback>
                <p:oleObj name="Equation" r:id="rId3" imgW="20320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705100"/>
                        <a:ext cx="203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16"/>
          <p:cNvGraphicFramePr>
            <a:graphicFrameLocks noChangeAspect="1"/>
          </p:cNvGraphicFramePr>
          <p:nvPr/>
        </p:nvGraphicFramePr>
        <p:xfrm>
          <a:off x="4876800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2057400" imgH="838080" progId="Equation.DSMT4">
                  <p:embed/>
                </p:oleObj>
              </mc:Choice>
              <mc:Fallback>
                <p:oleObj name="Equation" r:id="rId5" imgW="205740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b="1" i="1" dirty="0">
                <a:solidFill>
                  <a:schemeClr val="tx1"/>
                </a:solidFill>
              </a:rPr>
              <a:t>ax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</a:t>
            </a:r>
            <a:r>
              <a:rPr lang="en-US" b="1" i="1" dirty="0">
                <a:solidFill>
                  <a:schemeClr val="tx1"/>
                </a:solidFill>
              </a:rPr>
              <a:t>b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b="1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3557" name="Rectangle 1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3</a:t>
            </a:r>
            <a:r>
              <a:rPr lang="en-US" i="0" dirty="0">
                <a:solidFill>
                  <a:schemeClr val="tx1"/>
                </a:solidFill>
              </a:rPr>
              <a:t>	 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y</a:t>
            </a:r>
            <a:r>
              <a:rPr lang="en-US" i="0" dirty="0">
                <a:solidFill>
                  <a:srgbClr val="FF0008"/>
                </a:solidFill>
              </a:rPr>
              <a:t> =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1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n</a:t>
            </a:r>
            <a:r>
              <a:rPr lang="en-US" i="0" dirty="0">
                <a:solidFill>
                  <a:srgbClr val="FF0008"/>
                </a:solidFill>
              </a:rPr>
              <a:t> = 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33400" indent="-533400">
              <a:lnSpc>
                <a:spcPct val="14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 =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7</a:t>
            </a:r>
          </a:p>
        </p:txBody>
      </p:sp>
      <p:graphicFrame>
        <p:nvGraphicFramePr>
          <p:cNvPr id="23555" name="Object 7"/>
          <p:cNvGraphicFramePr>
            <a:graphicFrameLocks noChangeAspect="1"/>
          </p:cNvGraphicFramePr>
          <p:nvPr/>
        </p:nvGraphicFramePr>
        <p:xfrm>
          <a:off x="45974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11"/>
          <p:cNvGraphicFramePr>
            <a:graphicFrameLocks noChangeAspect="1"/>
          </p:cNvGraphicFramePr>
          <p:nvPr/>
        </p:nvGraphicFramePr>
        <p:xfrm>
          <a:off x="45974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457677" imgH="793306" progId="Equation.DSMT4">
                  <p:embed/>
                </p:oleObj>
              </mc:Choice>
              <mc:Fallback>
                <p:oleObj name="Equation" r:id="rId5" imgW="457677" imgH="79330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ax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Combine like terms on both sides of the equation.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Use the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addition principle of equality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both sides.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Use the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multiplication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division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principle of equality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multiply both sides by the reciprocal of the coefficient of the variable (or divide both sides by the coefficient itself). The coefficient of the variable will become +1.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ax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(cont.)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4.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Check your answer by substituting it for the variable in the original equation.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each of the following equations.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+ 3 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18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463550" indent="-46355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7" name="Rectangle 9"/>
          <p:cNvSpPr>
            <a:spLocks noChangeArrowheads="1"/>
          </p:cNvSpPr>
          <p:nvPr/>
        </p:nvSpPr>
        <p:spPr bwMode="auto">
          <a:xfrm>
            <a:off x="5645150" y="2426621"/>
            <a:ext cx="2220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the equation.</a:t>
            </a:r>
          </a:p>
        </p:txBody>
      </p:sp>
      <p:sp>
        <p:nvSpPr>
          <p:cNvPr id="8198" name="Rectangle 10"/>
          <p:cNvSpPr>
            <a:spLocks noChangeArrowheads="1"/>
          </p:cNvSpPr>
          <p:nvPr/>
        </p:nvSpPr>
        <p:spPr bwMode="auto">
          <a:xfrm>
            <a:off x="5645150" y="2945734"/>
            <a:ext cx="2382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3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sp>
        <p:nvSpPr>
          <p:cNvPr id="8199" name="Rectangle 11"/>
          <p:cNvSpPr>
            <a:spLocks noChangeArrowheads="1"/>
          </p:cNvSpPr>
          <p:nvPr/>
        </p:nvSpPr>
        <p:spPr bwMode="auto">
          <a:xfrm>
            <a:off x="5645150" y="3518821"/>
            <a:ext cx="1069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5645150" y="4204621"/>
            <a:ext cx="2505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3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8201" name="Rectangle 13"/>
          <p:cNvSpPr>
            <a:spLocks noChangeArrowheads="1"/>
          </p:cNvSpPr>
          <p:nvPr/>
        </p:nvSpPr>
        <p:spPr bwMode="auto">
          <a:xfrm>
            <a:off x="5645150" y="4966621"/>
            <a:ext cx="1069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86000" y="248510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1765080" imgH="291960" progId="Equation.DSMT4">
                  <p:embed/>
                </p:oleObj>
              </mc:Choice>
              <mc:Fallback>
                <p:oleObj name="Equation" r:id="rId3" imgW="1765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485104"/>
                        <a:ext cx="176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797256" y="3048000"/>
          <a:ext cx="273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2730240" imgH="291960" progId="Equation.DSMT4">
                  <p:embed/>
                </p:oleObj>
              </mc:Choice>
              <mc:Fallback>
                <p:oleObj name="Equation" r:id="rId5" imgW="27302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256" y="3048000"/>
                        <a:ext cx="273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757948" y="35814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269720" imgH="291960" progId="Equation.DSMT4">
                  <p:embed/>
                </p:oleObj>
              </mc:Choice>
              <mc:Fallback>
                <p:oleObj name="Equation" r:id="rId7" imgW="1269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358140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696496" y="40386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1384200" imgH="838080" progId="Equation.DSMT4">
                  <p:embed/>
                </p:oleObj>
              </mc:Choice>
              <mc:Fallback>
                <p:oleObj name="Equation" r:id="rId9" imgW="1384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496" y="40386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25096" y="5058696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939600" imgH="279360" progId="Equation.DSMT4">
                  <p:embed/>
                </p:oleObj>
              </mc:Choice>
              <mc:Fallback>
                <p:oleObj name="Equation" r:id="rId11" imgW="9396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096" y="5058696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199" grpId="0"/>
      <p:bldP spid="8200" grpId="0"/>
      <p:bldP spid="8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5638800" y="22352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Substitute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= </a:t>
            </a:r>
            <a:r>
              <a:rPr lang="en-US" sz="20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7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5632450" y="3133725"/>
            <a:ext cx="1069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5632450" y="3819525"/>
            <a:ext cx="183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True statement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400300" y="1403350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726920" imgH="380880" progId="Equation.DSMT4">
                  <p:embed/>
                </p:oleObj>
              </mc:Choice>
              <mc:Fallback>
                <p:oleObj name="Equation" r:id="rId3" imgW="17269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403350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30400" y="1951038"/>
          <a:ext cx="2197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2197080" imgH="736560" progId="Equation.DSMT4">
                  <p:embed/>
                </p:oleObj>
              </mc:Choice>
              <mc:Fallback>
                <p:oleObj name="Equation" r:id="rId5" imgW="2197080" imgH="736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951038"/>
                        <a:ext cx="2197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97100" y="2805113"/>
          <a:ext cx="1930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1930320" imgH="723600" progId="Equation.DSMT4">
                  <p:embed/>
                </p:oleObj>
              </mc:Choice>
              <mc:Fallback>
                <p:oleObj name="Equation" r:id="rId7" imgW="193032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805113"/>
                        <a:ext cx="1930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667000" y="3779838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9" imgW="1460160" imgH="380880" progId="Equation.DSMT4">
                  <p:embed/>
                </p:oleObj>
              </mc:Choice>
              <mc:Fallback>
                <p:oleObj name="Equation" r:id="rId9" imgW="1460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779838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26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	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</a:p>
          <a:p>
            <a:pPr marL="463550" indent="-463550">
              <a:spcBef>
                <a:spcPct val="4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5670550" y="2010696"/>
            <a:ext cx="2482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the equation.</a:t>
            </a:r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5670550" y="2620296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like terms.</a:t>
            </a:r>
          </a:p>
        </p:txBody>
      </p:sp>
      <p:sp>
        <p:nvSpPr>
          <p:cNvPr id="10247" name="Rectangle 11"/>
          <p:cNvSpPr>
            <a:spLocks noChangeArrowheads="1"/>
          </p:cNvSpPr>
          <p:nvPr/>
        </p:nvSpPr>
        <p:spPr bwMode="auto">
          <a:xfrm>
            <a:off x="5676900" y="3245771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14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sp>
        <p:nvSpPr>
          <p:cNvPr id="10248" name="Rectangle 12"/>
          <p:cNvSpPr>
            <a:spLocks noChangeArrowheads="1"/>
          </p:cNvSpPr>
          <p:nvPr/>
        </p:nvSpPr>
        <p:spPr bwMode="auto">
          <a:xfrm>
            <a:off x="5670550" y="3915696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0249" name="Rectangle 13"/>
          <p:cNvSpPr>
            <a:spLocks noChangeArrowheads="1"/>
          </p:cNvSpPr>
          <p:nvPr/>
        </p:nvSpPr>
        <p:spPr bwMode="auto">
          <a:xfrm>
            <a:off x="5670550" y="4753896"/>
            <a:ext cx="286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2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0250" name="Rectangle 14"/>
          <p:cNvSpPr>
            <a:spLocks noChangeArrowheads="1"/>
          </p:cNvSpPr>
          <p:nvPr/>
        </p:nvSpPr>
        <p:spPr bwMode="auto">
          <a:xfrm>
            <a:off x="5670550" y="5592096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76500" y="2036096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628720" imgH="355320" progId="Equation.DSMT4">
                  <p:embed/>
                </p:oleObj>
              </mc:Choice>
              <mc:Fallback>
                <p:oleObj name="Equation" r:id="rId3" imgW="262872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036096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474452" y="2662904"/>
          <a:ext cx="215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2158920" imgH="355320" progId="Equation.DSMT4">
                  <p:embed/>
                </p:oleObj>
              </mc:Choice>
              <mc:Fallback>
                <p:oleObj name="Equation" r:id="rId5" imgW="21589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452" y="2662904"/>
                        <a:ext cx="215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82096" y="3302000"/>
          <a:ext cx="3492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3492360" imgH="355320" progId="Equation.DSMT4">
                  <p:embed/>
                </p:oleObj>
              </mc:Choice>
              <mc:Fallback>
                <p:oleObj name="Equation" r:id="rId7" imgW="3492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096" y="3302000"/>
                        <a:ext cx="3492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67896" y="3932904"/>
          <a:ext cx="1485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1485720" imgH="355320" progId="Equation.DSMT4">
                  <p:embed/>
                </p:oleObj>
              </mc:Choice>
              <mc:Fallback>
                <p:oleObj name="Equation" r:id="rId9" imgW="148572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896" y="3932904"/>
                        <a:ext cx="1485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423652" y="4540044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1600200" imgH="838080" progId="Equation.DSMT4">
                  <p:embed/>
                </p:oleObj>
              </mc:Choice>
              <mc:Fallback>
                <p:oleObj name="Equation" r:id="rId11" imgW="1600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652" y="4540044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57500" y="5634704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723600" imgH="355320" progId="Equation.DSMT4">
                  <p:embed/>
                </p:oleObj>
              </mc:Choice>
              <mc:Fallback>
                <p:oleObj name="Equation" r:id="rId13" imgW="7236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634704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8" grpId="0"/>
      <p:bldP spid="10249" grpId="0"/>
      <p:bldP spid="102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endParaRPr lang="en-US" dirty="0"/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5397500" y="2197100"/>
            <a:ext cx="2635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Substitute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= 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1270" name="Rectangle 14"/>
          <p:cNvSpPr>
            <a:spLocks noChangeArrowheads="1"/>
          </p:cNvSpPr>
          <p:nvPr/>
        </p:nvSpPr>
        <p:spPr bwMode="auto">
          <a:xfrm>
            <a:off x="5384800" y="30956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5365750" y="3705225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True statement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814052" y="1428544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2628720" imgH="355320" progId="Equation.DSMT4">
                  <p:embed/>
                </p:oleObj>
              </mc:Choice>
              <mc:Fallback>
                <p:oleObj name="Equation" r:id="rId3" imgW="262872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052" y="1428544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14052" y="1894760"/>
          <a:ext cx="3149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3149280" imgH="736560" progId="Equation.DSMT4">
                  <p:embed/>
                </p:oleObj>
              </mc:Choice>
              <mc:Fallback>
                <p:oleObj name="Equation" r:id="rId5" imgW="3149280" imgH="736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052" y="1894760"/>
                        <a:ext cx="3149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14052" y="2768600"/>
          <a:ext cx="2603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2603160" imgH="723600" progId="Equation.DSMT4">
                  <p:embed/>
                </p:oleObj>
              </mc:Choice>
              <mc:Fallback>
                <p:oleObj name="Equation" r:id="rId7" imgW="2603160" imgH="723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052" y="2768600"/>
                        <a:ext cx="2603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14052" y="37973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1498320" imgH="291960" progId="Equation.DSMT4">
                  <p:embed/>
                </p:oleObj>
              </mc:Choice>
              <mc:Fallback>
                <p:oleObj name="Equation" r:id="rId9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052" y="379730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/>
            <a:r>
              <a:rPr lang="en-US" dirty="0"/>
              <a:t>Solve each of the following equations.</a:t>
            </a:r>
            <a:endParaRPr lang="en-US" b="1" i="0" dirty="0">
              <a:solidFill>
                <a:schemeClr val="tx1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16.53 – 18.2</a:t>
            </a:r>
            <a:r>
              <a:rPr lang="en-US" i="1" dirty="0">
                <a:solidFill>
                  <a:srgbClr val="0000FF"/>
                </a:solidFill>
              </a:rPr>
              <a:t>z</a:t>
            </a:r>
            <a:r>
              <a:rPr lang="en-US" i="0" dirty="0">
                <a:solidFill>
                  <a:srgbClr val="0000FF"/>
                </a:solidFill>
              </a:rPr>
              <a:t> – 7.43 = 0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463550" indent="-46355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822950" y="2744094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the equation.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816600" y="3080644"/>
            <a:ext cx="3098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both sides by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 100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(This results in integer coefficients.)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822950" y="4496694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like terms.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822950" y="5042794"/>
            <a:ext cx="2940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910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sides.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816600" y="5588894"/>
            <a:ext cx="240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371600" y="2820294"/>
          <a:ext cx="334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3340080" imgH="291960" progId="Equation.DSMT4">
                  <p:embed/>
                </p:oleObj>
              </mc:Choice>
              <mc:Fallback>
                <p:oleObj name="Equation" r:id="rId3" imgW="3340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20294"/>
                        <a:ext cx="334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86248" y="3383190"/>
          <a:ext cx="491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4914720" imgH="469800" progId="Equation.DSMT4">
                  <p:embed/>
                </p:oleObj>
              </mc:Choice>
              <mc:Fallback>
                <p:oleObj name="Equation" r:id="rId5" imgW="49147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48" y="3383190"/>
                        <a:ext cx="491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479756" y="4024746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3251160" imgH="291960" progId="Equation.DSMT4">
                  <p:embed/>
                </p:oleObj>
              </mc:Choice>
              <mc:Fallback>
                <p:oleObj name="Equation" r:id="rId7" imgW="3251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756" y="4024746"/>
                        <a:ext cx="325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67896" y="4572894"/>
          <a:ext cx="226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2260440" imgH="291960" progId="Equation.DSMT4">
                  <p:embed/>
                </p:oleObj>
              </mc:Choice>
              <mc:Fallback>
                <p:oleObj name="Equation" r:id="rId9" imgW="2260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896" y="4572894"/>
                        <a:ext cx="226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600200" y="5089498"/>
          <a:ext cx="394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3949560" imgH="291960" progId="Equation.DSMT4">
                  <p:embed/>
                </p:oleObj>
              </mc:Choice>
              <mc:Fallback>
                <p:oleObj name="Equation" r:id="rId11" imgW="3949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089498"/>
                        <a:ext cx="394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094704" y="5639694"/>
          <a:ext cx="219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2197080" imgH="291960" progId="Equation.DSMT4">
                  <p:embed/>
                </p:oleObj>
              </mc:Choice>
              <mc:Fallback>
                <p:oleObj name="Equation" r:id="rId13" imgW="21970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704" y="5639694"/>
                        <a:ext cx="219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  <p:bldP spid="1229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563</Words>
  <Application>Microsoft Office PowerPoint</Application>
  <PresentationFormat>On-screen Show (4:3)</PresentationFormat>
  <Paragraphs>121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2.4</vt:lpstr>
      <vt:lpstr>Objective</vt:lpstr>
      <vt:lpstr>Solving Equations of the Form ax + b = c</vt:lpstr>
      <vt:lpstr>Solving Equations of the Form ax + b = c</vt:lpstr>
      <vt:lpstr>Example 1: Solving Linear Equations</vt:lpstr>
      <vt:lpstr>Example 1: Solving Linear Equations (cont.)</vt:lpstr>
      <vt:lpstr>Example 1: Solving Linear Equations (cont.)</vt:lpstr>
      <vt:lpstr>Example 1: Solving Linear Equations (cont.)</vt:lpstr>
      <vt:lpstr>Example 2: Solving Linear Equations Involving Decimals</vt:lpstr>
      <vt:lpstr>Example 2: Solving Linear Equations Involving Decimals (cont.)</vt:lpstr>
      <vt:lpstr>Example 2: Solving Linear Equations Involving Decimals (cont.)</vt:lpstr>
      <vt:lpstr>Example 2: Solving Linear Equations Involving Decimals (cont.)</vt:lpstr>
      <vt:lpstr>Example 3: Solving Linear Equations with Fractional Coefficients</vt:lpstr>
      <vt:lpstr>Example 3: Solving Linear Equations with Fractional Coefficients (cont.)</vt:lpstr>
      <vt:lpstr>Example 3: Solving Linear Equations with Fractional Coefficients (cont.)</vt:lpstr>
      <vt:lpstr>Example 3: Solving Linear Equations with Fractional Coefficients (cont.)</vt:lpstr>
      <vt:lpstr>Example 3: Solving Linear Equations with Fractional Coefficients (cont.)</vt:lpstr>
      <vt:lpstr>Solving Equations of the Form ax + b = c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2016-10-03T16:57:10Z</dcterms:modified>
</cp:coreProperties>
</file>