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99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9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7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0" Type="http://schemas.openxmlformats.org/officeDocument/2006/relationships/image" Target="../media/image96.wmf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9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0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cx </a:t>
            </a:r>
            <a:r>
              <a:rPr lang="en-US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(cont.)</a:t>
            </a:r>
          </a:p>
        </p:txBody>
      </p:sp>
      <p:sp>
        <p:nvSpPr>
          <p:cNvPr id="1331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2809875" y="3822700"/>
          <a:ext cx="431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4317840" imgH="291960" progId="Equation.DSMT4">
                  <p:embed/>
                </p:oleObj>
              </mc:Choice>
              <mc:Fallback>
                <p:oleObj name="Equation" r:id="rId3" imgW="431784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822700"/>
                        <a:ext cx="4318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2286000" y="148907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2577960" imgH="355320" progId="Equation.DSMT4">
                  <p:embed/>
                </p:oleObj>
              </mc:Choice>
              <mc:Fallback>
                <p:oleObj name="Equation" r:id="rId5" imgW="2577960" imgH="355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489075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1781175" y="1941513"/>
          <a:ext cx="5626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5626080" imgH="736560" progId="Equation.DSMT4">
                  <p:embed/>
                </p:oleObj>
              </mc:Choice>
              <mc:Fallback>
                <p:oleObj name="Equation" r:id="rId7" imgW="5626080" imgH="736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1941513"/>
                        <a:ext cx="56261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1954213" y="2792413"/>
          <a:ext cx="4432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4431960" imgH="723600" progId="Equation.DSMT4">
                  <p:embed/>
                </p:oleObj>
              </mc:Choice>
              <mc:Fallback>
                <p:oleObj name="Equation" r:id="rId9" imgW="443196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792413"/>
                        <a:ext cx="4432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609600" y="12509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489200" imgH="838200" progId="Equation.DSMT4">
                  <p:embed/>
                </p:oleObj>
              </mc:Choice>
              <mc:Fallback>
                <p:oleObj name="Equation" r:id="rId3" imgW="24892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509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659816" y="2743200"/>
          <a:ext cx="575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5752800" imgH="838080" progId="Equation.DSMT4">
                  <p:embed/>
                </p:oleObj>
              </mc:Choice>
              <mc:Fallback>
                <p:oleObj name="Equation" r:id="rId5" imgW="5752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816" y="2743200"/>
                        <a:ext cx="575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935916" y="3721100"/>
          <a:ext cx="8026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8026200" imgH="927000" progId="Equation.DSMT4">
                  <p:embed/>
                </p:oleObj>
              </mc:Choice>
              <mc:Fallback>
                <p:oleObj name="Equation" r:id="rId7" imgW="80262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916" y="3721100"/>
                        <a:ext cx="8026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94042" y="4876800"/>
          <a:ext cx="853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8534160" imgH="927000" progId="Equation.DSMT4">
                  <p:embed/>
                </p:oleObj>
              </mc:Choice>
              <mc:Fallback>
                <p:oleObj name="Equation" r:id="rId9" imgW="853416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42" y="4876800"/>
                        <a:ext cx="8534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Linear Equations with Fractional Coefficients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62896" y="1371600"/>
          <a:ext cx="618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6184800" imgH="330120" progId="Equation.DSMT4">
                  <p:embed/>
                </p:oleObj>
              </mc:Choice>
              <mc:Fallback>
                <p:oleObj name="Equation" r:id="rId3" imgW="618480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371600"/>
                        <a:ext cx="618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2896" y="1905000"/>
          <a:ext cx="7480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7480080" imgH="355320" progId="Equation.DSMT4">
                  <p:embed/>
                </p:oleObj>
              </mc:Choice>
              <mc:Fallback>
                <p:oleObj name="Equation" r:id="rId5" imgW="74800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905000"/>
                        <a:ext cx="7480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48148" y="2442496"/>
          <a:ext cx="618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6184800" imgH="330120" progId="Equation.DSMT4">
                  <p:embed/>
                </p:oleObj>
              </mc:Choice>
              <mc:Fallback>
                <p:oleObj name="Equation" r:id="rId7" imgW="61848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2442496"/>
                        <a:ext cx="618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8148" y="2971800"/>
          <a:ext cx="773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7734240" imgH="355320" progId="Equation.DSMT4">
                  <p:embed/>
                </p:oleObj>
              </mc:Choice>
              <mc:Fallback>
                <p:oleObj name="Equation" r:id="rId9" imgW="77342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2971800"/>
                        <a:ext cx="773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82152" y="3509296"/>
          <a:ext cx="618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6184800" imgH="330120" progId="Equation.DSMT4">
                  <p:embed/>
                </p:oleObj>
              </mc:Choice>
              <mc:Fallback>
                <p:oleObj name="Equation" r:id="rId11" imgW="618480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52" y="3509296"/>
                        <a:ext cx="618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62896" y="3991896"/>
          <a:ext cx="774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7746840" imgH="838080" progId="Equation.DSMT4">
                  <p:embed/>
                </p:oleObj>
              </mc:Choice>
              <mc:Fallback>
                <p:oleObj name="Equation" r:id="rId13" imgW="7746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3991896"/>
                        <a:ext cx="774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62896" y="4982496"/>
          <a:ext cx="618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5" imgW="6184800" imgH="330120" progId="Equation.DSMT4">
                  <p:embed/>
                </p:oleObj>
              </mc:Choice>
              <mc:Fallback>
                <p:oleObj name="Equation" r:id="rId15" imgW="618480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4982496"/>
                        <a:ext cx="618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Equations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Parentheses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equations.</a:t>
            </a: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3400" y="1898650"/>
          <a:ext cx="382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3822700" imgH="482600" progId="Equation.DSMT4">
                  <p:embed/>
                </p:oleObj>
              </mc:Choice>
              <mc:Fallback>
                <p:oleObj name="Equation" r:id="rId3" imgW="38227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98650"/>
                        <a:ext cx="3822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38200" y="3018504"/>
          <a:ext cx="600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6006960" imgH="469800" progId="Equation.DSMT4">
                  <p:embed/>
                </p:oleObj>
              </mc:Choice>
              <mc:Fallback>
                <p:oleObj name="Equation" r:id="rId5" imgW="60069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18504"/>
                        <a:ext cx="600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838200" y="3672348"/>
          <a:ext cx="701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7010280" imgH="355320" progId="Equation.DSMT4">
                  <p:embed/>
                </p:oleObj>
              </mc:Choice>
              <mc:Fallback>
                <p:oleObj name="Equation" r:id="rId7" imgW="7010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672348"/>
                        <a:ext cx="701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38200" y="4220496"/>
          <a:ext cx="6032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6032160" imgH="355320" progId="Equation.DSMT4">
                  <p:embed/>
                </p:oleObj>
              </mc:Choice>
              <mc:Fallback>
                <p:oleObj name="Equation" r:id="rId9" imgW="60321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20496"/>
                        <a:ext cx="6032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820992" y="4753896"/>
          <a:ext cx="7632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7632360" imgH="1066680" progId="Equation.DSMT4">
                  <p:embed/>
                </p:oleObj>
              </mc:Choice>
              <mc:Fallback>
                <p:oleObj name="Equation" r:id="rId11" imgW="7632360" imgH="1066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92" y="4753896"/>
                        <a:ext cx="7632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Equations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Parentheses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143000" y="1350296"/>
          <a:ext cx="4953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4952880" imgH="355320" progId="Equation.DSMT4">
                  <p:embed/>
                </p:oleObj>
              </mc:Choice>
              <mc:Fallback>
                <p:oleObj name="Equation" r:id="rId3" imgW="4952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50296"/>
                        <a:ext cx="4953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128252" y="1883696"/>
          <a:ext cx="638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6387840" imgH="355320" progId="Equation.DSMT4">
                  <p:embed/>
                </p:oleObj>
              </mc:Choice>
              <mc:Fallback>
                <p:oleObj name="Equation" r:id="rId5" imgW="63878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52" y="1883696"/>
                        <a:ext cx="638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143000" y="2438400"/>
          <a:ext cx="4953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4952880" imgH="355320" progId="Equation.DSMT4">
                  <p:embed/>
                </p:oleObj>
              </mc:Choice>
              <mc:Fallback>
                <p:oleObj name="Equation" r:id="rId7" imgW="49528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38400"/>
                        <a:ext cx="4953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128252" y="2927556"/>
          <a:ext cx="637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6375240" imgH="838080" progId="Equation.DSMT4">
                  <p:embed/>
                </p:oleObj>
              </mc:Choice>
              <mc:Fallback>
                <p:oleObj name="Equation" r:id="rId9" imgW="6375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252" y="2927556"/>
                        <a:ext cx="637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143000" y="3886200"/>
          <a:ext cx="4953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4952880" imgH="355320" progId="Equation.DSMT4">
                  <p:embed/>
                </p:oleObj>
              </mc:Choice>
              <mc:Fallback>
                <p:oleObj name="Equation" r:id="rId11" imgW="49528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86200"/>
                        <a:ext cx="4953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Equations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Parentheses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3400" y="1327150"/>
          <a:ext cx="525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5257800" imgH="482400" progId="Equation.DSMT4">
                  <p:embed/>
                </p:oleObj>
              </mc:Choice>
              <mc:Fallback>
                <p:oleObj name="Equation" r:id="rId3" imgW="52578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27150"/>
                        <a:ext cx="5257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01444" y="2558844"/>
          <a:ext cx="715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7149960" imgH="469800" progId="Equation.DSMT4">
                  <p:embed/>
                </p:oleObj>
              </mc:Choice>
              <mc:Fallback>
                <p:oleObj name="Equation" r:id="rId5" imgW="71499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4" y="2558844"/>
                        <a:ext cx="715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95300" y="3233738"/>
          <a:ext cx="815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8153280" imgH="723600" progId="Equation.DSMT4">
                  <p:embed/>
                </p:oleObj>
              </mc:Choice>
              <mc:Fallback>
                <p:oleObj name="Equation" r:id="rId7" imgW="815328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233738"/>
                        <a:ext cx="8153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18652" y="4205748"/>
          <a:ext cx="717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7175160" imgH="291960" progId="Equation.DSMT4">
                  <p:embed/>
                </p:oleObj>
              </mc:Choice>
              <mc:Fallback>
                <p:oleObj name="Equation" r:id="rId9" imgW="71751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52" y="4205748"/>
                        <a:ext cx="717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89156" y="4739148"/>
          <a:ext cx="744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1" imgW="7441920" imgH="291960" progId="Equation.DSMT4">
                  <p:embed/>
                </p:oleObj>
              </mc:Choice>
              <mc:Fallback>
                <p:oleObj name="Equation" r:id="rId11" imgW="74419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56" y="4739148"/>
                        <a:ext cx="744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Equations with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Parentheses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371600" y="1447800"/>
          <a:ext cx="4546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4546440" imgH="330120" progId="Equation.DSMT4">
                  <p:embed/>
                </p:oleObj>
              </mc:Choice>
              <mc:Fallback>
                <p:oleObj name="Equation" r:id="rId3" imgW="454644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47800"/>
                        <a:ext cx="4546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69140" y="1981200"/>
          <a:ext cx="585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5854680" imgH="291960" progId="Equation.DSMT4">
                  <p:embed/>
                </p:oleObj>
              </mc:Choice>
              <mc:Fallback>
                <p:oleObj name="Equation" r:id="rId5" imgW="5854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9140" y="1981200"/>
                        <a:ext cx="585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371600" y="2514600"/>
          <a:ext cx="4546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4546440" imgH="330120" progId="Equation.DSMT4">
                  <p:embed/>
                </p:oleObj>
              </mc:Choice>
              <mc:Fallback>
                <p:oleObj name="Equation" r:id="rId7" imgW="454644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14600"/>
                        <a:ext cx="4546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371600" y="3009900"/>
          <a:ext cx="596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5968800" imgH="838080" progId="Equation.DSMT4">
                  <p:embed/>
                </p:oleObj>
              </mc:Choice>
              <mc:Fallback>
                <p:oleObj name="Equation" r:id="rId9" imgW="5968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09900"/>
                        <a:ext cx="596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371600" y="3959940"/>
          <a:ext cx="454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4546440" imgH="838080" progId="Equation.DSMT4">
                  <p:embed/>
                </p:oleObj>
              </mc:Choice>
              <mc:Fallback>
                <p:oleObj name="Equation" r:id="rId11" imgW="4546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59940"/>
                        <a:ext cx="454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Solutions of Equations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5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each of the following equations is a conditional equation, an identity, or a contradiction.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US" sz="3600" dirty="0"/>
          </a:p>
          <a:p>
            <a:pPr>
              <a:spcBef>
                <a:spcPts val="0"/>
              </a:spcBef>
            </a:pPr>
            <a:r>
              <a:rPr lang="en-US" dirty="0"/>
              <a:t>The equation has </a:t>
            </a:r>
            <a:r>
              <a:rPr lang="en-US" dirty="0">
                <a:solidFill>
                  <a:srgbClr val="FF0000"/>
                </a:solidFill>
              </a:rPr>
              <a:t>one solution</a:t>
            </a:r>
            <a:r>
              <a:rPr lang="en-US" dirty="0"/>
              <a:t> and it is a </a:t>
            </a:r>
            <a:r>
              <a:rPr lang="en-US" dirty="0">
                <a:solidFill>
                  <a:srgbClr val="FF0000"/>
                </a:solidFill>
              </a:rPr>
              <a:t>conditional</a:t>
            </a:r>
            <a:r>
              <a:rPr lang="en-US" dirty="0"/>
              <a:t> equation.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44158" y="2146380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2463800" imgH="381000" progId="Equation.DSMT4">
                  <p:embed/>
                </p:oleObj>
              </mc:Choice>
              <mc:Fallback>
                <p:oleObj name="Equation" r:id="rId3" imgW="24638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58" y="2146380"/>
                        <a:ext cx="246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12900" y="2590800"/>
          <a:ext cx="554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5549760" imgH="330120" progId="Equation.DSMT4">
                  <p:embed/>
                </p:oleObj>
              </mc:Choice>
              <mc:Fallback>
                <p:oleObj name="Equation" r:id="rId5" imgW="554976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590800"/>
                        <a:ext cx="554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600200" y="3092244"/>
          <a:ext cx="581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5816520" imgH="355320" progId="Equation.DSMT4">
                  <p:embed/>
                </p:oleObj>
              </mc:Choice>
              <mc:Fallback>
                <p:oleObj name="Equation" r:id="rId7" imgW="58165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92244"/>
                        <a:ext cx="581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608392" y="3581400"/>
          <a:ext cx="4394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4394160" imgH="330120" progId="Equation.DSMT4">
                  <p:embed/>
                </p:oleObj>
              </mc:Choice>
              <mc:Fallback>
                <p:oleObj name="Equation" r:id="rId9" imgW="439416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392" y="3581400"/>
                        <a:ext cx="4394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589548" y="3962400"/>
          <a:ext cx="581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1" imgW="5816520" imgH="838080" progId="Equation.DSMT4">
                  <p:embed/>
                </p:oleObj>
              </mc:Choice>
              <mc:Fallback>
                <p:oleObj name="Equation" r:id="rId11" imgW="5816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548" y="3962400"/>
                        <a:ext cx="581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585452" y="4847304"/>
          <a:ext cx="4394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3" imgW="4394160" imgH="330120" progId="Equation.DSMT4">
                  <p:embed/>
                </p:oleObj>
              </mc:Choice>
              <mc:Fallback>
                <p:oleObj name="Equation" r:id="rId13" imgW="439416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452" y="4847304"/>
                        <a:ext cx="4394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Solutions of Equations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46100" y="1365250"/>
          <a:ext cx="417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4178300" imgH="482600" progId="Equation.DSMT4">
                  <p:embed/>
                </p:oleObj>
              </mc:Choice>
              <mc:Fallback>
                <p:oleObj name="Equation" r:id="rId3" imgW="41783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365250"/>
                        <a:ext cx="417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/>
          </p:cNvSpPr>
          <p:nvPr/>
        </p:nvSpPr>
        <p:spPr bwMode="auto">
          <a:xfrm>
            <a:off x="457200" y="5120354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0" dirty="0"/>
              <a:t>The last equation is never true. Therefore, the original equation is a </a:t>
            </a:r>
            <a:r>
              <a:rPr lang="en-US" sz="2800" b="0" dirty="0">
                <a:solidFill>
                  <a:srgbClr val="FF0000"/>
                </a:solidFill>
              </a:rPr>
              <a:t>contradiction</a:t>
            </a:r>
            <a:r>
              <a:rPr lang="en-US" sz="2800" b="0" dirty="0"/>
              <a:t> and </a:t>
            </a:r>
            <a:r>
              <a:rPr lang="en-US" sz="2800" b="0" dirty="0">
                <a:solidFill>
                  <a:srgbClr val="FF0000"/>
                </a:solidFill>
              </a:rPr>
              <a:t>has no solution</a:t>
            </a:r>
            <a:r>
              <a:rPr lang="en-US" sz="2800" b="0" dirty="0"/>
              <a:t>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990600" y="2514600"/>
          <a:ext cx="632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6324480" imgH="469800" progId="Equation.DSMT4">
                  <p:embed/>
                </p:oleObj>
              </mc:Choice>
              <mc:Fallback>
                <p:oleObj name="Equation" r:id="rId5" imgW="63244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632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977900" y="3153696"/>
          <a:ext cx="7327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7" imgW="7327800" imgH="330120" progId="Equation.DSMT4">
                  <p:embed/>
                </p:oleObj>
              </mc:Choice>
              <mc:Fallback>
                <p:oleObj name="Equation" r:id="rId7" imgW="73278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153696"/>
                        <a:ext cx="7327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990600" y="3687096"/>
          <a:ext cx="635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9" imgW="6349680" imgH="291960" progId="Equation.DSMT4">
                  <p:embed/>
                </p:oleObj>
              </mc:Choice>
              <mc:Fallback>
                <p:oleObj name="Equation" r:id="rId9" imgW="6349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87096"/>
                        <a:ext cx="635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990600" y="4237704"/>
          <a:ext cx="661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1" imgW="6616440" imgH="355320" progId="Equation.DSMT4">
                  <p:embed/>
                </p:oleObj>
              </mc:Choice>
              <mc:Fallback>
                <p:oleObj name="Equation" r:id="rId11" imgW="661644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37704"/>
                        <a:ext cx="661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975852" y="4760452"/>
          <a:ext cx="5181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3" imgW="5181480" imgH="330120" progId="Equation.DSMT4">
                  <p:embed/>
                </p:oleObj>
              </mc:Choice>
              <mc:Fallback>
                <p:oleObj name="Equation" r:id="rId13" imgW="51814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852" y="4760452"/>
                        <a:ext cx="5181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Solutions of Equations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9021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Aft>
                <a:spcPts val="1000"/>
              </a:spcAft>
            </a:pPr>
            <a:r>
              <a:rPr lang="en-US" dirty="0"/>
              <a:t>The last equation is always true.  Therefore, the original equation is an </a:t>
            </a:r>
            <a:r>
              <a:rPr lang="en-US" dirty="0">
                <a:solidFill>
                  <a:srgbClr val="FF0000"/>
                </a:solidFill>
              </a:rPr>
              <a:t>identity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has an infinite number of solutions</a:t>
            </a:r>
            <a:r>
              <a:rPr lang="en-US" dirty="0"/>
              <a:t>.  Every real number is a solution.</a:t>
            </a: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33400" y="1295400"/>
          <a:ext cx="359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3594100" imgH="482600" progId="Equation.DSMT4">
                  <p:embed/>
                </p:oleObj>
              </mc:Choice>
              <mc:Fallback>
                <p:oleObj name="Equation" r:id="rId3" imgW="35941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359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66452" y="1981200"/>
          <a:ext cx="571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5" imgW="5715000" imgH="469800" progId="Equation.DSMT4">
                  <p:embed/>
                </p:oleObj>
              </mc:Choice>
              <mc:Fallback>
                <p:oleObj name="Equation" r:id="rId5" imgW="5715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81200"/>
                        <a:ext cx="571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66452" y="2605548"/>
          <a:ext cx="671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7" imgW="6717960" imgH="330120" progId="Equation.DSMT4">
                  <p:embed/>
                </p:oleObj>
              </mc:Choice>
              <mc:Fallback>
                <p:oleObj name="Equation" r:id="rId7" imgW="671796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2605548"/>
                        <a:ext cx="6718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49244" y="3153696"/>
          <a:ext cx="574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9" imgW="5740200" imgH="291960" progId="Equation.DSMT4">
                  <p:embed/>
                </p:oleObj>
              </mc:Choice>
              <mc:Fallback>
                <p:oleObj name="Equation" r:id="rId9" imgW="5740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244" y="3153696"/>
                        <a:ext cx="574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57848" y="3670300"/>
          <a:ext cx="575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1" imgW="5752800" imgH="291960" progId="Equation.DSMT4">
                  <p:embed/>
                </p:oleObj>
              </mc:Choice>
              <mc:Fallback>
                <p:oleObj name="Equation" r:id="rId11" imgW="5752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848" y="3670300"/>
                        <a:ext cx="575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1963992" y="4191000"/>
          <a:ext cx="4572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3" imgW="4572000" imgH="330120" progId="Equation.DSMT4">
                  <p:embed/>
                </p:oleObj>
              </mc:Choice>
              <mc:Fallback>
                <p:oleObj name="Equation" r:id="rId13" imgW="457200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92" y="4191000"/>
                        <a:ext cx="4572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ax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cx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the terms </a:t>
            </a:r>
            <a:r>
              <a:rPr lang="en-US" b="1" i="0" dirty="0">
                <a:solidFill>
                  <a:schemeClr val="tx1"/>
                </a:solidFill>
              </a:rPr>
              <a:t>conditional equations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b="1" i="0" dirty="0">
                <a:solidFill>
                  <a:schemeClr val="tx1"/>
                </a:solidFill>
              </a:rPr>
              <a:t>identities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b="1" i="0" dirty="0">
                <a:solidFill>
                  <a:schemeClr val="tx1"/>
                </a:solidFill>
              </a:rPr>
              <a:t>contradictions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3555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320040">
            <a:spAutoFit/>
          </a:bodyPr>
          <a:lstStyle/>
          <a:p>
            <a:pPr marL="0" indent="0" defTabSz="1257300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the following linear equations. </a:t>
            </a:r>
          </a:p>
          <a:p>
            <a:pPr marL="0" indent="0" defTabSz="1257300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 defTabSz="1257300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 defTabSz="1257300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 defTabSz="1257300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 defTabSz="1257300" eaLnBrk="1" hangingPunct="1">
              <a:spcBef>
                <a:spcPct val="6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Determine whether each of the following equations is a conditional equation, an identity, or a contradiction. </a:t>
            </a:r>
          </a:p>
          <a:p>
            <a:pPr marL="0" indent="0" defTabSz="1257300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/>
        </p:nvGraphicFramePr>
        <p:xfrm>
          <a:off x="548640" y="1955800"/>
          <a:ext cx="77470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7747000" imgH="1917700" progId="Equation.DSMT4">
                  <p:embed/>
                </p:oleObj>
              </mc:Choice>
              <mc:Fallback>
                <p:oleObj name="Equation" r:id="rId3" imgW="7747000" imgH="1917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55800"/>
                        <a:ext cx="7747000" cy="191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13"/>
          <p:cNvGraphicFramePr>
            <a:graphicFrameLocks noChangeAspect="1"/>
          </p:cNvGraphicFramePr>
          <p:nvPr/>
        </p:nvGraphicFramePr>
        <p:xfrm>
          <a:off x="548640" y="5156200"/>
          <a:ext cx="802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8026400" imgH="482600" progId="Equation.DSMT4">
                  <p:embed/>
                </p:oleObj>
              </mc:Choice>
              <mc:Fallback>
                <p:oleObj name="Equation" r:id="rId5" imgW="8026400" imgH="482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5156200"/>
                        <a:ext cx="8026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 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3</a:t>
            </a:r>
            <a:r>
              <a:rPr lang="en-US" b="1" i="0" dirty="0">
                <a:solidFill>
                  <a:schemeClr val="tx1"/>
                </a:solidFill>
              </a:rPr>
              <a:t>		2. 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b="1" i="0" dirty="0">
                <a:solidFill>
                  <a:schemeClr val="tx1"/>
                </a:solidFill>
              </a:rPr>
              <a:t> 			3. 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b="1" i="0" dirty="0">
                <a:solidFill>
                  <a:schemeClr val="tx1"/>
                </a:solidFill>
              </a:rPr>
              <a:t> 		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 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7		</a:t>
            </a:r>
            <a:r>
              <a:rPr lang="en-US" b="1" i="0" dirty="0">
                <a:solidFill>
                  <a:schemeClr val="tx1"/>
                </a:solidFill>
              </a:rPr>
              <a:t>5. 				6.  </a:t>
            </a:r>
            <a:r>
              <a:rPr lang="en-US" i="0" dirty="0">
                <a:solidFill>
                  <a:srgbClr val="FF0000"/>
                </a:solidFill>
              </a:rPr>
              <a:t>Identity</a:t>
            </a:r>
            <a:r>
              <a:rPr lang="en-US" b="1" i="0" dirty="0">
                <a:solidFill>
                  <a:schemeClr val="tx1"/>
                </a:solidFill>
              </a:rPr>
              <a:t> 		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7.  </a:t>
            </a:r>
            <a:r>
              <a:rPr lang="en-US" i="0" dirty="0">
                <a:solidFill>
                  <a:srgbClr val="FF0000"/>
                </a:solidFill>
              </a:rPr>
              <a:t>Contradiction</a:t>
            </a:r>
          </a:p>
        </p:txBody>
      </p:sp>
      <p:graphicFrame>
        <p:nvGraphicFramePr>
          <p:cNvPr id="24580" name="Object 5"/>
          <p:cNvGraphicFramePr>
            <a:graphicFrameLocks noChangeAspect="1"/>
          </p:cNvGraphicFramePr>
          <p:nvPr/>
        </p:nvGraphicFramePr>
        <p:xfrm>
          <a:off x="3657600" y="20574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1002865" imgH="837836" progId="Equation.DSMT4">
                  <p:embed/>
                </p:oleObj>
              </mc:Choice>
              <mc:Fallback>
                <p:oleObj name="Equation" r:id="rId3" imgW="1002865" imgH="83783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5740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Solve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11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1913" algn="ctr"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General 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cx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endParaRPr lang="en-US" b="1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Simplify each side of the equation by removing any grouping symbols and combining like terms on both sides of the equation.</a:t>
            </a:r>
          </a:p>
          <a:p>
            <a:pPr marL="457200" indent="-457200">
              <a:spcBef>
                <a:spcPts val="0"/>
              </a:spcBef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Use the </a:t>
            </a:r>
            <a:r>
              <a:rPr lang="en-US" b="1" dirty="0">
                <a:solidFill>
                  <a:srgbClr val="C00000"/>
                </a:solidFill>
              </a:rPr>
              <a:t>addition principle of equality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add the opposite of a constant term and/or variable term to both sides so that variables are on one side and constants are on the other side.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Solve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420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General Procedure for Solving Linear Equations that Simplify to the Form </a:t>
            </a:r>
            <a:r>
              <a:rPr lang="en-US" b="1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 </a:t>
            </a:r>
            <a:r>
              <a:rPr lang="en-US" b="1" dirty="0">
                <a:solidFill>
                  <a:srgbClr val="000000"/>
                </a:solidFill>
              </a:rPr>
              <a:t>= </a:t>
            </a:r>
            <a:r>
              <a:rPr lang="en-US" b="1" i="1" dirty="0">
                <a:solidFill>
                  <a:srgbClr val="000000"/>
                </a:solidFill>
              </a:rPr>
              <a:t>cx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 </a:t>
            </a:r>
            <a:r>
              <a:rPr lang="en-US" b="1" dirty="0">
                <a:solidFill>
                  <a:srgbClr val="000000"/>
                </a:solidFill>
              </a:rPr>
              <a:t>(cont.)</a:t>
            </a:r>
          </a:p>
          <a:p>
            <a:pPr marL="457200" indent="-457200"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Use the </a:t>
            </a:r>
            <a:r>
              <a:rPr lang="en-US" b="1" dirty="0">
                <a:solidFill>
                  <a:srgbClr val="C00000"/>
                </a:solidFill>
              </a:rPr>
              <a:t>multiplication</a:t>
            </a:r>
            <a:r>
              <a:rPr lang="en-US" dirty="0">
                <a:solidFill>
                  <a:srgbClr val="000000"/>
                </a:solidFill>
              </a:rPr>
              <a:t> (or </a:t>
            </a:r>
            <a:r>
              <a:rPr lang="en-US" b="1" dirty="0">
                <a:solidFill>
                  <a:srgbClr val="C00000"/>
                </a:solidFill>
              </a:rPr>
              <a:t>division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b="1" dirty="0">
                <a:solidFill>
                  <a:srgbClr val="C00000"/>
                </a:solidFill>
              </a:rPr>
              <a:t>principle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of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equality</a:t>
            </a:r>
            <a:r>
              <a:rPr lang="en-US" dirty="0">
                <a:solidFill>
                  <a:srgbClr val="000000"/>
                </a:solidFill>
              </a:rPr>
              <a:t> to multiply both sides by the reciprocal of the coefficient of the variable (or divide both sides by the coefficient itself). The coefficient of the variable will become +1.</a:t>
            </a:r>
          </a:p>
          <a:p>
            <a:pPr marL="457200" indent="-457200"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Solving Eq</a:t>
            </a:r>
            <a:r>
              <a:rPr lang="en-US" sz="3200" dirty="0">
                <a:solidFill>
                  <a:srgbClr val="1F497D"/>
                </a:solidFill>
              </a:rPr>
              <a:t>u</a:t>
            </a:r>
            <a:r>
              <a:rPr lang="en-US" sz="3200" dirty="0">
                <a:solidFill>
                  <a:schemeClr val="accent1"/>
                </a:solidFill>
              </a:rPr>
              <a:t>ations with Variables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 Both Sides</a:t>
            </a:r>
          </a:p>
        </p:txBody>
      </p:sp>
      <p:sp>
        <p:nvSpPr>
          <p:cNvPr id="2140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equations.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000"/>
              </a:spcAft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14020" name="Object 4"/>
          <p:cNvGraphicFramePr>
            <a:graphicFrameLocks noChangeAspect="1"/>
          </p:cNvGraphicFramePr>
          <p:nvPr/>
        </p:nvGraphicFramePr>
        <p:xfrm>
          <a:off x="548640" y="2042652"/>
          <a:ext cx="271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2717800" imgH="381000" progId="Equation.DSMT4">
                  <p:embed/>
                </p:oleObj>
              </mc:Choice>
              <mc:Fallback>
                <p:oleObj name="Equation" r:id="rId3" imgW="2717800" imgH="38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042652"/>
                        <a:ext cx="2717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1" name="Object 5"/>
          <p:cNvGraphicFramePr>
            <a:graphicFrameLocks noChangeAspect="1"/>
          </p:cNvGraphicFramePr>
          <p:nvPr/>
        </p:nvGraphicFramePr>
        <p:xfrm>
          <a:off x="2457450" y="2734802"/>
          <a:ext cx="218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2184400" imgH="292100" progId="Equation.DSMT4">
                  <p:embed/>
                </p:oleObj>
              </mc:Choice>
              <mc:Fallback>
                <p:oleObj name="Equation" r:id="rId5" imgW="2184400" imgH="292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34802"/>
                        <a:ext cx="2184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2" name="Object 6"/>
          <p:cNvGraphicFramePr>
            <a:graphicFrameLocks noChangeAspect="1"/>
          </p:cNvGraphicFramePr>
          <p:nvPr/>
        </p:nvGraphicFramePr>
        <p:xfrm>
          <a:off x="2019300" y="3344402"/>
          <a:ext cx="308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3086100" imgH="292100" progId="Equation.DSMT4">
                  <p:embed/>
                </p:oleObj>
              </mc:Choice>
              <mc:Fallback>
                <p:oleObj name="Equation" r:id="rId7" imgW="30861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344402"/>
                        <a:ext cx="308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3" name="Object 7"/>
          <p:cNvGraphicFramePr>
            <a:graphicFrameLocks noChangeAspect="1"/>
          </p:cNvGraphicFramePr>
          <p:nvPr/>
        </p:nvGraphicFramePr>
        <p:xfrm>
          <a:off x="2949575" y="3954002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9" imgW="1714500" imgH="292100" progId="Equation.DSMT4">
                  <p:embed/>
                </p:oleObj>
              </mc:Choice>
              <mc:Fallback>
                <p:oleObj name="Equation" r:id="rId9" imgW="17145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3954002"/>
                        <a:ext cx="1714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4" name="Object 8"/>
          <p:cNvGraphicFramePr>
            <a:graphicFrameLocks noChangeAspect="1"/>
          </p:cNvGraphicFramePr>
          <p:nvPr/>
        </p:nvGraphicFramePr>
        <p:xfrm>
          <a:off x="2295525" y="4563602"/>
          <a:ext cx="299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1" imgW="2997200" imgH="292100" progId="Equation.DSMT4">
                  <p:embed/>
                </p:oleObj>
              </mc:Choice>
              <mc:Fallback>
                <p:oleObj name="Equation" r:id="rId11" imgW="2997200" imgH="29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563602"/>
                        <a:ext cx="299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2978150" y="5185902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3" imgW="1257300" imgH="292100" progId="Equation.DSMT4">
                  <p:embed/>
                </p:oleObj>
              </mc:Choice>
              <mc:Fallback>
                <p:oleObj name="Equation" r:id="rId13" imgW="1257300" imgH="292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5185902"/>
                        <a:ext cx="1257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8" name="Object 12"/>
          <p:cNvGraphicFramePr>
            <a:graphicFrameLocks noChangeAspect="1"/>
          </p:cNvGraphicFramePr>
          <p:nvPr/>
        </p:nvGraphicFramePr>
        <p:xfrm>
          <a:off x="5703888" y="2734802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5" imgW="2070100" imgH="279400" progId="Equation.DSMT4">
                  <p:embed/>
                </p:oleObj>
              </mc:Choice>
              <mc:Fallback>
                <p:oleObj name="Equation" r:id="rId15" imgW="2070100" imgH="279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2734802"/>
                        <a:ext cx="2070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896666"/>
              </p:ext>
            </p:extLst>
          </p:nvPr>
        </p:nvGraphicFramePr>
        <p:xfrm>
          <a:off x="5703888" y="3352800"/>
          <a:ext cx="2209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7" imgW="2209800" imgH="304800" progId="Equation.DSMT4">
                  <p:embed/>
                </p:oleObj>
              </mc:Choice>
              <mc:Fallback>
                <p:oleObj name="Equation" r:id="rId17" imgW="2209800" imgH="304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3352800"/>
                        <a:ext cx="2209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264228"/>
              </p:ext>
            </p:extLst>
          </p:nvPr>
        </p:nvGraphicFramePr>
        <p:xfrm>
          <a:off x="5703888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9" imgW="927100" imgH="279400" progId="Equation.DSMT4">
                  <p:embed/>
                </p:oleObj>
              </mc:Choice>
              <mc:Fallback>
                <p:oleObj name="Equation" r:id="rId19" imgW="927100" imgH="279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1" name="Object 15"/>
          <p:cNvGraphicFramePr>
            <a:graphicFrameLocks noChangeAspect="1"/>
          </p:cNvGraphicFramePr>
          <p:nvPr/>
        </p:nvGraphicFramePr>
        <p:xfrm>
          <a:off x="5703888" y="4563602"/>
          <a:ext cx="234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21" imgW="2349500" imgH="304800" progId="Equation.DSMT4">
                  <p:embed/>
                </p:oleObj>
              </mc:Choice>
              <mc:Fallback>
                <p:oleObj name="Equation" r:id="rId21" imgW="2349500" imgH="304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4563602"/>
                        <a:ext cx="2349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32" name="Object 16"/>
          <p:cNvGraphicFramePr>
            <a:graphicFrameLocks noChangeAspect="1"/>
          </p:cNvGraphicFramePr>
          <p:nvPr/>
        </p:nvGraphicFramePr>
        <p:xfrm>
          <a:off x="5703888" y="519860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23" imgW="927100" imgH="279400" progId="Equation.DSMT4">
                  <p:embed/>
                </p:oleObj>
              </mc:Choice>
              <mc:Fallback>
                <p:oleObj name="Equation" r:id="rId23" imgW="927100" imgH="279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5198602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Solving Equations with Variables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 Both Sides (cont.)</a:t>
            </a:r>
          </a:p>
        </p:txBody>
      </p:sp>
      <p:graphicFrame>
        <p:nvGraphicFramePr>
          <p:cNvPr id="267287" name="Object 23"/>
          <p:cNvGraphicFramePr>
            <a:graphicFrameLocks noGrp="1" noChangeAspect="1"/>
          </p:cNvGraphicFramePr>
          <p:nvPr>
            <p:ph idx="1"/>
          </p:nvPr>
        </p:nvGraphicFramePr>
        <p:xfrm>
          <a:off x="1968500" y="2972212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2222280" imgH="291960" progId="Equation.DSMT4">
                  <p:embed/>
                </p:oleObj>
              </mc:Choice>
              <mc:Fallback>
                <p:oleObj name="Equation" r:id="rId3" imgW="222228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2972212"/>
                        <a:ext cx="222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76" name="Object 12"/>
          <p:cNvGraphicFramePr>
            <a:graphicFrameLocks noChangeAspect="1"/>
          </p:cNvGraphicFramePr>
          <p:nvPr/>
        </p:nvGraphicFramePr>
        <p:xfrm>
          <a:off x="2444750" y="12319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371600" imgH="838200" progId="Equation.DSMT4">
                  <p:embed/>
                </p:oleObj>
              </mc:Choice>
              <mc:Fallback>
                <p:oleObj name="Equation" r:id="rId5" imgW="13716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1231900"/>
                        <a:ext cx="137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77" name="Object 13"/>
          <p:cNvGraphicFramePr>
            <a:graphicFrameLocks noChangeAspect="1"/>
          </p:cNvGraphicFramePr>
          <p:nvPr/>
        </p:nvGraphicFramePr>
        <p:xfrm>
          <a:off x="2654300" y="229870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914400" imgH="279400" progId="Equation.DSMT4">
                  <p:embed/>
                </p:oleObj>
              </mc:Choice>
              <mc:Fallback>
                <p:oleObj name="Equation" r:id="rId7" imgW="9144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29870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83" name="Object 19"/>
          <p:cNvGraphicFramePr>
            <a:graphicFrameLocks noChangeAspect="1"/>
          </p:cNvGraphicFramePr>
          <p:nvPr/>
        </p:nvGraphicFramePr>
        <p:xfrm>
          <a:off x="4826000" y="1527175"/>
          <a:ext cx="233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2336800" imgH="279400" progId="Equation.DSMT4">
                  <p:embed/>
                </p:oleObj>
              </mc:Choice>
              <mc:Fallback>
                <p:oleObj name="Equation" r:id="rId9" imgW="2336800" imgH="279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1527175"/>
                        <a:ext cx="2336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84" name="Object 20"/>
          <p:cNvGraphicFramePr>
            <a:graphicFrameLocks noChangeAspect="1"/>
          </p:cNvGraphicFramePr>
          <p:nvPr/>
        </p:nvGraphicFramePr>
        <p:xfrm>
          <a:off x="4826000" y="2324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1" imgW="927100" imgH="279400" progId="Equation.DSMT4">
                  <p:embed/>
                </p:oleObj>
              </mc:Choice>
              <mc:Fallback>
                <p:oleObj name="Equation" r:id="rId11" imgW="927100" imgH="279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2324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286" name="Text Box 22"/>
          <p:cNvSpPr txBox="1">
            <a:spLocks noChangeArrowheads="1"/>
          </p:cNvSpPr>
          <p:nvPr/>
        </p:nvSpPr>
        <p:spPr bwMode="auto">
          <a:xfrm>
            <a:off x="455613" y="2827338"/>
            <a:ext cx="11620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/>
              <a:t>Check:</a:t>
            </a:r>
          </a:p>
        </p:txBody>
      </p:sp>
      <p:graphicFrame>
        <p:nvGraphicFramePr>
          <p:cNvPr id="267289" name="Object 25"/>
          <p:cNvGraphicFramePr>
            <a:graphicFrameLocks noChangeAspect="1"/>
          </p:cNvGraphicFramePr>
          <p:nvPr/>
        </p:nvGraphicFramePr>
        <p:xfrm>
          <a:off x="1520825" y="3492500"/>
          <a:ext cx="309721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3" imgW="3098520" imgH="749160" progId="Equation.DSMT4">
                  <p:embed/>
                </p:oleObj>
              </mc:Choice>
              <mc:Fallback>
                <p:oleObj name="Equation" r:id="rId13" imgW="3098520" imgH="7491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3492500"/>
                        <a:ext cx="3097213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0" name="Object 26"/>
          <p:cNvGraphicFramePr>
            <a:graphicFrameLocks noChangeAspect="1"/>
          </p:cNvGraphicFramePr>
          <p:nvPr/>
        </p:nvGraphicFramePr>
        <p:xfrm>
          <a:off x="1755775" y="4330700"/>
          <a:ext cx="2667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5" imgW="2666880" imgH="723600" progId="Equation.DSMT4">
                  <p:embed/>
                </p:oleObj>
              </mc:Choice>
              <mc:Fallback>
                <p:oleObj name="Equation" r:id="rId15" imgW="2666880" imgH="723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4330700"/>
                        <a:ext cx="2667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1" name="Object 27"/>
          <p:cNvGraphicFramePr>
            <a:graphicFrameLocks noChangeAspect="1"/>
          </p:cNvGraphicFramePr>
          <p:nvPr/>
        </p:nvGraphicFramePr>
        <p:xfrm>
          <a:off x="2235200" y="53467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7" imgW="1485720" imgH="291960" progId="Equation.DSMT4">
                  <p:embed/>
                </p:oleObj>
              </mc:Choice>
              <mc:Fallback>
                <p:oleObj name="Equation" r:id="rId17" imgW="1485720" imgH="2919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534670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2" name="Object 28"/>
          <p:cNvGraphicFramePr>
            <a:graphicFrameLocks noChangeAspect="1"/>
          </p:cNvGraphicFramePr>
          <p:nvPr/>
        </p:nvGraphicFramePr>
        <p:xfrm>
          <a:off x="4826000" y="3886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3886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3" name="Object 29"/>
          <p:cNvGraphicFramePr>
            <a:graphicFrameLocks noChangeAspect="1"/>
          </p:cNvGraphicFramePr>
          <p:nvPr/>
        </p:nvGraphicFramePr>
        <p:xfrm>
          <a:off x="4826000" y="4762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62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94" name="Object 30"/>
          <p:cNvGraphicFramePr>
            <a:graphicFrameLocks noChangeAspect="1"/>
          </p:cNvGraphicFramePr>
          <p:nvPr/>
        </p:nvGraphicFramePr>
        <p:xfrm>
          <a:off x="4826000" y="5394325"/>
          <a:ext cx="163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3" imgW="1638300" imgH="228600" progId="Equation.DSMT4">
                  <p:embed/>
                </p:oleObj>
              </mc:Choice>
              <mc:Fallback>
                <p:oleObj name="Equation" r:id="rId23" imgW="163830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5394325"/>
                        <a:ext cx="1638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Solving Equations with Variables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 Both Sides (cont.)</a:t>
            </a:r>
          </a:p>
        </p:txBody>
      </p:sp>
      <p:sp>
        <p:nvSpPr>
          <p:cNvPr id="1024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0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533400" y="1386348"/>
          <a:ext cx="370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3708400" imgH="393700" progId="Equation.DSMT4">
                  <p:embed/>
                </p:oleObj>
              </mc:Choice>
              <mc:Fallback>
                <p:oleObj name="Equation" r:id="rId3" imgW="37084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86348"/>
                        <a:ext cx="3708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1981200" y="2075323"/>
          <a:ext cx="5702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5" imgW="5702300" imgH="330200" progId="Equation.DSMT4">
                  <p:embed/>
                </p:oleObj>
              </mc:Choice>
              <mc:Fallback>
                <p:oleObj name="Equation" r:id="rId5" imgW="57023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75323"/>
                        <a:ext cx="5702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2489200" y="2669048"/>
          <a:ext cx="200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7" imgW="2006600" imgH="292100" progId="Equation.DSMT4">
                  <p:embed/>
                </p:oleObj>
              </mc:Choice>
              <mc:Fallback>
                <p:oleObj name="Equation" r:id="rId7" imgW="2006600" imgH="292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669048"/>
                        <a:ext cx="200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8"/>
          <p:cNvGraphicFramePr>
            <a:graphicFrameLocks noChangeAspect="1"/>
          </p:cNvGraphicFramePr>
          <p:nvPr/>
        </p:nvGraphicFramePr>
        <p:xfrm>
          <a:off x="2035175" y="3215148"/>
          <a:ext cx="5842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9" imgW="5842000" imgH="355600" progId="Equation.DSMT4">
                  <p:embed/>
                </p:oleObj>
              </mc:Choice>
              <mc:Fallback>
                <p:oleObj name="Equation" r:id="rId9" imgW="5842000" imgH="355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3215148"/>
                        <a:ext cx="5842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9"/>
          <p:cNvGraphicFramePr>
            <a:graphicFrameLocks noChangeAspect="1"/>
          </p:cNvGraphicFramePr>
          <p:nvPr/>
        </p:nvGraphicFramePr>
        <p:xfrm>
          <a:off x="2019300" y="3850148"/>
          <a:ext cx="4559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1" imgW="4559300" imgH="330200" progId="Equation.DSMT4">
                  <p:embed/>
                </p:oleObj>
              </mc:Choice>
              <mc:Fallback>
                <p:oleObj name="Equation" r:id="rId11" imgW="4559300" imgH="330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850148"/>
                        <a:ext cx="4559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10"/>
          <p:cNvGraphicFramePr>
            <a:graphicFrameLocks noChangeAspect="1"/>
          </p:cNvGraphicFramePr>
          <p:nvPr/>
        </p:nvGraphicFramePr>
        <p:xfrm>
          <a:off x="2025650" y="4434348"/>
          <a:ext cx="5994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3" imgW="5994400" imgH="355600" progId="Equation.DSMT4">
                  <p:embed/>
                </p:oleObj>
              </mc:Choice>
              <mc:Fallback>
                <p:oleObj name="Equation" r:id="rId13" imgW="5994400" imgH="355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4434348"/>
                        <a:ext cx="5994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1"/>
          <p:cNvGraphicFramePr>
            <a:graphicFrameLocks noChangeAspect="1"/>
          </p:cNvGraphicFramePr>
          <p:nvPr/>
        </p:nvGraphicFramePr>
        <p:xfrm>
          <a:off x="3138488" y="5107448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5" imgW="927100" imgH="292100" progId="Equation.DSMT4">
                  <p:embed/>
                </p:oleObj>
              </mc:Choice>
              <mc:Fallback>
                <p:oleObj name="Equation" r:id="rId15" imgW="927100" imgH="292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5107448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2"/>
          <p:cNvGraphicFramePr>
            <a:graphicFrameLocks noChangeAspect="1"/>
          </p:cNvGraphicFramePr>
          <p:nvPr/>
        </p:nvGraphicFramePr>
        <p:xfrm>
          <a:off x="5638800" y="512014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12014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3"/>
          <p:cNvGraphicFramePr>
            <a:graphicFrameLocks noChangeAspect="1"/>
          </p:cNvGraphicFramePr>
          <p:nvPr/>
        </p:nvGraphicFramePr>
        <p:xfrm>
          <a:off x="5638800" y="273254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9" imgW="2095500" imgH="241300" progId="Equation.DSMT4">
                  <p:embed/>
                </p:oleObj>
              </mc:Choice>
              <mc:Fallback>
                <p:oleObj name="Equation" r:id="rId19" imgW="2095500" imgH="2413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3254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Solving Equations with Variables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on Both Sides (cont.)</a:t>
            </a:r>
          </a:p>
        </p:txBody>
      </p:sp>
      <p:sp>
        <p:nvSpPr>
          <p:cNvPr id="1126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2882900" y="37338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498320" imgH="291960" progId="Equation.DSMT4">
                  <p:embed/>
                </p:oleObj>
              </mc:Choice>
              <mc:Fallback>
                <p:oleObj name="Equation" r:id="rId3" imgW="149832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7338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2133600" y="1447800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3200400" imgH="291960" progId="Equation.DSMT4">
                  <p:embed/>
                </p:oleObj>
              </mc:Choice>
              <mc:Fallback>
                <p:oleObj name="Equation" r:id="rId5" imgW="320040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447800"/>
                        <a:ext cx="320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8"/>
          <p:cNvGraphicFramePr>
            <a:graphicFrameLocks noChangeAspect="1"/>
          </p:cNvGraphicFramePr>
          <p:nvPr/>
        </p:nvGraphicFramePr>
        <p:xfrm>
          <a:off x="1216025" y="1911350"/>
          <a:ext cx="4622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4622760" imgH="736560" progId="Equation.DSMT4">
                  <p:embed/>
                </p:oleObj>
              </mc:Choice>
              <mc:Fallback>
                <p:oleObj name="Equation" r:id="rId7" imgW="462276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1911350"/>
                        <a:ext cx="4622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9"/>
          <p:cNvGraphicFramePr>
            <a:graphicFrameLocks noChangeAspect="1"/>
          </p:cNvGraphicFramePr>
          <p:nvPr/>
        </p:nvGraphicFramePr>
        <p:xfrm>
          <a:off x="1947863" y="2698750"/>
          <a:ext cx="3708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3708360" imgH="723600" progId="Equation.DSMT4">
                  <p:embed/>
                </p:oleObj>
              </mc:Choice>
              <mc:Fallback>
                <p:oleObj name="Equation" r:id="rId9" imgW="3708360" imgH="723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2698750"/>
                        <a:ext cx="37084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10"/>
          <p:cNvGraphicFramePr>
            <a:graphicFrameLocks noChangeAspect="1"/>
          </p:cNvGraphicFramePr>
          <p:nvPr/>
        </p:nvGraphicFramePr>
        <p:xfrm>
          <a:off x="6019800" y="2286000"/>
          <a:ext cx="1854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1" imgW="1854200" imgH="304800" progId="Equation.DSMT4">
                  <p:embed/>
                </p:oleObj>
              </mc:Choice>
              <mc:Fallback>
                <p:oleObj name="Equation" r:id="rId11" imgW="1854200" imgH="304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86000"/>
                        <a:ext cx="1854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1"/>
          <p:cNvGraphicFramePr>
            <a:graphicFrameLocks noChangeAspect="1"/>
          </p:cNvGraphicFramePr>
          <p:nvPr/>
        </p:nvGraphicFramePr>
        <p:xfrm>
          <a:off x="6022975" y="3124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975" y="3124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2"/>
          <p:cNvGraphicFramePr>
            <a:graphicFrameLocks noChangeAspect="1"/>
          </p:cNvGraphicFramePr>
          <p:nvPr/>
        </p:nvGraphicFramePr>
        <p:xfrm>
          <a:off x="6022975" y="3733800"/>
          <a:ext cx="163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5" imgW="1638300" imgH="228600" progId="Equation.DSMT4">
                  <p:embed/>
                </p:oleObj>
              </mc:Choice>
              <mc:Fallback>
                <p:oleObj name="Equation" r:id="rId15" imgW="1638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975" y="3733800"/>
                        <a:ext cx="1638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Solving Linear Equations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1295400"/>
          <a:ext cx="2552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552700" imgH="355600" progId="Equation.DSMT4">
                  <p:embed/>
                </p:oleObj>
              </mc:Choice>
              <mc:Fallback>
                <p:oleObj name="Equation" r:id="rId3" imgW="2552700" imgH="35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95400"/>
                        <a:ext cx="2552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433052" y="2332704"/>
          <a:ext cx="6426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6426000" imgH="355320" progId="Equation.DSMT4">
                  <p:embed/>
                </p:oleObj>
              </mc:Choice>
              <mc:Fallback>
                <p:oleObj name="Equation" r:id="rId5" imgW="64260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2332704"/>
                        <a:ext cx="6426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447800" y="2942304"/>
          <a:ext cx="664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6642000" imgH="355320" progId="Equation.DSMT4">
                  <p:embed/>
                </p:oleObj>
              </mc:Choice>
              <mc:Fallback>
                <p:oleObj name="Equation" r:id="rId7" imgW="66420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42304"/>
                        <a:ext cx="664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447800" y="3505200"/>
          <a:ext cx="5270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5270400" imgH="355320" progId="Equation.DSMT4">
                  <p:embed/>
                </p:oleObj>
              </mc:Choice>
              <mc:Fallback>
                <p:oleObj name="Equation" r:id="rId9" imgW="52704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5270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462548" y="4078748"/>
          <a:ext cx="668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6680160" imgH="355320" progId="Equation.DSMT4">
                  <p:embed/>
                </p:oleObj>
              </mc:Choice>
              <mc:Fallback>
                <p:oleObj name="Equation" r:id="rId11" imgW="66801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548" y="4078748"/>
                        <a:ext cx="6680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447800" y="4660488"/>
          <a:ext cx="5270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5270400" imgH="355320" progId="Equation.DSMT4">
                  <p:embed/>
                </p:oleObj>
              </mc:Choice>
              <mc:Fallback>
                <p:oleObj name="Equation" r:id="rId13" imgW="52704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60488"/>
                        <a:ext cx="5270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359</Words>
  <Application>Microsoft Office PowerPoint</Application>
  <PresentationFormat>On-screen Show (4:3)</PresentationFormat>
  <Paragraphs>74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2.5</vt:lpstr>
      <vt:lpstr>Objectives</vt:lpstr>
      <vt:lpstr>Solve Equations of the Form ax + b = cx + d</vt:lpstr>
      <vt:lpstr>Solve Equations of the Form ax + b = cx + d</vt:lpstr>
      <vt:lpstr>Example 1: Solving Equations with Variables on Both Sides</vt:lpstr>
      <vt:lpstr>Example 1: Solving Equations with Variables on Both Sides (cont.)</vt:lpstr>
      <vt:lpstr>Example 1: Solving Equations with Variables on Both Sides (cont.)</vt:lpstr>
      <vt:lpstr>Example 1: Solving Equations with Variables on Both Sides (cont.)</vt:lpstr>
      <vt:lpstr>Example 2: Solving Linear Equations Involving Decimals </vt:lpstr>
      <vt:lpstr>Example 2: Solving Linear Equations Involving Decimals (cont.)</vt:lpstr>
      <vt:lpstr>Example 3: Solving Linear Equations with Fractional Coefficients</vt:lpstr>
      <vt:lpstr>Example 3: Solving Linear Equations with Fractional Coefficients (cont.)</vt:lpstr>
      <vt:lpstr>Example 4: Solving Equations with Parentheses</vt:lpstr>
      <vt:lpstr>Example 4: Solving Equations with Parentheses (cont.)</vt:lpstr>
      <vt:lpstr>Example 4: Solving Equations with Parentheses (cont.)</vt:lpstr>
      <vt:lpstr>Example 4: Solving Equations with Parentheses (cont.)</vt:lpstr>
      <vt:lpstr>Example 5: Solutions of Equations</vt:lpstr>
      <vt:lpstr>Example 5: Solutions of Equations (cont.)</vt:lpstr>
      <vt:lpstr>Example 5: Solutions of Equations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2016-10-03T16:58:48Z</dcterms:modified>
</cp:coreProperties>
</file>