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26"/>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 Id="rId9"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684896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7946"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13.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1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1" Type="http://schemas.openxmlformats.org/officeDocument/2006/relationships/vmlDrawing" Target="../drawings/vmlDrawing8.vml"/><Relationship Id="rId6" Type="http://schemas.openxmlformats.org/officeDocument/2006/relationships/image" Target="../media/image26.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5" Type="http://schemas.openxmlformats.org/officeDocument/2006/relationships/oleObject" Target="../embeddings/oleObject33.bin"/><Relationship Id="rId4" Type="http://schemas.openxmlformats.org/officeDocument/2006/relationships/image" Target="../media/image3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20" Type="http://schemas.openxmlformats.org/officeDocument/2006/relationships/image" Target="../media/image43.wmf"/><Relationship Id="rId1" Type="http://schemas.openxmlformats.org/officeDocument/2006/relationships/vmlDrawing" Target="../drawings/vmlDrawing10.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38.wmf"/><Relationship Id="rId19" Type="http://schemas.openxmlformats.org/officeDocument/2006/relationships/oleObject" Target="../embeddings/oleObject42.bin"/><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21.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6.bin"/></Relationships>
</file>

<file path=ppt/slides/_rels/slide22.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1.wmf"/><Relationship Id="rId5" Type="http://schemas.openxmlformats.org/officeDocument/2006/relationships/oleObject" Target="../embeddings/oleObject49.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1.bin"/></Relationships>
</file>

<file path=ppt/slides/_rels/slide24.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5.wmf"/><Relationship Id="rId5" Type="http://schemas.openxmlformats.org/officeDocument/2006/relationships/oleObject" Target="../embeddings/oleObject53.bin"/><Relationship Id="rId4" Type="http://schemas.openxmlformats.org/officeDocument/2006/relationships/image" Target="../media/image5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Problem Solving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 (cont.)</a:t>
            </a:r>
          </a:p>
        </p:txBody>
      </p:sp>
      <p:sp>
        <p:nvSpPr>
          <p:cNvPr id="13315" name="Rectangle 3"/>
          <p:cNvSpPr>
            <a:spLocks noGrp="1"/>
          </p:cNvSpPr>
          <p:nvPr>
            <p:ph idx="1"/>
          </p:nvPr>
        </p:nvSpPr>
        <p:spPr>
          <a:xfrm>
            <a:off x="457200" y="1280160"/>
            <a:ext cx="8229600" cy="1988237"/>
          </a:xfrm>
          <a:prstGeom prst="rect">
            <a:avLst/>
          </a:prstGeom>
          <a:noFill/>
        </p:spPr>
        <p:txBody>
          <a:bodyPr>
            <a:spAutoFit/>
          </a:bodyPr>
          <a:lstStyle/>
          <a:p>
            <a:pPr marL="463550" indent="-463550" eaLnBrk="1" hangingPunct="1">
              <a:buFont typeface="Courier New" pitchFamily="49" charset="0"/>
              <a:buNone/>
            </a:pPr>
            <a:r>
              <a:rPr lang="en-US" b="1" i="0" dirty="0">
                <a:solidFill>
                  <a:schemeClr val="tx1"/>
                </a:solidFill>
              </a:rPr>
              <a:t>b.</a:t>
            </a:r>
            <a:r>
              <a:rPr lang="en-US" i="0" dirty="0">
                <a:solidFill>
                  <a:schemeClr val="tx1"/>
                </a:solidFill>
              </a:rPr>
              <a:t>	Three times the sum of a number and </a:t>
            </a:r>
            <a:r>
              <a:rPr lang="en-US" i="0" dirty="0">
                <a:solidFill>
                  <a:srgbClr val="0000FF"/>
                </a:solidFill>
              </a:rPr>
              <a:t>5</a:t>
            </a:r>
            <a:r>
              <a:rPr lang="en-US" i="0" dirty="0">
                <a:solidFill>
                  <a:schemeClr val="tx1"/>
                </a:solidFill>
              </a:rPr>
              <a:t> is equal to twice the number plus </a:t>
            </a:r>
            <a:r>
              <a:rPr lang="en-US" i="0" dirty="0">
                <a:solidFill>
                  <a:srgbClr val="0000FF"/>
                </a:solidFill>
              </a:rPr>
              <a:t>5</a:t>
            </a:r>
            <a:r>
              <a:rPr lang="en-US" i="0" dirty="0">
                <a:solidFill>
                  <a:schemeClr val="tx1"/>
                </a:solidFill>
              </a:rPr>
              <a:t>.  Find the number. </a:t>
            </a:r>
          </a:p>
          <a:p>
            <a:pPr marL="463550" indent="-463550" eaLnBrk="1" hangingPunct="1">
              <a:buFont typeface="Courier New" pitchFamily="49" charset="0"/>
              <a:buNone/>
            </a:pPr>
            <a:r>
              <a:rPr lang="en-US" b="1" i="0" dirty="0">
                <a:solidFill>
                  <a:schemeClr val="tx1"/>
                </a:solidFill>
              </a:rPr>
              <a:t>Solution</a:t>
            </a:r>
          </a:p>
          <a:p>
            <a:pPr marL="463550" indent="-463550" eaLnBrk="1" hangingPunct="1">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the unknown number.</a:t>
            </a:r>
          </a:p>
        </p:txBody>
      </p:sp>
      <p:graphicFrame>
        <p:nvGraphicFramePr>
          <p:cNvPr id="13316" name="Object 5"/>
          <p:cNvGraphicFramePr>
            <a:graphicFrameLocks noChangeAspect="1"/>
          </p:cNvGraphicFramePr>
          <p:nvPr/>
        </p:nvGraphicFramePr>
        <p:xfrm>
          <a:off x="609600" y="3556000"/>
          <a:ext cx="8102600" cy="1257300"/>
        </p:xfrm>
        <a:graphic>
          <a:graphicData uri="http://schemas.openxmlformats.org/presentationml/2006/ole">
            <mc:AlternateContent xmlns:mc="http://schemas.openxmlformats.org/markup-compatibility/2006">
              <mc:Choice xmlns:v="urn:schemas-microsoft-com:vml" Requires="v">
                <p:oleObj spid="_x0000_s3080" name="Equation" r:id="rId3" imgW="8102600" imgH="1257300" progId="Equation.DSMT4">
                  <p:embed/>
                </p:oleObj>
              </mc:Choice>
              <mc:Fallback>
                <p:oleObj name="Equation" r:id="rId3" imgW="8102600" imgH="12573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556000"/>
                        <a:ext cx="81026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6"/>
          <p:cNvGraphicFramePr>
            <a:graphicFrameLocks noChangeAspect="1"/>
          </p:cNvGraphicFramePr>
          <p:nvPr/>
        </p:nvGraphicFramePr>
        <p:xfrm>
          <a:off x="3700463" y="5346700"/>
          <a:ext cx="2184400" cy="292100"/>
        </p:xfrm>
        <a:graphic>
          <a:graphicData uri="http://schemas.openxmlformats.org/presentationml/2006/ole">
            <mc:AlternateContent xmlns:mc="http://schemas.openxmlformats.org/markup-compatibility/2006">
              <mc:Choice xmlns:v="urn:schemas-microsoft-com:vml" Requires="v">
                <p:oleObj spid="_x0000_s3081" name="Equation" r:id="rId5" imgW="2184400" imgH="292100" progId="Equation.DSMT4">
                  <p:embed/>
                </p:oleObj>
              </mc:Choice>
              <mc:Fallback>
                <p:oleObj name="Equation" r:id="rId5" imgW="2184400" imgH="2921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0463" y="5346700"/>
                        <a:ext cx="2184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7"/>
          <p:cNvGraphicFramePr>
            <a:graphicFrameLocks noChangeAspect="1"/>
          </p:cNvGraphicFramePr>
          <p:nvPr/>
        </p:nvGraphicFramePr>
        <p:xfrm>
          <a:off x="1371600" y="4749800"/>
          <a:ext cx="6375400" cy="482600"/>
        </p:xfrm>
        <a:graphic>
          <a:graphicData uri="http://schemas.openxmlformats.org/presentationml/2006/ole">
            <mc:AlternateContent xmlns:mc="http://schemas.openxmlformats.org/markup-compatibility/2006">
              <mc:Choice xmlns:v="urn:schemas-microsoft-com:vml" Requires="v">
                <p:oleObj spid="_x0000_s3082" name="Equation" r:id="rId7" imgW="6375400" imgH="482600" progId="Equation.DSMT4">
                  <p:embed/>
                </p:oleObj>
              </mc:Choice>
              <mc:Fallback>
                <p:oleObj name="Equation" r:id="rId7" imgW="6375400" imgH="4826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749800"/>
                        <a:ext cx="6375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 (cont.)</a:t>
            </a:r>
          </a:p>
        </p:txBody>
      </p:sp>
      <p:sp>
        <p:nvSpPr>
          <p:cNvPr id="14339" name="Rectangle 3"/>
          <p:cNvSpPr>
            <a:spLocks noGrp="1"/>
          </p:cNvSpPr>
          <p:nvPr>
            <p:ph idx="1"/>
          </p:nvPr>
        </p:nvSpPr>
        <p:spPr>
          <a:xfrm>
            <a:off x="457200" y="3515380"/>
            <a:ext cx="8229600" cy="523220"/>
          </a:xfrm>
          <a:prstGeom prst="rect">
            <a:avLst/>
          </a:prstGeom>
          <a:noFill/>
        </p:spPr>
        <p:txBody>
          <a:bodyPr wrap="square">
            <a:spAutoFit/>
          </a:bodyPr>
          <a:lstStyle/>
          <a:p>
            <a:pPr marL="463550" indent="-463550" algn="just" eaLnBrk="1" hangingPunct="1">
              <a:spcBef>
                <a:spcPct val="0"/>
              </a:spcBef>
              <a:buFont typeface="Courier New" pitchFamily="49" charset="0"/>
              <a:buNone/>
            </a:pPr>
            <a:r>
              <a:rPr lang="en-US" i="0" dirty="0">
                <a:solidFill>
                  <a:schemeClr val="tx1"/>
                </a:solidFill>
              </a:rPr>
              <a:t>The number is </a:t>
            </a:r>
            <a:r>
              <a:rPr lang="en-US" i="0" dirty="0">
                <a:solidFill>
                  <a:srgbClr val="FF0000"/>
                </a:solidFill>
                <a:latin typeface="Symbol" pitchFamily="18" charset="2"/>
              </a:rPr>
              <a:t>-</a:t>
            </a:r>
            <a:r>
              <a:rPr lang="en-US" i="0" dirty="0">
                <a:solidFill>
                  <a:srgbClr val="FF0000"/>
                </a:solidFill>
              </a:rPr>
              <a:t>10</a:t>
            </a:r>
            <a:r>
              <a:rPr lang="en-US" i="0" dirty="0">
                <a:solidFill>
                  <a:schemeClr val="tx1"/>
                </a:solidFill>
              </a:rPr>
              <a:t>.</a:t>
            </a:r>
          </a:p>
        </p:txBody>
      </p:sp>
      <p:graphicFrame>
        <p:nvGraphicFramePr>
          <p:cNvPr id="4099" name="Object 3"/>
          <p:cNvGraphicFramePr>
            <a:graphicFrameLocks noChangeAspect="1"/>
          </p:cNvGraphicFramePr>
          <p:nvPr/>
        </p:nvGraphicFramePr>
        <p:xfrm>
          <a:off x="2286000" y="1447800"/>
          <a:ext cx="3543300" cy="292100"/>
        </p:xfrm>
        <a:graphic>
          <a:graphicData uri="http://schemas.openxmlformats.org/presentationml/2006/ole">
            <mc:AlternateContent xmlns:mc="http://schemas.openxmlformats.org/markup-compatibility/2006">
              <mc:Choice xmlns:v="urn:schemas-microsoft-com:vml" Requires="v">
                <p:oleObj spid="_x0000_s4107" name="Equation" r:id="rId3" imgW="3543120" imgH="291960" progId="Equation.DSMT4">
                  <p:embed/>
                </p:oleObj>
              </mc:Choice>
              <mc:Fallback>
                <p:oleObj name="Equation" r:id="rId3" imgW="354312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447800"/>
                        <a:ext cx="354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124200" y="1981200"/>
          <a:ext cx="1371600" cy="292100"/>
        </p:xfrm>
        <a:graphic>
          <a:graphicData uri="http://schemas.openxmlformats.org/presentationml/2006/ole">
            <mc:AlternateContent xmlns:mc="http://schemas.openxmlformats.org/markup-compatibility/2006">
              <mc:Choice xmlns:v="urn:schemas-microsoft-com:vml" Requires="v">
                <p:oleObj spid="_x0000_s4108" name="Equation" r:id="rId5" imgW="1371600" imgH="291960" progId="Equation.DSMT4">
                  <p:embed/>
                </p:oleObj>
              </mc:Choice>
              <mc:Fallback>
                <p:oleObj name="Equation" r:id="rId5" imgW="1371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19812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67896" y="2485104"/>
          <a:ext cx="2667000" cy="292100"/>
        </p:xfrm>
        <a:graphic>
          <a:graphicData uri="http://schemas.openxmlformats.org/presentationml/2006/ole">
            <mc:AlternateContent xmlns:mc="http://schemas.openxmlformats.org/markup-compatibility/2006">
              <mc:Choice xmlns:v="urn:schemas-microsoft-com:vml" Requires="v">
                <p:oleObj spid="_x0000_s4109" name="Equation" r:id="rId7" imgW="2666880" imgH="291960" progId="Equation.DSMT4">
                  <p:embed/>
                </p:oleObj>
              </mc:Choice>
              <mc:Fallback>
                <p:oleObj name="Equation" r:id="rId7" imgW="2666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7896" y="2485104"/>
                        <a:ext cx="266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759200" y="3030792"/>
          <a:ext cx="1117600" cy="292100"/>
        </p:xfrm>
        <a:graphic>
          <a:graphicData uri="http://schemas.openxmlformats.org/presentationml/2006/ole">
            <mc:AlternateContent xmlns:mc="http://schemas.openxmlformats.org/markup-compatibility/2006">
              <mc:Choice xmlns:v="urn:schemas-microsoft-com:vml" Requires="v">
                <p:oleObj spid="_x0000_s4110" name="Equation" r:id="rId9" imgW="1117440" imgH="291960" progId="Equation.DSMT4">
                  <p:embed/>
                </p:oleObj>
              </mc:Choice>
              <mc:Fallback>
                <p:oleObj name="Equation" r:id="rId9" imgW="11174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59200" y="3030792"/>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 (cont.)</a:t>
            </a:r>
          </a:p>
        </p:txBody>
      </p:sp>
      <p:sp>
        <p:nvSpPr>
          <p:cNvPr id="15363" name="Rectangle 3"/>
          <p:cNvSpPr>
            <a:spLocks noGrp="1"/>
          </p:cNvSpPr>
          <p:nvPr>
            <p:ph idx="1"/>
          </p:nvPr>
        </p:nvSpPr>
        <p:spPr>
          <a:xfrm>
            <a:off x="457200" y="1280160"/>
            <a:ext cx="8229600" cy="2936188"/>
          </a:xfrm>
          <a:prstGeom prst="rect">
            <a:avLst/>
          </a:prstGeom>
          <a:noFill/>
        </p:spPr>
        <p:txBody>
          <a:bodyPr>
            <a:spAutoFit/>
          </a:bodyPr>
          <a:lstStyle/>
          <a:p>
            <a:pPr marL="463550" indent="-463550" eaLnBrk="1" hangingPunct="1">
              <a:buFont typeface="Courier New" pitchFamily="49" charset="0"/>
              <a:buNone/>
            </a:pPr>
            <a:r>
              <a:rPr lang="en-US" b="1" i="0" dirty="0">
                <a:solidFill>
                  <a:schemeClr val="tx1"/>
                </a:solidFill>
              </a:rPr>
              <a:t>c.</a:t>
            </a:r>
            <a:r>
              <a:rPr lang="en-US" i="0" dirty="0">
                <a:solidFill>
                  <a:schemeClr val="tx1"/>
                </a:solidFill>
              </a:rPr>
              <a:t>	One integer is </a:t>
            </a:r>
            <a:r>
              <a:rPr lang="en-US" i="0" dirty="0">
                <a:solidFill>
                  <a:srgbClr val="0000FF"/>
                </a:solidFill>
              </a:rPr>
              <a:t>4</a:t>
            </a:r>
            <a:r>
              <a:rPr lang="en-US" i="0" dirty="0">
                <a:solidFill>
                  <a:schemeClr val="tx1"/>
                </a:solidFill>
              </a:rPr>
              <a:t> more than three times a second integer.  Their sum is </a:t>
            </a:r>
            <a:r>
              <a:rPr lang="en-US" i="0" dirty="0">
                <a:solidFill>
                  <a:srgbClr val="0000FF"/>
                </a:solidFill>
              </a:rPr>
              <a:t>24</a:t>
            </a:r>
            <a:r>
              <a:rPr lang="en-US" i="0" dirty="0">
                <a:solidFill>
                  <a:schemeClr val="tx1"/>
                </a:solidFill>
              </a:rPr>
              <a:t>.  What are the two integers?</a:t>
            </a:r>
          </a:p>
          <a:p>
            <a:pPr marL="463550" indent="-463550" eaLnBrk="1" hangingPunct="1">
              <a:buFont typeface="Courier New" pitchFamily="49" charset="0"/>
              <a:buNone/>
            </a:pPr>
            <a:r>
              <a:rPr lang="en-US" b="1" i="0" dirty="0">
                <a:solidFill>
                  <a:schemeClr val="tx1"/>
                </a:solidFill>
              </a:rPr>
              <a:t>Solution</a:t>
            </a:r>
          </a:p>
          <a:p>
            <a:pPr marL="463550" indent="-463550" eaLnBrk="1" hangingPunct="1">
              <a:buFont typeface="Courier New" pitchFamily="49" charset="0"/>
              <a:buNone/>
            </a:pPr>
            <a:r>
              <a:rPr lang="en-US" i="0" dirty="0">
                <a:solidFill>
                  <a:schemeClr val="tx1"/>
                </a:solidFill>
              </a:rPr>
              <a:t>Let </a:t>
            </a:r>
            <a:r>
              <a:rPr lang="en-US" i="1" dirty="0">
                <a:solidFill>
                  <a:schemeClr val="tx1"/>
                </a:solidFill>
              </a:rPr>
              <a:t>n</a:t>
            </a:r>
            <a:r>
              <a:rPr lang="en-US" dirty="0">
                <a:solidFill>
                  <a:schemeClr val="tx1"/>
                </a:solidFill>
              </a:rPr>
              <a:t> </a:t>
            </a:r>
            <a:r>
              <a:rPr lang="en-US" i="0" dirty="0">
                <a:solidFill>
                  <a:schemeClr val="tx1"/>
                </a:solidFill>
              </a:rPr>
              <a:t>= the second integer, </a:t>
            </a:r>
          </a:p>
          <a:p>
            <a:pPr marL="463550" indent="-463550" eaLnBrk="1" hangingPunct="1">
              <a:buFont typeface="Courier New" pitchFamily="49" charset="0"/>
              <a:buNone/>
            </a:pPr>
            <a:r>
              <a:rPr lang="en-US" i="0" dirty="0">
                <a:solidFill>
                  <a:schemeClr val="tx1"/>
                </a:solidFill>
              </a:rPr>
              <a:t>then 3</a:t>
            </a:r>
            <a:r>
              <a:rPr lang="en-US" i="1" dirty="0">
                <a:solidFill>
                  <a:schemeClr val="tx1"/>
                </a:solidFill>
              </a:rPr>
              <a:t>n</a:t>
            </a:r>
            <a:r>
              <a:rPr lang="en-US" i="0" dirty="0">
                <a:solidFill>
                  <a:schemeClr val="tx1"/>
                </a:solidFill>
              </a:rPr>
              <a:t> + 4 = the first integer.</a:t>
            </a:r>
          </a:p>
        </p:txBody>
      </p:sp>
      <p:graphicFrame>
        <p:nvGraphicFramePr>
          <p:cNvPr id="5123" name="Object 3"/>
          <p:cNvGraphicFramePr>
            <a:graphicFrameLocks noChangeAspect="1"/>
          </p:cNvGraphicFramePr>
          <p:nvPr/>
        </p:nvGraphicFramePr>
        <p:xfrm>
          <a:off x="1219200" y="4463844"/>
          <a:ext cx="4699000" cy="469900"/>
        </p:xfrm>
        <a:graphic>
          <a:graphicData uri="http://schemas.openxmlformats.org/presentationml/2006/ole">
            <mc:AlternateContent xmlns:mc="http://schemas.openxmlformats.org/markup-compatibility/2006">
              <mc:Choice xmlns:v="urn:schemas-microsoft-com:vml" Requires="v">
                <p:oleObj spid="_x0000_s5127" name="Equation" r:id="rId3" imgW="4698720" imgH="469800" progId="Equation.DSMT4">
                  <p:embed/>
                </p:oleObj>
              </mc:Choice>
              <mc:Fallback>
                <p:oleObj name="Equation" r:id="rId3" imgW="46987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4463844"/>
                        <a:ext cx="469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3651044" y="5061156"/>
          <a:ext cx="4622800" cy="469900"/>
        </p:xfrm>
        <a:graphic>
          <a:graphicData uri="http://schemas.openxmlformats.org/presentationml/2006/ole">
            <mc:AlternateContent xmlns:mc="http://schemas.openxmlformats.org/markup-compatibility/2006">
              <mc:Choice xmlns:v="urn:schemas-microsoft-com:vml" Requires="v">
                <p:oleObj spid="_x0000_s5128" name="Equation" r:id="rId5" imgW="4622760" imgH="469800" progId="Equation.DSMT4">
                  <p:embed/>
                </p:oleObj>
              </mc:Choice>
              <mc:Fallback>
                <p:oleObj name="Equation" r:id="rId5" imgW="46227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1044" y="5061156"/>
                        <a:ext cx="462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 (cont.)</a:t>
            </a:r>
          </a:p>
        </p:txBody>
      </p:sp>
      <p:sp>
        <p:nvSpPr>
          <p:cNvPr id="16387" name="Rectangle 3"/>
          <p:cNvSpPr>
            <a:spLocks noGrp="1"/>
          </p:cNvSpPr>
          <p:nvPr>
            <p:ph idx="1"/>
          </p:nvPr>
        </p:nvSpPr>
        <p:spPr>
          <a:xfrm>
            <a:off x="457200" y="5029200"/>
            <a:ext cx="8229600" cy="523220"/>
          </a:xfrm>
          <a:prstGeom prst="rect">
            <a:avLst/>
          </a:prstGeom>
          <a:noFill/>
        </p:spPr>
        <p:txBody>
          <a:bodyPr wrap="square">
            <a:spAutoFit/>
          </a:bodyPr>
          <a:lstStyle/>
          <a:p>
            <a:pPr marL="463550" indent="-463550" algn="just" eaLnBrk="1" hangingPunct="1">
              <a:spcBef>
                <a:spcPct val="0"/>
              </a:spcBef>
              <a:buFont typeface="Courier New" pitchFamily="49" charset="0"/>
              <a:buNone/>
            </a:pPr>
            <a:r>
              <a:rPr lang="en-US" i="0" dirty="0">
                <a:solidFill>
                  <a:schemeClr val="tx1"/>
                </a:solidFill>
              </a:rPr>
              <a:t>The two integers are </a:t>
            </a:r>
            <a:r>
              <a:rPr lang="en-US" i="0" dirty="0">
                <a:solidFill>
                  <a:srgbClr val="FF0000"/>
                </a:solidFill>
              </a:rPr>
              <a:t>5 and 19</a:t>
            </a:r>
            <a:r>
              <a:rPr lang="en-US" i="0" dirty="0">
                <a:solidFill>
                  <a:schemeClr val="tx1"/>
                </a:solidFill>
              </a:rPr>
              <a:t>.</a:t>
            </a:r>
          </a:p>
        </p:txBody>
      </p:sp>
      <p:graphicFrame>
        <p:nvGraphicFramePr>
          <p:cNvPr id="6147" name="Object 3"/>
          <p:cNvGraphicFramePr>
            <a:graphicFrameLocks noChangeAspect="1"/>
          </p:cNvGraphicFramePr>
          <p:nvPr/>
        </p:nvGraphicFramePr>
        <p:xfrm>
          <a:off x="3537156" y="1462548"/>
          <a:ext cx="1587500" cy="279400"/>
        </p:xfrm>
        <a:graphic>
          <a:graphicData uri="http://schemas.openxmlformats.org/presentationml/2006/ole">
            <mc:AlternateContent xmlns:mc="http://schemas.openxmlformats.org/markup-compatibility/2006">
              <mc:Choice xmlns:v="urn:schemas-microsoft-com:vml" Requires="v">
                <p:oleObj spid="_x0000_s6159" name="Equation" r:id="rId3" imgW="1587240" imgH="279360" progId="Equation.DSMT4">
                  <p:embed/>
                </p:oleObj>
              </mc:Choice>
              <mc:Fallback>
                <p:oleObj name="Equation" r:id="rId3" imgW="1587240" imgH="279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7156" y="1462548"/>
                        <a:ext cx="1587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062748" y="1995948"/>
          <a:ext cx="2603500" cy="279400"/>
        </p:xfrm>
        <a:graphic>
          <a:graphicData uri="http://schemas.openxmlformats.org/presentationml/2006/ole">
            <mc:AlternateContent xmlns:mc="http://schemas.openxmlformats.org/markup-compatibility/2006">
              <mc:Choice xmlns:v="urn:schemas-microsoft-com:vml" Requires="v">
                <p:oleObj spid="_x0000_s6160" name="Equation" r:id="rId5" imgW="2603160" imgH="279360" progId="Equation.DSMT4">
                  <p:embed/>
                </p:oleObj>
              </mc:Choice>
              <mc:Fallback>
                <p:oleObj name="Equation" r:id="rId5" imgW="260316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2748" y="1995948"/>
                        <a:ext cx="2603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038600" y="2514600"/>
          <a:ext cx="1079500" cy="292100"/>
        </p:xfrm>
        <a:graphic>
          <a:graphicData uri="http://schemas.openxmlformats.org/presentationml/2006/ole">
            <mc:AlternateContent xmlns:mc="http://schemas.openxmlformats.org/markup-compatibility/2006">
              <mc:Choice xmlns:v="urn:schemas-microsoft-com:vml" Requires="v">
                <p:oleObj spid="_x0000_s6161" name="Equation" r:id="rId7" imgW="1079280" imgH="291960" progId="Equation.DSMT4">
                  <p:embed/>
                </p:oleObj>
              </mc:Choice>
              <mc:Fallback>
                <p:oleObj name="Equation" r:id="rId7" imgW="1079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251460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975100" y="3009900"/>
          <a:ext cx="1193800" cy="838200"/>
        </p:xfrm>
        <a:graphic>
          <a:graphicData uri="http://schemas.openxmlformats.org/presentationml/2006/ole">
            <mc:AlternateContent xmlns:mc="http://schemas.openxmlformats.org/markup-compatibility/2006">
              <mc:Choice xmlns:v="urn:schemas-microsoft-com:vml" Requires="v">
                <p:oleObj spid="_x0000_s6162" name="Equation" r:id="rId9" imgW="1193760" imgH="838080" progId="Equation.DSMT4">
                  <p:embed/>
                </p:oleObj>
              </mc:Choice>
              <mc:Fallback>
                <p:oleObj name="Equation" r:id="rId9" imgW="1193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75100" y="30099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237704" y="3977148"/>
          <a:ext cx="711200" cy="292100"/>
        </p:xfrm>
        <a:graphic>
          <a:graphicData uri="http://schemas.openxmlformats.org/presentationml/2006/ole">
            <mc:AlternateContent xmlns:mc="http://schemas.openxmlformats.org/markup-compatibility/2006">
              <mc:Choice xmlns:v="urn:schemas-microsoft-com:vml" Requires="v">
                <p:oleObj spid="_x0000_s6163" name="Equation" r:id="rId11" imgW="711000" imgH="291960" progId="Equation.DSMT4">
                  <p:embed/>
                </p:oleObj>
              </mc:Choice>
              <mc:Fallback>
                <p:oleObj name="Equation" r:id="rId11" imgW="7110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37704" y="3977148"/>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581400" y="4525296"/>
          <a:ext cx="1562100" cy="292100"/>
        </p:xfrm>
        <a:graphic>
          <a:graphicData uri="http://schemas.openxmlformats.org/presentationml/2006/ole">
            <mc:AlternateContent xmlns:mc="http://schemas.openxmlformats.org/markup-compatibility/2006">
              <mc:Choice xmlns:v="urn:schemas-microsoft-com:vml" Requires="v">
                <p:oleObj spid="_x0000_s6164" name="Equation" r:id="rId13" imgW="1562040" imgH="291960" progId="Equation.DSMT4">
                  <p:embed/>
                </p:oleObj>
              </mc:Choice>
              <mc:Fallback>
                <p:oleObj name="Equation" r:id="rId13" imgW="15620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1400" y="4525296"/>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pPr eaLnBrk="1" hangingPunct="1"/>
            <a:r>
              <a:rPr lang="en-US" sz="3200" dirty="0">
                <a:solidFill>
                  <a:schemeClr val="accent1"/>
                </a:solidFill>
              </a:rPr>
              <a:t>Consecutive Integers</a:t>
            </a:r>
          </a:p>
        </p:txBody>
      </p:sp>
      <p:sp>
        <p:nvSpPr>
          <p:cNvPr id="17411" name="Rectangle 3"/>
          <p:cNvSpPr>
            <a:spLocks noGrp="1"/>
          </p:cNvSpPr>
          <p:nvPr>
            <p:ph idx="1"/>
          </p:nvPr>
        </p:nvSpPr>
        <p:spPr>
          <a:xfrm>
            <a:off x="457200" y="1280160"/>
            <a:ext cx="8229600" cy="2511457"/>
          </a:xfrm>
          <a:prstGeom prst="rect">
            <a:avLst/>
          </a:prstGeom>
          <a:solidFill>
            <a:srgbClr val="FFFFCC"/>
          </a:solidFill>
          <a:ln w="28575">
            <a:solidFill>
              <a:srgbClr val="000000"/>
            </a:solidFill>
          </a:ln>
        </p:spPr>
        <p:txBody>
          <a:bodyPr bIns="137160">
            <a:spAutoFit/>
          </a:bodyPr>
          <a:lstStyle/>
          <a:p>
            <a:pPr marL="0" indent="0" algn="ctr" eaLnBrk="1" hangingPunct="1">
              <a:buFont typeface="Courier New" pitchFamily="49" charset="0"/>
              <a:buNone/>
            </a:pPr>
            <a:r>
              <a:rPr lang="en-US" b="1" i="0" dirty="0">
                <a:solidFill>
                  <a:srgbClr val="000000"/>
                </a:solidFill>
              </a:rPr>
              <a:t>Consecutive Integers</a:t>
            </a:r>
          </a:p>
          <a:p>
            <a:pPr marL="0" indent="0" eaLnBrk="1" hangingPunct="1">
              <a:buFont typeface="Courier New" pitchFamily="49" charset="0"/>
              <a:buNone/>
            </a:pPr>
            <a:r>
              <a:rPr lang="en-US" i="0" dirty="0">
                <a:solidFill>
                  <a:srgbClr val="000000"/>
                </a:solidFill>
              </a:rPr>
              <a:t>Integers are </a:t>
            </a:r>
            <a:r>
              <a:rPr lang="en-US" b="1" i="0" dirty="0">
                <a:solidFill>
                  <a:srgbClr val="CC0000"/>
                </a:solidFill>
              </a:rPr>
              <a:t>consecutive</a:t>
            </a:r>
            <a:r>
              <a:rPr lang="en-US" i="0" dirty="0">
                <a:solidFill>
                  <a:srgbClr val="000000"/>
                </a:solidFill>
              </a:rPr>
              <a:t> if each is 1 more than the previous integer.  Three consecutive integers can be represented as </a:t>
            </a:r>
          </a:p>
          <a:p>
            <a:pPr marL="0" indent="0" algn="ctr" eaLnBrk="1" hangingPunct="1">
              <a:buFont typeface="Courier New" pitchFamily="49" charset="0"/>
              <a:buNone/>
            </a:pPr>
            <a:r>
              <a:rPr lang="en-US" b="1" i="1" dirty="0">
                <a:solidFill>
                  <a:srgbClr val="0000FF"/>
                </a:solidFill>
              </a:rPr>
              <a:t>n</a:t>
            </a:r>
            <a:r>
              <a:rPr lang="en-US" i="0" dirty="0">
                <a:solidFill>
                  <a:srgbClr val="000000"/>
                </a:solidFill>
              </a:rPr>
              <a:t>,</a:t>
            </a:r>
            <a:r>
              <a:rPr lang="en-US" b="1" i="0" dirty="0">
                <a:solidFill>
                  <a:srgbClr val="000000"/>
                </a:solidFill>
              </a:rPr>
              <a:t>  </a:t>
            </a:r>
            <a:r>
              <a:rPr lang="en-US" b="1" i="1" dirty="0">
                <a:solidFill>
                  <a:srgbClr val="0000FF"/>
                </a:solidFill>
              </a:rPr>
              <a:t>n</a:t>
            </a:r>
            <a:r>
              <a:rPr lang="en-US" i="0" dirty="0">
                <a:solidFill>
                  <a:srgbClr val="0000FF"/>
                </a:solidFill>
              </a:rPr>
              <a:t> +</a:t>
            </a:r>
            <a:r>
              <a:rPr lang="en-US" b="1" i="0" dirty="0">
                <a:solidFill>
                  <a:srgbClr val="0000FF"/>
                </a:solidFill>
              </a:rPr>
              <a:t> 1</a:t>
            </a:r>
            <a:r>
              <a:rPr lang="en-US" i="0" dirty="0">
                <a:solidFill>
                  <a:srgbClr val="000000"/>
                </a:solidFill>
              </a:rPr>
              <a:t>,  and  </a:t>
            </a:r>
            <a:r>
              <a:rPr lang="en-US" b="1" i="0" dirty="0">
                <a:solidFill>
                  <a:srgbClr val="000000"/>
                </a:solidFill>
              </a:rPr>
              <a:t> </a:t>
            </a:r>
            <a:r>
              <a:rPr lang="en-US" b="1" i="1" dirty="0">
                <a:solidFill>
                  <a:srgbClr val="0000FF"/>
                </a:solidFill>
              </a:rPr>
              <a:t>n</a:t>
            </a:r>
            <a:r>
              <a:rPr lang="en-US" b="1" i="0" dirty="0">
                <a:solidFill>
                  <a:srgbClr val="0000FF"/>
                </a:solidFill>
              </a:rPr>
              <a:t> </a:t>
            </a:r>
            <a:r>
              <a:rPr lang="en-US" i="0" dirty="0">
                <a:solidFill>
                  <a:srgbClr val="0000FF"/>
                </a:solidFill>
              </a:rPr>
              <a:t>+</a:t>
            </a:r>
            <a:r>
              <a:rPr lang="en-US" b="1" i="0" dirty="0">
                <a:solidFill>
                  <a:srgbClr val="0000FF"/>
                </a:solidFill>
              </a:rPr>
              <a:t> 2</a:t>
            </a:r>
            <a:r>
              <a:rPr lang="en-US" i="0" dirty="0">
                <a:solidFill>
                  <a:srgbClr val="000000"/>
                </a:solidFill>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pPr eaLnBrk="1" hangingPunct="1"/>
            <a:r>
              <a:rPr lang="en-US" sz="3200" dirty="0">
                <a:solidFill>
                  <a:schemeClr val="accent1"/>
                </a:solidFill>
              </a:rPr>
              <a:t>Consecutive Integers</a:t>
            </a:r>
          </a:p>
        </p:txBody>
      </p:sp>
      <p:sp>
        <p:nvSpPr>
          <p:cNvPr id="18435" name="Rectangle 3"/>
          <p:cNvSpPr>
            <a:spLocks noGrp="1"/>
          </p:cNvSpPr>
          <p:nvPr>
            <p:ph idx="1"/>
          </p:nvPr>
        </p:nvSpPr>
        <p:spPr>
          <a:xfrm>
            <a:off x="457200" y="1280160"/>
            <a:ext cx="8229600" cy="3028521"/>
          </a:xfrm>
          <a:prstGeom prst="rect">
            <a:avLst/>
          </a:prstGeom>
          <a:solidFill>
            <a:srgbClr val="FFFFCC"/>
          </a:solidFill>
          <a:ln w="28575">
            <a:solidFill>
              <a:srgbClr val="000000"/>
            </a:solidFill>
          </a:ln>
        </p:spPr>
        <p:txBody>
          <a:bodyPr bIns="137160">
            <a:spAutoFit/>
          </a:bodyPr>
          <a:lstStyle/>
          <a:p>
            <a:pPr marL="0" indent="0" algn="ctr" eaLnBrk="1" hangingPunct="1">
              <a:buFont typeface="Courier New" pitchFamily="49" charset="0"/>
              <a:buNone/>
            </a:pPr>
            <a:r>
              <a:rPr lang="en-US" b="1" i="0" dirty="0">
                <a:solidFill>
                  <a:srgbClr val="000000"/>
                </a:solidFill>
              </a:rPr>
              <a:t>Consecutive Even Integers</a:t>
            </a:r>
          </a:p>
          <a:p>
            <a:pPr marL="0" indent="0" eaLnBrk="1" hangingPunct="1">
              <a:buFont typeface="Courier New" pitchFamily="49" charset="0"/>
              <a:buNone/>
            </a:pPr>
            <a:r>
              <a:rPr lang="en-US" i="0" dirty="0">
                <a:solidFill>
                  <a:srgbClr val="000000"/>
                </a:solidFill>
              </a:rPr>
              <a:t>Even integers are </a:t>
            </a:r>
            <a:r>
              <a:rPr lang="en-US" b="1" i="0" dirty="0">
                <a:solidFill>
                  <a:srgbClr val="CC0000"/>
                </a:solidFill>
              </a:rPr>
              <a:t>consecutive</a:t>
            </a:r>
            <a:r>
              <a:rPr lang="en-US" i="0" dirty="0">
                <a:solidFill>
                  <a:srgbClr val="000000"/>
                </a:solidFill>
              </a:rPr>
              <a:t> if each is 2 more than the previous even integer.  Three consecutive even integers can be represented as </a:t>
            </a:r>
          </a:p>
          <a:p>
            <a:pPr marL="0" indent="0" algn="ctr" eaLnBrk="1" hangingPunct="1">
              <a:buFont typeface="Courier New" pitchFamily="49" charset="0"/>
              <a:buNone/>
            </a:pPr>
            <a:r>
              <a:rPr lang="en-US" b="1" i="1" dirty="0">
                <a:solidFill>
                  <a:srgbClr val="0000FF"/>
                </a:solidFill>
              </a:rPr>
              <a:t>n</a:t>
            </a:r>
            <a:r>
              <a:rPr lang="en-US" i="0" dirty="0">
                <a:solidFill>
                  <a:srgbClr val="000000"/>
                </a:solidFill>
              </a:rPr>
              <a:t>,</a:t>
            </a:r>
            <a:r>
              <a:rPr lang="en-US" b="1" i="0" dirty="0">
                <a:solidFill>
                  <a:srgbClr val="000000"/>
                </a:solidFill>
              </a:rPr>
              <a:t>  </a:t>
            </a:r>
            <a:r>
              <a:rPr lang="en-US" b="1" i="1" dirty="0">
                <a:solidFill>
                  <a:srgbClr val="0000FF"/>
                </a:solidFill>
              </a:rPr>
              <a:t>n</a:t>
            </a:r>
            <a:r>
              <a:rPr lang="en-US" b="1" i="0" dirty="0">
                <a:solidFill>
                  <a:srgbClr val="0000FF"/>
                </a:solidFill>
              </a:rPr>
              <a:t> </a:t>
            </a:r>
            <a:r>
              <a:rPr lang="en-US" i="0" dirty="0">
                <a:solidFill>
                  <a:srgbClr val="0000FF"/>
                </a:solidFill>
              </a:rPr>
              <a:t>+</a:t>
            </a:r>
            <a:r>
              <a:rPr lang="en-US" b="1" i="0" dirty="0">
                <a:solidFill>
                  <a:srgbClr val="0000FF"/>
                </a:solidFill>
              </a:rPr>
              <a:t> 2</a:t>
            </a:r>
            <a:r>
              <a:rPr lang="en-US" i="0" dirty="0">
                <a:solidFill>
                  <a:srgbClr val="000000"/>
                </a:solidFill>
              </a:rPr>
              <a:t>,  and  </a:t>
            </a:r>
            <a:r>
              <a:rPr lang="en-US" b="1" i="1" dirty="0">
                <a:solidFill>
                  <a:srgbClr val="0000FF"/>
                </a:solidFill>
              </a:rPr>
              <a:t>n</a:t>
            </a:r>
            <a:r>
              <a:rPr lang="en-US" b="1" i="0" dirty="0">
                <a:solidFill>
                  <a:srgbClr val="0000FF"/>
                </a:solidFill>
              </a:rPr>
              <a:t> </a:t>
            </a:r>
            <a:r>
              <a:rPr lang="en-US" i="0" dirty="0">
                <a:solidFill>
                  <a:srgbClr val="0000FF"/>
                </a:solidFill>
              </a:rPr>
              <a:t>+</a:t>
            </a:r>
            <a:r>
              <a:rPr lang="en-US" b="1" i="0" dirty="0">
                <a:solidFill>
                  <a:srgbClr val="0000FF"/>
                </a:solidFill>
              </a:rPr>
              <a:t> 4</a:t>
            </a:r>
            <a:endParaRPr lang="en-US" i="0" dirty="0">
              <a:solidFill>
                <a:srgbClr val="0000FF"/>
              </a:solidFill>
            </a:endParaRPr>
          </a:p>
          <a:p>
            <a:pPr marL="0" indent="0" eaLnBrk="1" hangingPunct="1">
              <a:buFont typeface="Courier New" pitchFamily="49" charset="0"/>
              <a:buNone/>
            </a:pPr>
            <a:r>
              <a:rPr lang="en-US" i="0" dirty="0">
                <a:solidFill>
                  <a:srgbClr val="000000"/>
                </a:solidFill>
              </a:rPr>
              <a:t>where </a:t>
            </a:r>
            <a:r>
              <a:rPr lang="en-US" i="1" dirty="0">
                <a:solidFill>
                  <a:srgbClr val="000000"/>
                </a:solidFill>
              </a:rPr>
              <a:t>n</a:t>
            </a:r>
            <a:r>
              <a:rPr lang="en-US" i="0" dirty="0">
                <a:solidFill>
                  <a:srgbClr val="000000"/>
                </a:solidFill>
              </a:rPr>
              <a:t> is an </a:t>
            </a:r>
            <a:r>
              <a:rPr lang="en-US" b="1" i="0" dirty="0">
                <a:solidFill>
                  <a:srgbClr val="CC0000"/>
                </a:solidFill>
              </a:rPr>
              <a:t>even</a:t>
            </a:r>
            <a:r>
              <a:rPr lang="en-US" i="0" dirty="0">
                <a:solidFill>
                  <a:srgbClr val="000000"/>
                </a:solidFill>
              </a:rPr>
              <a:t> integer.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pPr eaLnBrk="1" hangingPunct="1"/>
            <a:r>
              <a:rPr lang="en-US" sz="3200" dirty="0">
                <a:solidFill>
                  <a:schemeClr val="accent1"/>
                </a:solidFill>
              </a:rPr>
              <a:t>Consecutive Integers</a:t>
            </a:r>
          </a:p>
        </p:txBody>
      </p:sp>
      <p:sp>
        <p:nvSpPr>
          <p:cNvPr id="19459" name="Rectangle 3"/>
          <p:cNvSpPr>
            <a:spLocks noGrp="1"/>
          </p:cNvSpPr>
          <p:nvPr>
            <p:ph idx="1"/>
          </p:nvPr>
        </p:nvSpPr>
        <p:spPr>
          <a:xfrm>
            <a:off x="457200" y="1280160"/>
            <a:ext cx="8229600" cy="3028521"/>
          </a:xfrm>
          <a:prstGeom prst="rect">
            <a:avLst/>
          </a:prstGeom>
          <a:solidFill>
            <a:srgbClr val="FFFFCC"/>
          </a:solidFill>
          <a:ln w="28575">
            <a:solidFill>
              <a:srgbClr val="000000"/>
            </a:solidFill>
          </a:ln>
        </p:spPr>
        <p:txBody>
          <a:bodyPr bIns="137160">
            <a:spAutoFit/>
          </a:bodyPr>
          <a:lstStyle/>
          <a:p>
            <a:pPr marL="0" indent="0" algn="ctr" eaLnBrk="1" hangingPunct="1">
              <a:spcBef>
                <a:spcPct val="0"/>
              </a:spcBef>
              <a:buFont typeface="Courier New" pitchFamily="49" charset="0"/>
              <a:buNone/>
            </a:pPr>
            <a:r>
              <a:rPr lang="en-US" b="1" i="0" dirty="0">
                <a:solidFill>
                  <a:srgbClr val="000000"/>
                </a:solidFill>
              </a:rPr>
              <a:t>Consecutive Odd Integers</a:t>
            </a:r>
          </a:p>
          <a:p>
            <a:pPr marL="0" indent="0" eaLnBrk="1" hangingPunct="1">
              <a:buFont typeface="Courier New" pitchFamily="49" charset="0"/>
              <a:buNone/>
            </a:pPr>
            <a:r>
              <a:rPr lang="en-US" i="0" dirty="0">
                <a:solidFill>
                  <a:srgbClr val="000000"/>
                </a:solidFill>
              </a:rPr>
              <a:t>Odd integers are </a:t>
            </a:r>
            <a:r>
              <a:rPr lang="en-US" b="1" i="0" dirty="0">
                <a:solidFill>
                  <a:srgbClr val="CC0000"/>
                </a:solidFill>
              </a:rPr>
              <a:t>consecutive</a:t>
            </a:r>
            <a:r>
              <a:rPr lang="en-US" i="0" dirty="0">
                <a:solidFill>
                  <a:srgbClr val="000000"/>
                </a:solidFill>
              </a:rPr>
              <a:t> if each is 2 more than the previous odd integer.  Three consecutive odd integers can be represented as </a:t>
            </a:r>
          </a:p>
          <a:p>
            <a:pPr marL="0" indent="0" algn="ctr" eaLnBrk="1" hangingPunct="1">
              <a:buFont typeface="Courier New" pitchFamily="49" charset="0"/>
              <a:buNone/>
            </a:pPr>
            <a:r>
              <a:rPr lang="en-US" b="1" i="1" dirty="0">
                <a:solidFill>
                  <a:srgbClr val="0000FF"/>
                </a:solidFill>
              </a:rPr>
              <a:t>n</a:t>
            </a:r>
            <a:r>
              <a:rPr lang="en-US" i="0" dirty="0">
                <a:solidFill>
                  <a:srgbClr val="000000"/>
                </a:solidFill>
              </a:rPr>
              <a:t>,</a:t>
            </a:r>
            <a:r>
              <a:rPr lang="en-US" b="1" dirty="0">
                <a:solidFill>
                  <a:srgbClr val="000000"/>
                </a:solidFill>
              </a:rPr>
              <a:t>  </a:t>
            </a:r>
            <a:r>
              <a:rPr lang="en-US" b="1" i="1" dirty="0">
                <a:solidFill>
                  <a:srgbClr val="0000FF"/>
                </a:solidFill>
              </a:rPr>
              <a:t>n</a:t>
            </a:r>
            <a:r>
              <a:rPr lang="en-US" b="1" dirty="0">
                <a:solidFill>
                  <a:srgbClr val="0000FF"/>
                </a:solidFill>
              </a:rPr>
              <a:t> </a:t>
            </a:r>
            <a:r>
              <a:rPr lang="en-US" i="0" dirty="0">
                <a:solidFill>
                  <a:srgbClr val="0000FF"/>
                </a:solidFill>
              </a:rPr>
              <a:t>+</a:t>
            </a:r>
            <a:r>
              <a:rPr lang="en-US" b="1" dirty="0">
                <a:solidFill>
                  <a:srgbClr val="0000FF"/>
                </a:solidFill>
              </a:rPr>
              <a:t> </a:t>
            </a:r>
            <a:r>
              <a:rPr lang="en-US" b="1" i="0" dirty="0">
                <a:solidFill>
                  <a:srgbClr val="0000FF"/>
                </a:solidFill>
              </a:rPr>
              <a:t>2</a:t>
            </a:r>
            <a:r>
              <a:rPr lang="en-US" i="0" dirty="0">
                <a:solidFill>
                  <a:srgbClr val="000000"/>
                </a:solidFill>
              </a:rPr>
              <a:t>,</a:t>
            </a:r>
            <a:r>
              <a:rPr lang="en-US" dirty="0">
                <a:solidFill>
                  <a:srgbClr val="000000"/>
                </a:solidFill>
              </a:rPr>
              <a:t>  </a:t>
            </a:r>
            <a:r>
              <a:rPr lang="en-US" i="0" dirty="0">
                <a:solidFill>
                  <a:srgbClr val="000000"/>
                </a:solidFill>
              </a:rPr>
              <a:t>and</a:t>
            </a:r>
            <a:r>
              <a:rPr lang="en-US" dirty="0">
                <a:solidFill>
                  <a:srgbClr val="000000"/>
                </a:solidFill>
              </a:rPr>
              <a:t>  </a:t>
            </a:r>
            <a:r>
              <a:rPr lang="en-US" b="1" i="1" dirty="0">
                <a:solidFill>
                  <a:srgbClr val="0000FF"/>
                </a:solidFill>
              </a:rPr>
              <a:t>n</a:t>
            </a:r>
            <a:r>
              <a:rPr lang="en-US" b="1" dirty="0">
                <a:solidFill>
                  <a:srgbClr val="0000FF"/>
                </a:solidFill>
              </a:rPr>
              <a:t> </a:t>
            </a:r>
            <a:r>
              <a:rPr lang="en-US" i="0" dirty="0">
                <a:solidFill>
                  <a:srgbClr val="0000FF"/>
                </a:solidFill>
              </a:rPr>
              <a:t>+</a:t>
            </a:r>
            <a:r>
              <a:rPr lang="en-US" b="1" dirty="0">
                <a:solidFill>
                  <a:srgbClr val="0000FF"/>
                </a:solidFill>
              </a:rPr>
              <a:t> </a:t>
            </a:r>
            <a:r>
              <a:rPr lang="en-US" b="1" i="0" dirty="0">
                <a:solidFill>
                  <a:srgbClr val="0000FF"/>
                </a:solidFill>
              </a:rPr>
              <a:t>4</a:t>
            </a:r>
            <a:endParaRPr lang="en-US" dirty="0">
              <a:solidFill>
                <a:srgbClr val="0000FF"/>
              </a:solidFill>
            </a:endParaRPr>
          </a:p>
          <a:p>
            <a:pPr marL="0" indent="0" eaLnBrk="1" hangingPunct="1">
              <a:buFont typeface="Courier New" pitchFamily="49" charset="0"/>
              <a:buNone/>
            </a:pPr>
            <a:r>
              <a:rPr lang="en-US" i="0" dirty="0">
                <a:solidFill>
                  <a:srgbClr val="000000"/>
                </a:solidFill>
              </a:rPr>
              <a:t>where </a:t>
            </a:r>
            <a:r>
              <a:rPr lang="en-US" i="1" dirty="0">
                <a:solidFill>
                  <a:srgbClr val="000000"/>
                </a:solidFill>
              </a:rPr>
              <a:t>n</a:t>
            </a:r>
            <a:r>
              <a:rPr lang="en-US" i="0" dirty="0">
                <a:solidFill>
                  <a:srgbClr val="000000"/>
                </a:solidFill>
              </a:rPr>
              <a:t> is an </a:t>
            </a:r>
            <a:r>
              <a:rPr lang="en-US" b="1" i="0" dirty="0">
                <a:solidFill>
                  <a:srgbClr val="CC0000"/>
                </a:solidFill>
              </a:rPr>
              <a:t>odd</a:t>
            </a:r>
            <a:r>
              <a:rPr lang="en-US" i="0" dirty="0">
                <a:solidFill>
                  <a:srgbClr val="000000"/>
                </a:solidFill>
              </a:rPr>
              <a:t> integer.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Consecutive Integers</a:t>
            </a:r>
          </a:p>
        </p:txBody>
      </p:sp>
      <p:sp>
        <p:nvSpPr>
          <p:cNvPr id="20483" name="Rectangle 3"/>
          <p:cNvSpPr>
            <a:spLocks noGrp="1"/>
          </p:cNvSpPr>
          <p:nvPr>
            <p:ph idx="1"/>
          </p:nvPr>
        </p:nvSpPr>
        <p:spPr>
          <a:xfrm>
            <a:off x="457200" y="1280160"/>
            <a:ext cx="8229600" cy="3539430"/>
          </a:xfrm>
          <a:prstGeom prst="rect">
            <a:avLst/>
          </a:prstGeom>
          <a:noFill/>
        </p:spPr>
        <p:txBody>
          <a:bodyPr>
            <a:spAutoFit/>
          </a:bodyPr>
          <a:lstStyle/>
          <a:p>
            <a:pPr marL="465138" indent="-465138" eaLnBrk="1" hangingPunct="1">
              <a:buFont typeface="Courier New" pitchFamily="49" charset="0"/>
              <a:buNone/>
            </a:pPr>
            <a:r>
              <a:rPr lang="en-US" b="1" i="0" dirty="0">
                <a:solidFill>
                  <a:schemeClr val="tx1"/>
                </a:solidFill>
              </a:rPr>
              <a:t>a.</a:t>
            </a:r>
            <a:r>
              <a:rPr lang="en-US" i="0" dirty="0">
                <a:solidFill>
                  <a:schemeClr val="tx1"/>
                </a:solidFill>
              </a:rPr>
              <a:t>	Three consecutive </a:t>
            </a:r>
            <a:r>
              <a:rPr lang="en-US" b="1" i="0" dirty="0">
                <a:solidFill>
                  <a:schemeClr val="tx1"/>
                </a:solidFill>
              </a:rPr>
              <a:t>odd</a:t>
            </a:r>
            <a:r>
              <a:rPr lang="en-US" i="0" dirty="0">
                <a:solidFill>
                  <a:schemeClr val="tx1"/>
                </a:solidFill>
              </a:rPr>
              <a:t> integers are such that their sum is </a:t>
            </a:r>
            <a:r>
              <a:rPr lang="en-US" i="0" dirty="0">
                <a:solidFill>
                  <a:srgbClr val="0000FF"/>
                </a:solidFill>
                <a:latin typeface="Symbol" pitchFamily="18" charset="2"/>
              </a:rPr>
              <a:t>-</a:t>
            </a:r>
            <a:r>
              <a:rPr lang="en-US" i="0" dirty="0">
                <a:solidFill>
                  <a:srgbClr val="0000FF"/>
                </a:solidFill>
              </a:rPr>
              <a:t>3</a:t>
            </a:r>
            <a:r>
              <a:rPr lang="en-US" i="0" dirty="0">
                <a:solidFill>
                  <a:schemeClr val="tx1"/>
                </a:solidFill>
              </a:rPr>
              <a:t>.  What are the integers?</a:t>
            </a:r>
          </a:p>
          <a:p>
            <a:pPr marL="465138" indent="-465138" eaLnBrk="1" hangingPunct="1">
              <a:buFont typeface="Courier New" pitchFamily="49" charset="0"/>
              <a:buNone/>
            </a:pPr>
            <a:r>
              <a:rPr lang="en-US" b="1" i="0" dirty="0">
                <a:solidFill>
                  <a:schemeClr val="tx1"/>
                </a:solidFill>
              </a:rPr>
              <a:t>Solution</a:t>
            </a:r>
          </a:p>
          <a:p>
            <a:pPr marL="465138" indent="-465138" eaLnBrk="1" hangingPunct="1">
              <a:buFont typeface="Courier New" pitchFamily="49" charset="0"/>
              <a:buNone/>
            </a:pPr>
            <a:r>
              <a:rPr lang="en-US" i="0" dirty="0">
                <a:solidFill>
                  <a:schemeClr val="tx1"/>
                </a:solidFill>
              </a:rPr>
              <a:t>Let </a:t>
            </a:r>
            <a:r>
              <a:rPr lang="en-US" i="1" dirty="0">
                <a:solidFill>
                  <a:schemeClr val="tx1"/>
                </a:solidFill>
              </a:rPr>
              <a:t>n</a:t>
            </a:r>
            <a:r>
              <a:rPr lang="en-US" i="0" dirty="0">
                <a:solidFill>
                  <a:schemeClr val="tx1"/>
                </a:solidFill>
              </a:rPr>
              <a:t> =  the first odd integer,</a:t>
            </a:r>
          </a:p>
          <a:p>
            <a:pPr marL="465138" indent="-465138" eaLnBrk="1" hangingPunct="1">
              <a:buFont typeface="Courier New" pitchFamily="49" charset="0"/>
              <a:buNone/>
            </a:pPr>
            <a:r>
              <a:rPr lang="en-US" i="0" dirty="0">
                <a:solidFill>
                  <a:schemeClr val="tx1"/>
                </a:solidFill>
              </a:rPr>
              <a:t>then	</a:t>
            </a:r>
            <a:r>
              <a:rPr lang="en-US" i="1" dirty="0">
                <a:solidFill>
                  <a:schemeClr val="tx1"/>
                </a:solidFill>
              </a:rPr>
              <a:t>n</a:t>
            </a:r>
            <a:r>
              <a:rPr lang="en-US" i="0" dirty="0">
                <a:solidFill>
                  <a:schemeClr val="tx1"/>
                </a:solidFill>
              </a:rPr>
              <a:t> + 2  =  the second odd integer</a:t>
            </a:r>
          </a:p>
          <a:p>
            <a:pPr marL="465138" indent="-465138" eaLnBrk="1" hangingPunct="1">
              <a:buFont typeface="Courier New" pitchFamily="49" charset="0"/>
              <a:buNone/>
            </a:pPr>
            <a:r>
              <a:rPr lang="en-US" i="0" dirty="0">
                <a:solidFill>
                  <a:schemeClr val="tx1"/>
                </a:solidFill>
              </a:rPr>
              <a:t>and	</a:t>
            </a:r>
            <a:r>
              <a:rPr lang="en-US" i="1" dirty="0">
                <a:solidFill>
                  <a:schemeClr val="tx1"/>
                </a:solidFill>
              </a:rPr>
              <a:t>n</a:t>
            </a:r>
            <a:r>
              <a:rPr lang="en-US" i="0" dirty="0">
                <a:solidFill>
                  <a:schemeClr val="tx1"/>
                </a:solidFill>
              </a:rPr>
              <a:t> + 4  =  the third odd integer.</a:t>
            </a:r>
          </a:p>
          <a:p>
            <a:pPr marL="465138" indent="-465138" eaLnBrk="1" hangingPunct="1">
              <a:buFont typeface="Courier New" pitchFamily="49" charset="0"/>
              <a:buNone/>
            </a:pPr>
            <a:r>
              <a:rPr lang="en-US" i="0" dirty="0">
                <a:solidFill>
                  <a:schemeClr val="tx1"/>
                </a:solidFill>
              </a:rPr>
              <a:t>Set up and solve the related equation.</a:t>
            </a:r>
            <a:endParaRPr lang="en-US" dirty="0">
              <a:solidFill>
                <a:schemeClr val="tx1"/>
              </a:solidFill>
            </a:endParaRPr>
          </a:p>
        </p:txBody>
      </p:sp>
      <p:graphicFrame>
        <p:nvGraphicFramePr>
          <p:cNvPr id="7171" name="Object 3"/>
          <p:cNvGraphicFramePr>
            <a:graphicFrameLocks noChangeAspect="1"/>
          </p:cNvGraphicFramePr>
          <p:nvPr/>
        </p:nvGraphicFramePr>
        <p:xfrm>
          <a:off x="867696" y="4876800"/>
          <a:ext cx="6896100" cy="469900"/>
        </p:xfrm>
        <a:graphic>
          <a:graphicData uri="http://schemas.openxmlformats.org/presentationml/2006/ole">
            <mc:AlternateContent xmlns:mc="http://schemas.openxmlformats.org/markup-compatibility/2006">
              <mc:Choice xmlns:v="urn:schemas-microsoft-com:vml" Requires="v">
                <p:oleObj spid="_x0000_s7175" name="Equation" r:id="rId3" imgW="6895800" imgH="469800" progId="Equation.DSMT4">
                  <p:embed/>
                </p:oleObj>
              </mc:Choice>
              <mc:Fallback>
                <p:oleObj name="Equation" r:id="rId3" imgW="68958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7696" y="4876800"/>
                        <a:ext cx="689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387644" y="5486400"/>
          <a:ext cx="3378200" cy="469900"/>
        </p:xfrm>
        <a:graphic>
          <a:graphicData uri="http://schemas.openxmlformats.org/presentationml/2006/ole">
            <mc:AlternateContent xmlns:mc="http://schemas.openxmlformats.org/markup-compatibility/2006">
              <mc:Choice xmlns:v="urn:schemas-microsoft-com:vml" Requires="v">
                <p:oleObj spid="_x0000_s7176" name="Equation" r:id="rId5" imgW="3377880" imgH="469800" progId="Equation.DSMT4">
                  <p:embed/>
                </p:oleObj>
              </mc:Choice>
              <mc:Fallback>
                <p:oleObj name="Equation" r:id="rId5" imgW="33778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7644" y="5486400"/>
                        <a:ext cx="337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Consecutive Integers (cont.)</a:t>
            </a:r>
          </a:p>
        </p:txBody>
      </p:sp>
      <p:sp>
        <p:nvSpPr>
          <p:cNvPr id="21507" name="Rectangle 3"/>
          <p:cNvSpPr>
            <a:spLocks noGrp="1"/>
          </p:cNvSpPr>
          <p:nvPr>
            <p:ph idx="1"/>
          </p:nvPr>
        </p:nvSpPr>
        <p:spPr>
          <a:xfrm>
            <a:off x="457200" y="5029200"/>
            <a:ext cx="8229600" cy="437043"/>
          </a:xfrm>
          <a:prstGeom prst="rect">
            <a:avLst/>
          </a:prstGeom>
          <a:noFill/>
        </p:spPr>
        <p:txBody>
          <a:bodyPr wrap="square">
            <a:spAutoFit/>
          </a:bodyPr>
          <a:lstStyle/>
          <a:p>
            <a:pPr eaLnBrk="1" hangingPunct="1">
              <a:lnSpc>
                <a:spcPct val="80000"/>
              </a:lnSpc>
              <a:buFont typeface="Courier New" pitchFamily="49" charset="0"/>
              <a:buNone/>
            </a:pPr>
            <a:r>
              <a:rPr lang="en-US" i="0" dirty="0">
                <a:solidFill>
                  <a:schemeClr val="tx1"/>
                </a:solidFill>
              </a:rPr>
              <a:t>The three consecutive odd integers are </a:t>
            </a:r>
            <a:r>
              <a:rPr lang="en-US" i="0" dirty="0">
                <a:solidFill>
                  <a:srgbClr val="FF0000"/>
                </a:solidFill>
                <a:latin typeface="Symbol" pitchFamily="18" charset="2"/>
              </a:rPr>
              <a:t>-</a:t>
            </a:r>
            <a:r>
              <a:rPr lang="en-US" i="0" dirty="0">
                <a:solidFill>
                  <a:srgbClr val="FF0000"/>
                </a:solidFill>
              </a:rPr>
              <a:t>3, </a:t>
            </a:r>
            <a:r>
              <a:rPr lang="en-US" i="0" dirty="0">
                <a:solidFill>
                  <a:srgbClr val="FF0000"/>
                </a:solidFill>
                <a:latin typeface="Symbol" pitchFamily="18" charset="2"/>
              </a:rPr>
              <a:t>-</a:t>
            </a:r>
            <a:r>
              <a:rPr lang="en-US" i="0" dirty="0">
                <a:solidFill>
                  <a:srgbClr val="FF0000"/>
                </a:solidFill>
              </a:rPr>
              <a:t>1, and 1</a:t>
            </a:r>
            <a:r>
              <a:rPr lang="en-US" i="0" dirty="0">
                <a:solidFill>
                  <a:schemeClr val="tx1"/>
                </a:solidFill>
              </a:rPr>
              <a:t>.</a:t>
            </a:r>
          </a:p>
        </p:txBody>
      </p:sp>
      <p:graphicFrame>
        <p:nvGraphicFramePr>
          <p:cNvPr id="21509" name="Object 5"/>
          <p:cNvGraphicFramePr>
            <a:graphicFrameLocks noChangeAspect="1"/>
          </p:cNvGraphicFramePr>
          <p:nvPr/>
        </p:nvGraphicFramePr>
        <p:xfrm>
          <a:off x="552450" y="5524500"/>
          <a:ext cx="4330700" cy="469900"/>
        </p:xfrm>
        <a:graphic>
          <a:graphicData uri="http://schemas.openxmlformats.org/presentationml/2006/ole">
            <mc:AlternateContent xmlns:mc="http://schemas.openxmlformats.org/markup-compatibility/2006">
              <mc:Choice xmlns:v="urn:schemas-microsoft-com:vml" Requires="v">
                <p:oleObj spid="_x0000_s8211" name="Equation" r:id="rId3" imgW="4330440" imgH="469800" progId="Equation.DSMT4">
                  <p:embed/>
                </p:oleObj>
              </mc:Choice>
              <mc:Fallback>
                <p:oleObj name="Equation" r:id="rId3" imgW="4330440" imgH="46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5524500"/>
                        <a:ext cx="4330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3138948" y="1216740"/>
          <a:ext cx="1587500" cy="292100"/>
        </p:xfrm>
        <a:graphic>
          <a:graphicData uri="http://schemas.openxmlformats.org/presentationml/2006/ole">
            <mc:AlternateContent xmlns:mc="http://schemas.openxmlformats.org/markup-compatibility/2006">
              <mc:Choice xmlns:v="urn:schemas-microsoft-com:vml" Requires="v">
                <p:oleObj spid="_x0000_s8212" name="Equation" r:id="rId5" imgW="1587240" imgH="291960" progId="Equation.DSMT4">
                  <p:embed/>
                </p:oleObj>
              </mc:Choice>
              <mc:Fallback>
                <p:oleObj name="Equation" r:id="rId5" imgW="15872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8948" y="1216740"/>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649792" y="1691148"/>
          <a:ext cx="2565400" cy="292100"/>
        </p:xfrm>
        <a:graphic>
          <a:graphicData uri="http://schemas.openxmlformats.org/presentationml/2006/ole">
            <mc:AlternateContent xmlns:mc="http://schemas.openxmlformats.org/markup-compatibility/2006">
              <mc:Choice xmlns:v="urn:schemas-microsoft-com:vml" Requires="v">
                <p:oleObj spid="_x0000_s8213" name="Equation" r:id="rId7" imgW="2565360" imgH="291960" progId="Equation.DSMT4">
                  <p:embed/>
                </p:oleObj>
              </mc:Choice>
              <mc:Fallback>
                <p:oleObj name="Equation" r:id="rId7" imgW="2565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9792" y="1691148"/>
                        <a:ext cx="256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642852" y="2195052"/>
          <a:ext cx="1104900" cy="292100"/>
        </p:xfrm>
        <a:graphic>
          <a:graphicData uri="http://schemas.openxmlformats.org/presentationml/2006/ole">
            <mc:AlternateContent xmlns:mc="http://schemas.openxmlformats.org/markup-compatibility/2006">
              <mc:Choice xmlns:v="urn:schemas-microsoft-com:vml" Requires="v">
                <p:oleObj spid="_x0000_s8214" name="Equation" r:id="rId9" imgW="1104840" imgH="291960" progId="Equation.DSMT4">
                  <p:embed/>
                </p:oleObj>
              </mc:Choice>
              <mc:Fallback>
                <p:oleObj name="Equation" r:id="rId9" imgW="11048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2852" y="219505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566652" y="2649792"/>
          <a:ext cx="1219200" cy="838200"/>
        </p:xfrm>
        <a:graphic>
          <a:graphicData uri="http://schemas.openxmlformats.org/presentationml/2006/ole">
            <mc:AlternateContent xmlns:mc="http://schemas.openxmlformats.org/markup-compatibility/2006">
              <mc:Choice xmlns:v="urn:schemas-microsoft-com:vml" Requires="v">
                <p:oleObj spid="_x0000_s8215" name="Equation" r:id="rId11" imgW="1218960" imgH="838080" progId="Equation.DSMT4">
                  <p:embed/>
                </p:oleObj>
              </mc:Choice>
              <mc:Fallback>
                <p:oleObj name="Equation" r:id="rId11" imgW="12189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66652" y="2649792"/>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810000" y="3598608"/>
          <a:ext cx="927100" cy="292100"/>
        </p:xfrm>
        <a:graphic>
          <a:graphicData uri="http://schemas.openxmlformats.org/presentationml/2006/ole">
            <mc:AlternateContent xmlns:mc="http://schemas.openxmlformats.org/markup-compatibility/2006">
              <mc:Choice xmlns:v="urn:schemas-microsoft-com:vml" Requires="v">
                <p:oleObj spid="_x0000_s8216" name="Equation" r:id="rId13" imgW="927000" imgH="291960" progId="Equation.DSMT4">
                  <p:embed/>
                </p:oleObj>
              </mc:Choice>
              <mc:Fallback>
                <p:oleObj name="Equation" r:id="rId13" imgW="9270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3598608"/>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20844" y="4100052"/>
          <a:ext cx="1397000" cy="279400"/>
        </p:xfrm>
        <a:graphic>
          <a:graphicData uri="http://schemas.openxmlformats.org/presentationml/2006/ole">
            <mc:AlternateContent xmlns:mc="http://schemas.openxmlformats.org/markup-compatibility/2006">
              <mc:Choice xmlns:v="urn:schemas-microsoft-com:vml" Requires="v">
                <p:oleObj spid="_x0000_s8217" name="Equation" r:id="rId15" imgW="1396800" imgH="279360" progId="Equation.DSMT4">
                  <p:embed/>
                </p:oleObj>
              </mc:Choice>
              <mc:Fallback>
                <p:oleObj name="Equation" r:id="rId15" imgW="13968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20844" y="4100052"/>
                        <a:ext cx="1397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3276600" y="4572000"/>
          <a:ext cx="1206500" cy="279400"/>
        </p:xfrm>
        <a:graphic>
          <a:graphicData uri="http://schemas.openxmlformats.org/presentationml/2006/ole">
            <mc:AlternateContent xmlns:mc="http://schemas.openxmlformats.org/markup-compatibility/2006">
              <mc:Choice xmlns:v="urn:schemas-microsoft-com:vml" Requires="v">
                <p:oleObj spid="_x0000_s8218" name="Equation" r:id="rId17" imgW="1206360" imgH="279360" progId="Equation.DSMT4">
                  <p:embed/>
                </p:oleObj>
              </mc:Choice>
              <mc:Fallback>
                <p:oleObj name="Equation" r:id="rId17" imgW="120636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76600" y="4572000"/>
                        <a:ext cx="120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5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Consecutive Integers (cont.)</a:t>
            </a:r>
          </a:p>
        </p:txBody>
      </p:sp>
      <p:sp>
        <p:nvSpPr>
          <p:cNvPr id="22531" name="Rectangle 3"/>
          <p:cNvSpPr>
            <a:spLocks noGrp="1"/>
          </p:cNvSpPr>
          <p:nvPr>
            <p:ph idx="1"/>
          </p:nvPr>
        </p:nvSpPr>
        <p:spPr>
          <a:xfrm>
            <a:off x="457200" y="1219200"/>
            <a:ext cx="8229600" cy="3754874"/>
          </a:xfrm>
          <a:prstGeom prst="rect">
            <a:avLst/>
          </a:prstGeom>
          <a:noFill/>
        </p:spPr>
        <p:txBody>
          <a:bodyPr>
            <a:spAutoFit/>
          </a:bodyPr>
          <a:lstStyle/>
          <a:p>
            <a:pPr marL="465138" indent="-465138" eaLnBrk="1" hangingPunct="1">
              <a:spcBef>
                <a:spcPct val="10000"/>
              </a:spcBef>
              <a:buFont typeface="Courier New" pitchFamily="49" charset="0"/>
              <a:buNone/>
            </a:pPr>
            <a:r>
              <a:rPr lang="en-US" b="1" i="0" dirty="0">
                <a:solidFill>
                  <a:schemeClr val="tx1"/>
                </a:solidFill>
              </a:rPr>
              <a:t>b.</a:t>
            </a:r>
            <a:r>
              <a:rPr lang="en-US" i="0" dirty="0">
                <a:solidFill>
                  <a:schemeClr val="tx1"/>
                </a:solidFill>
              </a:rPr>
              <a:t>	Find three consecutive integers such that the sum of the first and third is </a:t>
            </a:r>
            <a:r>
              <a:rPr lang="en-US" i="0" dirty="0">
                <a:solidFill>
                  <a:srgbClr val="0000FF"/>
                </a:solidFill>
              </a:rPr>
              <a:t>76</a:t>
            </a:r>
            <a:r>
              <a:rPr lang="en-US" i="0" dirty="0">
                <a:solidFill>
                  <a:schemeClr val="tx1"/>
                </a:solidFill>
              </a:rPr>
              <a:t> less than three times the second.</a:t>
            </a:r>
          </a:p>
          <a:p>
            <a:pPr marL="465138" indent="-465138" eaLnBrk="1" hangingPunct="1">
              <a:spcBef>
                <a:spcPct val="10000"/>
              </a:spcBef>
              <a:buFont typeface="Courier New" pitchFamily="49" charset="0"/>
              <a:buNone/>
            </a:pPr>
            <a:r>
              <a:rPr lang="en-US" b="1" i="0" dirty="0">
                <a:solidFill>
                  <a:schemeClr val="tx1"/>
                </a:solidFill>
              </a:rPr>
              <a:t>Solution</a:t>
            </a:r>
          </a:p>
          <a:p>
            <a:pPr marL="465138" indent="-465138" eaLnBrk="1" hangingPunct="1">
              <a:spcBef>
                <a:spcPct val="10000"/>
              </a:spcBef>
              <a:buFont typeface="Courier New" pitchFamily="49" charset="0"/>
              <a:buNone/>
            </a:pPr>
            <a:r>
              <a:rPr lang="en-US" i="0" dirty="0">
                <a:solidFill>
                  <a:schemeClr val="tx1"/>
                </a:solidFill>
              </a:rPr>
              <a:t>Let </a:t>
            </a:r>
            <a:r>
              <a:rPr lang="en-US" i="1" dirty="0">
                <a:solidFill>
                  <a:schemeClr val="tx1"/>
                </a:solidFill>
              </a:rPr>
              <a:t>n</a:t>
            </a:r>
            <a:r>
              <a:rPr lang="en-US" dirty="0">
                <a:solidFill>
                  <a:schemeClr val="tx1"/>
                </a:solidFill>
              </a:rPr>
              <a:t> </a:t>
            </a:r>
            <a:r>
              <a:rPr lang="en-US" i="0" dirty="0">
                <a:solidFill>
                  <a:schemeClr val="tx1"/>
                </a:solidFill>
              </a:rPr>
              <a:t>=  the first integer,</a:t>
            </a:r>
          </a:p>
          <a:p>
            <a:pPr marL="465138" indent="-465138" eaLnBrk="1" hangingPunct="1">
              <a:spcBef>
                <a:spcPct val="10000"/>
              </a:spcBef>
              <a:buFont typeface="Courier New" pitchFamily="49" charset="0"/>
              <a:buNone/>
            </a:pPr>
            <a:r>
              <a:rPr lang="en-US" i="0" dirty="0">
                <a:solidFill>
                  <a:schemeClr val="tx1"/>
                </a:solidFill>
              </a:rPr>
              <a:t>then	</a:t>
            </a:r>
            <a:r>
              <a:rPr lang="en-US" i="1" dirty="0">
                <a:solidFill>
                  <a:schemeClr val="tx1"/>
                </a:solidFill>
              </a:rPr>
              <a:t>n</a:t>
            </a:r>
            <a:r>
              <a:rPr lang="en-US" i="0" dirty="0">
                <a:solidFill>
                  <a:schemeClr val="tx1"/>
                </a:solidFill>
              </a:rPr>
              <a:t> + 1  =  the second integer</a:t>
            </a:r>
          </a:p>
          <a:p>
            <a:pPr marL="465138" indent="-465138" eaLnBrk="1" hangingPunct="1">
              <a:spcBef>
                <a:spcPct val="10000"/>
              </a:spcBef>
              <a:buFont typeface="Courier New" pitchFamily="49" charset="0"/>
              <a:buNone/>
            </a:pPr>
            <a:r>
              <a:rPr lang="en-US" i="0" dirty="0">
                <a:solidFill>
                  <a:schemeClr val="tx1"/>
                </a:solidFill>
              </a:rPr>
              <a:t>and	</a:t>
            </a:r>
            <a:r>
              <a:rPr lang="en-US" i="1" dirty="0">
                <a:solidFill>
                  <a:schemeClr val="tx1"/>
                </a:solidFill>
              </a:rPr>
              <a:t>n</a:t>
            </a:r>
            <a:r>
              <a:rPr lang="en-US" i="0" dirty="0">
                <a:solidFill>
                  <a:schemeClr val="tx1"/>
                </a:solidFill>
              </a:rPr>
              <a:t> + 2  =  the third integer.</a:t>
            </a:r>
          </a:p>
          <a:p>
            <a:pPr marL="465138" indent="-465138" eaLnBrk="1" hangingPunct="1">
              <a:spcBef>
                <a:spcPct val="10000"/>
              </a:spcBef>
              <a:buFont typeface="Courier New" pitchFamily="49" charset="0"/>
              <a:buNone/>
            </a:pPr>
            <a:r>
              <a:rPr lang="en-US" i="0" dirty="0">
                <a:solidFill>
                  <a:schemeClr val="tx1"/>
                </a:solidFill>
              </a:rPr>
              <a:t>Set up and solve the related equation.</a:t>
            </a:r>
          </a:p>
        </p:txBody>
      </p:sp>
      <p:graphicFrame>
        <p:nvGraphicFramePr>
          <p:cNvPr id="9219" name="Object 3"/>
          <p:cNvGraphicFramePr>
            <a:graphicFrameLocks noChangeAspect="1"/>
          </p:cNvGraphicFramePr>
          <p:nvPr/>
        </p:nvGraphicFramePr>
        <p:xfrm>
          <a:off x="990600" y="4953000"/>
          <a:ext cx="7061200" cy="469900"/>
        </p:xfrm>
        <a:graphic>
          <a:graphicData uri="http://schemas.openxmlformats.org/presentationml/2006/ole">
            <mc:AlternateContent xmlns:mc="http://schemas.openxmlformats.org/markup-compatibility/2006">
              <mc:Choice xmlns:v="urn:schemas-microsoft-com:vml" Requires="v">
                <p:oleObj spid="_x0000_s9223" name="Equation" r:id="rId3" imgW="7061040" imgH="469800" progId="Equation.DSMT4">
                  <p:embed/>
                </p:oleObj>
              </mc:Choice>
              <mc:Fallback>
                <p:oleObj name="Equation" r:id="rId3" imgW="70610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953000"/>
                        <a:ext cx="706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549444" y="5547852"/>
          <a:ext cx="3517900" cy="469900"/>
        </p:xfrm>
        <a:graphic>
          <a:graphicData uri="http://schemas.openxmlformats.org/presentationml/2006/ole">
            <mc:AlternateContent xmlns:mc="http://schemas.openxmlformats.org/markup-compatibility/2006">
              <mc:Choice xmlns:v="urn:schemas-microsoft-com:vml" Requires="v">
                <p:oleObj spid="_x0000_s9224" name="Equation" r:id="rId5" imgW="3517560" imgH="469800" progId="Equation.DSMT4">
                  <p:embed/>
                </p:oleObj>
              </mc:Choice>
              <mc:Fallback>
                <p:oleObj name="Equation" r:id="rId5" imgW="35175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9444" y="5547852"/>
                        <a:ext cx="351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15362" name="Content Placeholder 2"/>
          <p:cNvSpPr>
            <a:spLocks noGrp="1"/>
          </p:cNvSpPr>
          <p:nvPr>
            <p:ph idx="1"/>
          </p:nvPr>
        </p:nvSpPr>
        <p:spPr>
          <a:xfrm>
            <a:off x="457200" y="1280160"/>
            <a:ext cx="8229600" cy="2332946"/>
          </a:xfrm>
        </p:spPr>
        <p:txBody>
          <a:bodyPr>
            <a:spAutoFit/>
          </a:bodyPr>
          <a:lstStyle/>
          <a:p>
            <a:pPr marL="457200" indent="-457200" eaLnBrk="1" hangingPunct="1">
              <a:buFont typeface="Courier New" pitchFamily="49" charset="0"/>
              <a:buChar char="o"/>
            </a:pPr>
            <a:r>
              <a:rPr lang="en-US" i="0" dirty="0">
                <a:solidFill>
                  <a:schemeClr val="tx1"/>
                </a:solidFill>
              </a:rPr>
              <a:t>Understand the four basic steps in solving applications. </a:t>
            </a:r>
          </a:p>
          <a:p>
            <a:pPr marL="457200" indent="-457200" eaLnBrk="1" hangingPunct="1">
              <a:buFont typeface="Courier New" pitchFamily="49" charset="0"/>
              <a:buChar char="o"/>
            </a:pPr>
            <a:r>
              <a:rPr lang="en-US" i="0" dirty="0">
                <a:solidFill>
                  <a:schemeClr val="tx1"/>
                </a:solidFill>
              </a:rPr>
              <a:t>Solve word problems involving translating number phrases, consecutive integers, and other applications.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Consecutive Integers (cont.)</a:t>
            </a:r>
          </a:p>
        </p:txBody>
      </p:sp>
      <p:sp>
        <p:nvSpPr>
          <p:cNvPr id="23555" name="Rectangle 3"/>
          <p:cNvSpPr>
            <a:spLocks noGrp="1"/>
          </p:cNvSpPr>
          <p:nvPr>
            <p:ph idx="1"/>
          </p:nvPr>
        </p:nvSpPr>
        <p:spPr>
          <a:xfrm>
            <a:off x="457200" y="4906296"/>
            <a:ext cx="8229600" cy="523220"/>
          </a:xfrm>
          <a:prstGeom prst="rect">
            <a:avLst/>
          </a:prstGeom>
          <a:noFill/>
        </p:spPr>
        <p:txBody>
          <a:bodyPr wrap="square">
            <a:spAutoFit/>
          </a:bodyPr>
          <a:lstStyle/>
          <a:p>
            <a:pPr marL="465138" indent="-465138" algn="just" eaLnBrk="1" hangingPunct="1">
              <a:spcBef>
                <a:spcPct val="0"/>
              </a:spcBef>
              <a:buFont typeface="Courier New" pitchFamily="49" charset="0"/>
              <a:buNone/>
            </a:pPr>
            <a:r>
              <a:rPr lang="en-US" i="0" dirty="0">
                <a:solidFill>
                  <a:schemeClr val="tx1"/>
                </a:solidFill>
              </a:rPr>
              <a:t>The three consecutive integers are </a:t>
            </a:r>
            <a:r>
              <a:rPr lang="en-US" i="0" dirty="0">
                <a:solidFill>
                  <a:srgbClr val="FF0000"/>
                </a:solidFill>
              </a:rPr>
              <a:t>75, 76, and 77</a:t>
            </a:r>
            <a:r>
              <a:rPr lang="en-US" i="0" dirty="0">
                <a:solidFill>
                  <a:schemeClr val="tx1"/>
                </a:solidFill>
              </a:rPr>
              <a:t>.</a:t>
            </a:r>
          </a:p>
        </p:txBody>
      </p:sp>
      <p:graphicFrame>
        <p:nvGraphicFramePr>
          <p:cNvPr id="23557" name="Object 5"/>
          <p:cNvGraphicFramePr>
            <a:graphicFrameLocks noChangeAspect="1"/>
          </p:cNvGraphicFramePr>
          <p:nvPr/>
        </p:nvGraphicFramePr>
        <p:xfrm>
          <a:off x="501650" y="5475288"/>
          <a:ext cx="8140700" cy="469900"/>
        </p:xfrm>
        <a:graphic>
          <a:graphicData uri="http://schemas.openxmlformats.org/presentationml/2006/ole">
            <mc:AlternateContent xmlns:mc="http://schemas.openxmlformats.org/markup-compatibility/2006">
              <mc:Choice xmlns:v="urn:schemas-microsoft-com:vml" Requires="v">
                <p:oleObj spid="_x0000_s10261" name="Equation" r:id="rId3" imgW="8140680" imgH="469800" progId="Equation.DSMT4">
                  <p:embed/>
                </p:oleObj>
              </mc:Choice>
              <mc:Fallback>
                <p:oleObj name="Equation" r:id="rId3" imgW="8140680" imgH="46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650" y="5475288"/>
                        <a:ext cx="8140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3276600" y="1126204"/>
          <a:ext cx="2692400" cy="292100"/>
        </p:xfrm>
        <a:graphic>
          <a:graphicData uri="http://schemas.openxmlformats.org/presentationml/2006/ole">
            <mc:AlternateContent xmlns:mc="http://schemas.openxmlformats.org/markup-compatibility/2006">
              <mc:Choice xmlns:v="urn:schemas-microsoft-com:vml" Requires="v">
                <p:oleObj spid="_x0000_s10262" name="Equation" r:id="rId5" imgW="2692080" imgH="291960" progId="Equation.DSMT4">
                  <p:embed/>
                </p:oleObj>
              </mc:Choice>
              <mc:Fallback>
                <p:oleObj name="Equation" r:id="rId5" imgW="26920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1126204"/>
                        <a:ext cx="269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259392" y="1629696"/>
          <a:ext cx="2197100" cy="292100"/>
        </p:xfrm>
        <a:graphic>
          <a:graphicData uri="http://schemas.openxmlformats.org/presentationml/2006/ole">
            <mc:AlternateContent xmlns:mc="http://schemas.openxmlformats.org/markup-compatibility/2006">
              <mc:Choice xmlns:v="urn:schemas-microsoft-com:vml" Requires="v">
                <p:oleObj spid="_x0000_s10263" name="Equation" r:id="rId7" imgW="2197080" imgH="291960" progId="Equation.DSMT4">
                  <p:embed/>
                </p:oleObj>
              </mc:Choice>
              <mc:Fallback>
                <p:oleObj name="Equation" r:id="rId7" imgW="21970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59392" y="1629696"/>
                        <a:ext cx="219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590800" y="2133600"/>
          <a:ext cx="3517900" cy="292100"/>
        </p:xfrm>
        <a:graphic>
          <a:graphicData uri="http://schemas.openxmlformats.org/presentationml/2006/ole">
            <mc:AlternateContent xmlns:mc="http://schemas.openxmlformats.org/markup-compatibility/2006">
              <mc:Choice xmlns:v="urn:schemas-microsoft-com:vml" Requires="v">
                <p:oleObj spid="_x0000_s10264" name="Equation" r:id="rId9" imgW="3517560" imgH="291960" progId="Equation.DSMT4">
                  <p:embed/>
                </p:oleObj>
              </mc:Choice>
              <mc:Fallback>
                <p:oleObj name="Equation" r:id="rId9" imgW="3517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0800" y="2133600"/>
                        <a:ext cx="351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92244" y="2605548"/>
          <a:ext cx="1714500" cy="292100"/>
        </p:xfrm>
        <a:graphic>
          <a:graphicData uri="http://schemas.openxmlformats.org/presentationml/2006/ole">
            <mc:AlternateContent xmlns:mc="http://schemas.openxmlformats.org/markup-compatibility/2006">
              <mc:Choice xmlns:v="urn:schemas-microsoft-com:vml" Requires="v">
                <p:oleObj spid="_x0000_s10265" name="Equation" r:id="rId11" imgW="1714320" imgH="291960" progId="Equation.DSMT4">
                  <p:embed/>
                </p:oleObj>
              </mc:Choice>
              <mc:Fallback>
                <p:oleObj name="Equation" r:id="rId11" imgW="17143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2244" y="2605548"/>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438400" y="3124200"/>
          <a:ext cx="3048000" cy="292100"/>
        </p:xfrm>
        <a:graphic>
          <a:graphicData uri="http://schemas.openxmlformats.org/presentationml/2006/ole">
            <mc:AlternateContent xmlns:mc="http://schemas.openxmlformats.org/markup-compatibility/2006">
              <mc:Choice xmlns:v="urn:schemas-microsoft-com:vml" Requires="v">
                <p:oleObj spid="_x0000_s10266" name="Equation" r:id="rId13" imgW="3047760" imgH="291960" progId="Equation.DSMT4">
                  <p:embed/>
                </p:oleObj>
              </mc:Choice>
              <mc:Fallback>
                <p:oleObj name="Equation" r:id="rId13" imgW="30477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3124200"/>
                        <a:ext cx="304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33800" y="3625644"/>
          <a:ext cx="889000" cy="292100"/>
        </p:xfrm>
        <a:graphic>
          <a:graphicData uri="http://schemas.openxmlformats.org/presentationml/2006/ole">
            <mc:AlternateContent xmlns:mc="http://schemas.openxmlformats.org/markup-compatibility/2006">
              <mc:Choice xmlns:v="urn:schemas-microsoft-com:vml" Requires="v">
                <p:oleObj spid="_x0000_s10267" name="Equation" r:id="rId15" imgW="888840" imgH="291960" progId="Equation.DSMT4">
                  <p:embed/>
                </p:oleObj>
              </mc:Choice>
              <mc:Fallback>
                <p:oleObj name="Equation" r:id="rId15" imgW="88884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33800" y="36256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21512" y="4114800"/>
          <a:ext cx="1371600" cy="292100"/>
        </p:xfrm>
        <a:graphic>
          <a:graphicData uri="http://schemas.openxmlformats.org/presentationml/2006/ole">
            <mc:AlternateContent xmlns:mc="http://schemas.openxmlformats.org/markup-compatibility/2006">
              <mc:Choice xmlns:v="urn:schemas-microsoft-com:vml" Requires="v">
                <p:oleObj spid="_x0000_s10268" name="Equation" r:id="rId17" imgW="1371600" imgH="291960" progId="Equation.DSMT4">
                  <p:embed/>
                </p:oleObj>
              </mc:Choice>
              <mc:Fallback>
                <p:oleObj name="Equation" r:id="rId17" imgW="13716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21512" y="41148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33800" y="4630992"/>
          <a:ext cx="1371600" cy="279400"/>
        </p:xfrm>
        <a:graphic>
          <a:graphicData uri="http://schemas.openxmlformats.org/presentationml/2006/ole">
            <mc:AlternateContent xmlns:mc="http://schemas.openxmlformats.org/markup-compatibility/2006">
              <mc:Choice xmlns:v="urn:schemas-microsoft-com:vml" Requires="v">
                <p:oleObj spid="_x0000_s10269" name="Equation" r:id="rId19" imgW="1371600" imgH="279360" progId="Equation.DSMT4">
                  <p:embed/>
                </p:oleObj>
              </mc:Choice>
              <mc:Fallback>
                <p:oleObj name="Equation" r:id="rId19" imgW="137160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33800" y="4630992"/>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3: Applications</a:t>
            </a:r>
          </a:p>
        </p:txBody>
      </p:sp>
      <p:sp>
        <p:nvSpPr>
          <p:cNvPr id="24579" name="Rectangle 3"/>
          <p:cNvSpPr>
            <a:spLocks noGrp="1"/>
          </p:cNvSpPr>
          <p:nvPr>
            <p:ph idx="1"/>
          </p:nvPr>
        </p:nvSpPr>
        <p:spPr>
          <a:xfrm>
            <a:off x="457200" y="1123511"/>
            <a:ext cx="8229600" cy="4638193"/>
          </a:xfrm>
          <a:prstGeom prst="rect">
            <a:avLst/>
          </a:prstGeom>
          <a:noFill/>
        </p:spPr>
        <p:txBody>
          <a:bodyPr>
            <a:spAutoFit/>
          </a:bodyPr>
          <a:lstStyle/>
          <a:p>
            <a:pPr marL="463550" indent="-463550" eaLnBrk="1" hangingPunct="1">
              <a:lnSpc>
                <a:spcPct val="140000"/>
              </a:lnSpc>
              <a:buFont typeface="Courier New" pitchFamily="49" charset="0"/>
              <a:buNone/>
            </a:pPr>
            <a:r>
              <a:rPr lang="en-US" b="1" i="0" dirty="0">
                <a:solidFill>
                  <a:schemeClr val="tx1"/>
                </a:solidFill>
              </a:rPr>
              <a:t>a.</a:t>
            </a:r>
            <a:r>
              <a:rPr lang="en-US" i="0" dirty="0">
                <a:solidFill>
                  <a:schemeClr val="tx1"/>
                </a:solidFill>
              </a:rPr>
              <a:t>	Joe pays </a:t>
            </a:r>
            <a:r>
              <a:rPr lang="en-US" i="0" dirty="0">
                <a:solidFill>
                  <a:srgbClr val="0000FF"/>
                </a:solidFill>
              </a:rPr>
              <a:t>$800 </a:t>
            </a:r>
            <a:r>
              <a:rPr lang="en-US" i="0" dirty="0">
                <a:solidFill>
                  <a:schemeClr val="tx1"/>
                </a:solidFill>
              </a:rPr>
              <a:t>per month to rent an apartment.  If this is     of his monthly income, what is his monthly income?</a:t>
            </a:r>
          </a:p>
          <a:p>
            <a:pPr marL="463550" indent="-463550" eaLnBrk="1" hangingPunct="1">
              <a:lnSpc>
                <a:spcPct val="85000"/>
              </a:lnSpc>
              <a:spcBef>
                <a:spcPct val="0"/>
              </a:spcBef>
              <a:buFont typeface="Courier New" pitchFamily="49" charset="0"/>
              <a:buNone/>
            </a:pPr>
            <a:r>
              <a:rPr lang="en-US" b="1" i="0" dirty="0">
                <a:solidFill>
                  <a:schemeClr val="tx1"/>
                </a:solidFill>
              </a:rPr>
              <a:t>Solution   </a:t>
            </a:r>
            <a:r>
              <a:rPr lang="en-US" i="0" dirty="0">
                <a:solidFill>
                  <a:schemeClr val="tx1"/>
                </a:solidFill>
              </a:rPr>
              <a:t>Let </a:t>
            </a:r>
            <a:r>
              <a:rPr lang="en-US" i="1" dirty="0">
                <a:solidFill>
                  <a:schemeClr val="tx1"/>
                </a:solidFill>
              </a:rPr>
              <a:t>x</a:t>
            </a:r>
            <a:r>
              <a:rPr lang="en-US" i="0" dirty="0">
                <a:solidFill>
                  <a:schemeClr val="tx1"/>
                </a:solidFill>
              </a:rPr>
              <a:t> = Joe’s monthly income, then </a:t>
            </a:r>
          </a:p>
          <a:p>
            <a:pPr marL="463550" indent="-463550" eaLnBrk="1" hangingPunct="1">
              <a:spcBef>
                <a:spcPct val="45000"/>
              </a:spcBef>
              <a:buFont typeface="Courier New" pitchFamily="49" charset="0"/>
              <a:buNone/>
            </a:pPr>
            <a:endParaRPr lang="en-US" i="0" dirty="0">
              <a:solidFill>
                <a:schemeClr val="tx1"/>
              </a:solidFill>
            </a:endParaRPr>
          </a:p>
          <a:p>
            <a:pPr marL="463550" indent="-463550" eaLnBrk="1" hangingPunct="1">
              <a:spcBef>
                <a:spcPct val="65000"/>
              </a:spcBef>
              <a:buFont typeface="Courier New" pitchFamily="49" charset="0"/>
              <a:buNone/>
            </a:pPr>
            <a:endParaRPr lang="en-US" i="0" dirty="0">
              <a:solidFill>
                <a:schemeClr val="tx1"/>
              </a:solidFill>
            </a:endParaRPr>
          </a:p>
          <a:p>
            <a:pPr marL="463550" indent="-463550" eaLnBrk="1" hangingPunct="1">
              <a:buFont typeface="Courier New" pitchFamily="49" charset="0"/>
              <a:buNone/>
            </a:pPr>
            <a:endParaRPr lang="en-US" i="0" dirty="0">
              <a:solidFill>
                <a:schemeClr val="tx1"/>
              </a:solidFill>
            </a:endParaRPr>
          </a:p>
          <a:p>
            <a:pPr marL="463550" indent="-463550" eaLnBrk="1" hangingPunct="1">
              <a:buFont typeface="Courier New" pitchFamily="49" charset="0"/>
              <a:buNone/>
            </a:pPr>
            <a:endParaRPr lang="en-US" i="0" dirty="0">
              <a:solidFill>
                <a:schemeClr val="tx1"/>
              </a:solidFill>
            </a:endParaRPr>
          </a:p>
        </p:txBody>
      </p:sp>
      <p:graphicFrame>
        <p:nvGraphicFramePr>
          <p:cNvPr id="24580" name="Object 4"/>
          <p:cNvGraphicFramePr>
            <a:graphicFrameLocks noChangeAspect="1"/>
          </p:cNvGraphicFramePr>
          <p:nvPr/>
        </p:nvGraphicFramePr>
        <p:xfrm>
          <a:off x="1919288" y="1718855"/>
          <a:ext cx="254000" cy="838200"/>
        </p:xfrm>
        <a:graphic>
          <a:graphicData uri="http://schemas.openxmlformats.org/presentationml/2006/ole">
            <mc:AlternateContent xmlns:mc="http://schemas.openxmlformats.org/markup-compatibility/2006">
              <mc:Choice xmlns:v="urn:schemas-microsoft-com:vml" Requires="v">
                <p:oleObj spid="_x0000_s11277" name="Equation" r:id="rId3" imgW="253800" imgH="838080" progId="Equation.DSMT4">
                  <p:embed/>
                </p:oleObj>
              </mc:Choice>
              <mc:Fallback>
                <p:oleObj name="Equation" r:id="rId3" imgW="253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9288" y="1718855"/>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1" name="Object 5"/>
          <p:cNvGraphicFramePr>
            <a:graphicFrameLocks noChangeAspect="1"/>
          </p:cNvGraphicFramePr>
          <p:nvPr>
            <p:extLst>
              <p:ext uri="{D42A27DB-BD31-4B8C-83A1-F6EECF244321}">
                <p14:modId xmlns:p14="http://schemas.microsoft.com/office/powerpoint/2010/main" val="2883097331"/>
              </p:ext>
            </p:extLst>
          </p:nvPr>
        </p:nvGraphicFramePr>
        <p:xfrm>
          <a:off x="7073900" y="2697163"/>
          <a:ext cx="1473200" cy="838200"/>
        </p:xfrm>
        <a:graphic>
          <a:graphicData uri="http://schemas.openxmlformats.org/presentationml/2006/ole">
            <mc:AlternateContent xmlns:mc="http://schemas.openxmlformats.org/markup-compatibility/2006">
              <mc:Choice xmlns:v="urn:schemas-microsoft-com:vml" Requires="v">
                <p:oleObj spid="_x0000_s11278" name="Equation" r:id="rId5" imgW="1473120" imgH="838080" progId="Equation.DSMT4">
                  <p:embed/>
                </p:oleObj>
              </mc:Choice>
              <mc:Fallback>
                <p:oleObj name="Equation" r:id="rId5" imgW="1473120" imgH="838080" progId="Equation.DSMT4">
                  <p:embed/>
                  <p:pic>
                    <p:nvPicPr>
                      <p:cNvPr id="0" name="Object 5"/>
                      <p:cNvPicPr>
                        <a:picLocks noChangeAspect="1" noChangeArrowheads="1"/>
                      </p:cNvPicPr>
                      <p:nvPr/>
                    </p:nvPicPr>
                    <p:blipFill>
                      <a:blip r:embed="rId6"/>
                      <a:srcRect/>
                      <a:stretch>
                        <a:fillRect/>
                      </a:stretch>
                    </p:blipFill>
                    <p:spPr bwMode="auto">
                      <a:xfrm>
                        <a:off x="7073900" y="2697163"/>
                        <a:ext cx="1473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5511328"/>
            <a:ext cx="4718599" cy="523220"/>
          </a:xfrm>
          <a:prstGeom prst="rect">
            <a:avLst/>
          </a:prstGeom>
        </p:spPr>
        <p:txBody>
          <a:bodyPr wrap="none">
            <a:spAutoFit/>
          </a:bodyPr>
          <a:lstStyle/>
          <a:p>
            <a:pPr marL="463550" indent="-463550"/>
            <a:r>
              <a:rPr lang="en-US" sz="2800" dirty="0"/>
              <a:t>Joe’s monthly income is </a:t>
            </a:r>
            <a:r>
              <a:rPr lang="en-US" sz="2800" dirty="0">
                <a:solidFill>
                  <a:srgbClr val="FF0000"/>
                </a:solidFill>
              </a:rPr>
              <a:t>$2000</a:t>
            </a:r>
            <a:r>
              <a:rPr lang="en-US" sz="2800" dirty="0"/>
              <a:t>.</a:t>
            </a:r>
          </a:p>
        </p:txBody>
      </p:sp>
      <p:graphicFrame>
        <p:nvGraphicFramePr>
          <p:cNvPr id="11269" name="Object 5"/>
          <p:cNvGraphicFramePr>
            <a:graphicFrameLocks noChangeAspect="1"/>
          </p:cNvGraphicFramePr>
          <p:nvPr/>
        </p:nvGraphicFramePr>
        <p:xfrm>
          <a:off x="3655140" y="3338052"/>
          <a:ext cx="1346200" cy="838200"/>
        </p:xfrm>
        <a:graphic>
          <a:graphicData uri="http://schemas.openxmlformats.org/presentationml/2006/ole">
            <mc:AlternateContent xmlns:mc="http://schemas.openxmlformats.org/markup-compatibility/2006">
              <mc:Choice xmlns:v="urn:schemas-microsoft-com:vml" Requires="v">
                <p:oleObj spid="_x0000_s11279" name="Equation" r:id="rId7" imgW="1346040" imgH="838080" progId="Equation.DSMT4">
                  <p:embed/>
                </p:oleObj>
              </mc:Choice>
              <mc:Fallback>
                <p:oleObj name="Equation" r:id="rId7" imgW="1346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5140" y="3338052"/>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274140" y="4222956"/>
          <a:ext cx="2171700" cy="838200"/>
        </p:xfrm>
        <a:graphic>
          <a:graphicData uri="http://schemas.openxmlformats.org/presentationml/2006/ole">
            <mc:AlternateContent xmlns:mc="http://schemas.openxmlformats.org/markup-compatibility/2006">
              <mc:Choice xmlns:v="urn:schemas-microsoft-com:vml" Requires="v">
                <p:oleObj spid="_x0000_s11280" name="Equation" r:id="rId9" imgW="2171520" imgH="838080" progId="Equation.DSMT4">
                  <p:embed/>
                </p:oleObj>
              </mc:Choice>
              <mc:Fallback>
                <p:oleObj name="Equation" r:id="rId9" imgW="21715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4140" y="4222956"/>
                        <a:ext cx="217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903408" y="5181600"/>
          <a:ext cx="1257300" cy="292100"/>
        </p:xfrm>
        <a:graphic>
          <a:graphicData uri="http://schemas.openxmlformats.org/presentationml/2006/ole">
            <mc:AlternateContent xmlns:mc="http://schemas.openxmlformats.org/markup-compatibility/2006">
              <mc:Choice xmlns:v="urn:schemas-microsoft-com:vml" Requires="v">
                <p:oleObj spid="_x0000_s11281" name="Equation" r:id="rId11" imgW="1257120" imgH="291960" progId="Equation.DSMT4">
                  <p:embed/>
                </p:oleObj>
              </mc:Choice>
              <mc:Fallback>
                <p:oleObj name="Equation" r:id="rId11" imgW="12571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3408" y="5181600"/>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8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3: Applications (cont.)</a:t>
            </a:r>
          </a:p>
        </p:txBody>
      </p:sp>
      <p:sp>
        <p:nvSpPr>
          <p:cNvPr id="25603" name="Rectangle 3"/>
          <p:cNvSpPr>
            <a:spLocks noGrp="1"/>
          </p:cNvSpPr>
          <p:nvPr>
            <p:ph idx="1"/>
          </p:nvPr>
        </p:nvSpPr>
        <p:spPr>
          <a:xfrm>
            <a:off x="457200" y="1280160"/>
            <a:ext cx="8229600" cy="3367076"/>
          </a:xfrm>
          <a:prstGeom prst="rect">
            <a:avLst/>
          </a:prstGeom>
          <a:noFill/>
        </p:spPr>
        <p:txBody>
          <a:bodyPr>
            <a:spAutoFit/>
          </a:bodyPr>
          <a:lstStyle/>
          <a:p>
            <a:pPr marL="463550" indent="-463550" eaLnBrk="1" hangingPunct="1">
              <a:buFont typeface="Courier New" pitchFamily="49" charset="0"/>
              <a:buNone/>
            </a:pPr>
            <a:r>
              <a:rPr lang="en-US" b="1" i="0" dirty="0">
                <a:solidFill>
                  <a:schemeClr val="tx1"/>
                </a:solidFill>
              </a:rPr>
              <a:t>b.</a:t>
            </a:r>
            <a:r>
              <a:rPr lang="en-US" i="0" dirty="0">
                <a:solidFill>
                  <a:schemeClr val="tx1"/>
                </a:solidFill>
              </a:rPr>
              <a:t>	A student bought a calculator and a textbook for a total of </a:t>
            </a:r>
            <a:r>
              <a:rPr lang="en-US" i="0" dirty="0">
                <a:solidFill>
                  <a:srgbClr val="0000FF"/>
                </a:solidFill>
              </a:rPr>
              <a:t>$200.80 </a:t>
            </a:r>
            <a:r>
              <a:rPr lang="en-US" i="0" dirty="0">
                <a:solidFill>
                  <a:schemeClr val="tx1"/>
                </a:solidFill>
              </a:rPr>
              <a:t>(including tax).  If the textbook cost </a:t>
            </a:r>
            <a:r>
              <a:rPr lang="en-US" i="0" dirty="0">
                <a:solidFill>
                  <a:srgbClr val="0000FF"/>
                </a:solidFill>
              </a:rPr>
              <a:t>$20.50 </a:t>
            </a:r>
            <a:r>
              <a:rPr lang="en-US" i="0" dirty="0">
                <a:solidFill>
                  <a:schemeClr val="tx1"/>
                </a:solidFill>
              </a:rPr>
              <a:t>more than the calculator, what was the cost of each item?</a:t>
            </a:r>
          </a:p>
          <a:p>
            <a:pPr marL="463550" indent="-463550" eaLnBrk="1" hangingPunct="1">
              <a:buFont typeface="Courier New" pitchFamily="49" charset="0"/>
              <a:buNone/>
            </a:pPr>
            <a:r>
              <a:rPr lang="en-US" b="1" i="0" dirty="0">
                <a:solidFill>
                  <a:schemeClr val="tx1"/>
                </a:solidFill>
              </a:rPr>
              <a:t>Solution</a:t>
            </a:r>
          </a:p>
          <a:p>
            <a:pPr marL="463550" indent="-463550" eaLnBrk="1" hangingPunct="1">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cost of the calculator,</a:t>
            </a:r>
          </a:p>
          <a:p>
            <a:pPr marL="463550" indent="-463550" eaLnBrk="1" hangingPunct="1">
              <a:buFont typeface="Courier New" pitchFamily="49" charset="0"/>
              <a:buNone/>
            </a:pPr>
            <a:r>
              <a:rPr lang="en-US" i="0" dirty="0">
                <a:solidFill>
                  <a:schemeClr val="tx1"/>
                </a:solidFill>
              </a:rPr>
              <a:t>then </a:t>
            </a:r>
            <a:r>
              <a:rPr lang="en-US" i="1" dirty="0">
                <a:solidFill>
                  <a:schemeClr val="tx1"/>
                </a:solidFill>
              </a:rPr>
              <a:t>x</a:t>
            </a:r>
            <a:r>
              <a:rPr lang="en-US" i="0" dirty="0">
                <a:solidFill>
                  <a:schemeClr val="tx1"/>
                </a:solidFill>
              </a:rPr>
              <a:t> + 20.50 = cost of the textbook.</a:t>
            </a:r>
          </a:p>
        </p:txBody>
      </p:sp>
      <p:pic>
        <p:nvPicPr>
          <p:cNvPr id="25604" name="Picture 7" descr="Combo2E_1"/>
          <p:cNvPicPr>
            <a:picLocks noChangeAspect="1" noChangeArrowheads="1"/>
          </p:cNvPicPr>
          <p:nvPr/>
        </p:nvPicPr>
        <p:blipFill>
          <a:blip r:embed="rId2"/>
          <a:srcRect/>
          <a:stretch>
            <a:fillRect/>
          </a:stretch>
        </p:blipFill>
        <p:spPr bwMode="auto">
          <a:xfrm>
            <a:off x="6096000" y="3581400"/>
            <a:ext cx="2751138" cy="2087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3: Applications (cont.)</a:t>
            </a:r>
          </a:p>
        </p:txBody>
      </p:sp>
      <p:sp>
        <p:nvSpPr>
          <p:cNvPr id="26627" name="Rectangle 3"/>
          <p:cNvSpPr>
            <a:spLocks noGrp="1"/>
          </p:cNvSpPr>
          <p:nvPr>
            <p:ph idx="1"/>
          </p:nvPr>
        </p:nvSpPr>
        <p:spPr>
          <a:prstGeom prst="rect">
            <a:avLst/>
          </a:prstGeom>
          <a:noFill/>
        </p:spPr>
        <p:txBody>
          <a:bodyPr>
            <a:spAutoFit/>
          </a:bodyPr>
          <a:lstStyle/>
          <a:p>
            <a:pPr marL="463550" indent="-463550" algn="just" eaLnBrk="1" hangingPunct="1">
              <a:spcBef>
                <a:spcPct val="0"/>
              </a:spcBef>
              <a:buFont typeface="Courier New" pitchFamily="49" charset="0"/>
              <a:buNone/>
            </a:pPr>
            <a:r>
              <a:rPr lang="en-US" i="0" dirty="0">
                <a:solidFill>
                  <a:schemeClr val="tx1"/>
                </a:solidFill>
              </a:rPr>
              <a:t>The equation to be solved is:</a:t>
            </a:r>
            <a:r>
              <a:rPr lang="en-US" dirty="0">
                <a:solidFill>
                  <a:schemeClr val="tx1"/>
                </a:solidFill>
              </a:rPr>
              <a:t> </a:t>
            </a:r>
          </a:p>
        </p:txBody>
      </p:sp>
      <p:graphicFrame>
        <p:nvGraphicFramePr>
          <p:cNvPr id="12291" name="Object 3"/>
          <p:cNvGraphicFramePr>
            <a:graphicFrameLocks noChangeAspect="1"/>
          </p:cNvGraphicFramePr>
          <p:nvPr/>
        </p:nvGraphicFramePr>
        <p:xfrm>
          <a:off x="1737852" y="1951704"/>
          <a:ext cx="4660900" cy="1536700"/>
        </p:xfrm>
        <a:graphic>
          <a:graphicData uri="http://schemas.openxmlformats.org/presentationml/2006/ole">
            <mc:AlternateContent xmlns:mc="http://schemas.openxmlformats.org/markup-compatibility/2006">
              <mc:Choice xmlns:v="urn:schemas-microsoft-com:vml" Requires="v">
                <p:oleObj spid="_x0000_s12299" name="Equation" r:id="rId3" imgW="4660560" imgH="1536480" progId="Equation.DSMT4">
                  <p:embed/>
                </p:oleObj>
              </mc:Choice>
              <mc:Fallback>
                <p:oleObj name="Equation" r:id="rId3" imgW="4660560" imgH="1536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7852" y="1951704"/>
                        <a:ext cx="46609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342148" y="3670300"/>
          <a:ext cx="2997200" cy="292100"/>
        </p:xfrm>
        <a:graphic>
          <a:graphicData uri="http://schemas.openxmlformats.org/presentationml/2006/ole">
            <mc:AlternateContent xmlns:mc="http://schemas.openxmlformats.org/markup-compatibility/2006">
              <mc:Choice xmlns:v="urn:schemas-microsoft-com:vml" Requires="v">
                <p:oleObj spid="_x0000_s12300" name="Equation" r:id="rId5" imgW="2997000" imgH="291960" progId="Equation.DSMT4">
                  <p:embed/>
                </p:oleObj>
              </mc:Choice>
              <mc:Fallback>
                <p:oleObj name="Equation" r:id="rId5" imgW="2997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2148" y="3670300"/>
                        <a:ext cx="299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239296" y="4235244"/>
          <a:ext cx="5207000" cy="292100"/>
        </p:xfrm>
        <a:graphic>
          <a:graphicData uri="http://schemas.openxmlformats.org/presentationml/2006/ole">
            <mc:AlternateContent xmlns:mc="http://schemas.openxmlformats.org/markup-compatibility/2006">
              <mc:Choice xmlns:v="urn:schemas-microsoft-com:vml" Requires="v">
                <p:oleObj spid="_x0000_s12301" name="Equation" r:id="rId7" imgW="5206680" imgH="291960" progId="Equation.DSMT4">
                  <p:embed/>
                </p:oleObj>
              </mc:Choice>
              <mc:Fallback>
                <p:oleObj name="Equation" r:id="rId7" imgW="5206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9296" y="4235244"/>
                        <a:ext cx="520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4449096" y="4800600"/>
          <a:ext cx="1879600" cy="292100"/>
        </p:xfrm>
        <a:graphic>
          <a:graphicData uri="http://schemas.openxmlformats.org/presentationml/2006/ole">
            <mc:AlternateContent xmlns:mc="http://schemas.openxmlformats.org/markup-compatibility/2006">
              <mc:Choice xmlns:v="urn:schemas-microsoft-com:vml" Requires="v">
                <p:oleObj spid="_x0000_s12302" name="Equation" r:id="rId9" imgW="1879560" imgH="291960" progId="Equation.DSMT4">
                  <p:embed/>
                </p:oleObj>
              </mc:Choice>
              <mc:Fallback>
                <p:oleObj name="Equation" r:id="rId9" imgW="1879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9096" y="4800600"/>
                        <a:ext cx="187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3: Applications (cont.)</a:t>
            </a:r>
          </a:p>
        </p:txBody>
      </p:sp>
      <p:sp>
        <p:nvSpPr>
          <p:cNvPr id="5" name="Content Placeholder 4"/>
          <p:cNvSpPr>
            <a:spLocks noGrp="1"/>
          </p:cNvSpPr>
          <p:nvPr>
            <p:ph idx="1"/>
          </p:nvPr>
        </p:nvSpPr>
        <p:spPr>
          <a:xfrm>
            <a:off x="457200" y="3581400"/>
            <a:ext cx="8229600" cy="2270760"/>
          </a:xfrm>
        </p:spPr>
        <p:txBody>
          <a:bodyPr/>
          <a:lstStyle/>
          <a:p>
            <a:r>
              <a:rPr lang="en-US" dirty="0"/>
              <a:t>The calculator costs </a:t>
            </a:r>
            <a:r>
              <a:rPr lang="en-US" dirty="0">
                <a:solidFill>
                  <a:srgbClr val="FF0000"/>
                </a:solidFill>
              </a:rPr>
              <a:t>$90.15</a:t>
            </a:r>
            <a:r>
              <a:rPr lang="en-US" dirty="0"/>
              <a:t> and the textbook costs </a:t>
            </a:r>
            <a:r>
              <a:rPr lang="en-US" dirty="0">
                <a:solidFill>
                  <a:srgbClr val="00007D"/>
                </a:solidFill>
              </a:rPr>
              <a:t>$90.15 + $20.50</a:t>
            </a:r>
            <a:r>
              <a:rPr lang="en-US" dirty="0"/>
              <a:t> </a:t>
            </a:r>
            <a:r>
              <a:rPr lang="en-US" dirty="0">
                <a:solidFill>
                  <a:srgbClr val="000099"/>
                </a:solidFill>
              </a:rPr>
              <a:t>=</a:t>
            </a:r>
            <a:r>
              <a:rPr lang="en-US" dirty="0">
                <a:solidFill>
                  <a:srgbClr val="FF0000"/>
                </a:solidFill>
              </a:rPr>
              <a:t> $110.65</a:t>
            </a:r>
            <a:r>
              <a:rPr lang="en-US" dirty="0"/>
              <a:t>, with tax included in each price.</a:t>
            </a:r>
          </a:p>
          <a:p>
            <a:endParaRPr lang="en-US" dirty="0"/>
          </a:p>
        </p:txBody>
      </p:sp>
      <p:graphicFrame>
        <p:nvGraphicFramePr>
          <p:cNvPr id="13315" name="Object 3"/>
          <p:cNvGraphicFramePr>
            <a:graphicFrameLocks noChangeAspect="1"/>
          </p:cNvGraphicFramePr>
          <p:nvPr/>
        </p:nvGraphicFramePr>
        <p:xfrm>
          <a:off x="2971800" y="1371600"/>
          <a:ext cx="2057400" cy="838200"/>
        </p:xfrm>
        <a:graphic>
          <a:graphicData uri="http://schemas.openxmlformats.org/presentationml/2006/ole">
            <mc:AlternateContent xmlns:mc="http://schemas.openxmlformats.org/markup-compatibility/2006">
              <mc:Choice xmlns:v="urn:schemas-microsoft-com:vml" Requires="v">
                <p:oleObj spid="_x0000_s13321" name="Equation" r:id="rId3" imgW="2057400" imgH="838080" progId="Equation.DSMT4">
                  <p:embed/>
                </p:oleObj>
              </mc:Choice>
              <mc:Fallback>
                <p:oleObj name="Equation" r:id="rId3" imgW="20574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371600"/>
                        <a:ext cx="205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3229896" y="2423652"/>
          <a:ext cx="3632200" cy="292100"/>
        </p:xfrm>
        <a:graphic>
          <a:graphicData uri="http://schemas.openxmlformats.org/presentationml/2006/ole">
            <mc:AlternateContent xmlns:mc="http://schemas.openxmlformats.org/markup-compatibility/2006">
              <mc:Choice xmlns:v="urn:schemas-microsoft-com:vml" Requires="v">
                <p:oleObj spid="_x0000_s13322" name="Equation" r:id="rId5" imgW="3632040" imgH="291960" progId="Equation.DSMT4">
                  <p:embed/>
                </p:oleObj>
              </mc:Choice>
              <mc:Fallback>
                <p:oleObj name="Equation" r:id="rId5" imgW="36320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9896" y="2423652"/>
                        <a:ext cx="363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110248" y="2969340"/>
          <a:ext cx="4686300" cy="292100"/>
        </p:xfrm>
        <a:graphic>
          <a:graphicData uri="http://schemas.openxmlformats.org/presentationml/2006/ole">
            <mc:AlternateContent xmlns:mc="http://schemas.openxmlformats.org/markup-compatibility/2006">
              <mc:Choice xmlns:v="urn:schemas-microsoft-com:vml" Requires="v">
                <p:oleObj spid="_x0000_s13323" name="Equation" r:id="rId7" imgW="4686120" imgH="291960" progId="Equation.DSMT4">
                  <p:embed/>
                </p:oleObj>
              </mc:Choice>
              <mc:Fallback>
                <p:oleObj name="Equation" r:id="rId7" imgW="46861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10248" y="2969340"/>
                        <a:ext cx="468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accent1"/>
                </a:solidFill>
              </a:rPr>
              <a:t>Problem Solving</a:t>
            </a:r>
          </a:p>
        </p:txBody>
      </p:sp>
      <p:sp>
        <p:nvSpPr>
          <p:cNvPr id="6147" name="Rectangle 3"/>
          <p:cNvSpPr>
            <a:spLocks noGrp="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tabLst>
                <a:tab pos="463550" algn="l"/>
                <a:tab pos="914400" algn="l"/>
              </a:tabLst>
            </a:pPr>
            <a:r>
              <a:rPr lang="en-US" b="1" i="0" dirty="0">
                <a:solidFill>
                  <a:srgbClr val="000000"/>
                </a:solidFill>
              </a:rPr>
              <a:t>Basic Steps for Solving Applications</a:t>
            </a:r>
          </a:p>
          <a:p>
            <a:pPr marL="0" indent="0" eaLnBrk="1" hangingPunct="1">
              <a:buFont typeface="Courier New" pitchFamily="49" charset="0"/>
              <a:buNone/>
              <a:tabLst>
                <a:tab pos="463550" algn="l"/>
                <a:tab pos="914400" algn="l"/>
              </a:tabLst>
            </a:pPr>
            <a:r>
              <a:rPr lang="en-US" b="1" i="0" dirty="0">
                <a:solidFill>
                  <a:srgbClr val="000000"/>
                </a:solidFill>
              </a:rPr>
              <a:t>1.</a:t>
            </a:r>
            <a:r>
              <a:rPr lang="en-US" i="0" dirty="0">
                <a:solidFill>
                  <a:srgbClr val="000000"/>
                </a:solidFill>
              </a:rPr>
              <a:t>	Understand the problem.  For example,</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a.</a:t>
            </a:r>
            <a:r>
              <a:rPr lang="en-US" i="0" dirty="0">
                <a:solidFill>
                  <a:srgbClr val="000000"/>
                </a:solidFill>
              </a:rPr>
              <a:t>	Read the problem carefully, maybe several 			times.</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b.</a:t>
            </a:r>
            <a:r>
              <a:rPr lang="en-US" i="0" dirty="0">
                <a:solidFill>
                  <a:srgbClr val="000000"/>
                </a:solidFill>
              </a:rPr>
              <a:t>	Understand all the words.</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c.</a:t>
            </a:r>
            <a:r>
              <a:rPr lang="en-US" i="0" dirty="0">
                <a:solidFill>
                  <a:srgbClr val="000000"/>
                </a:solidFill>
              </a:rPr>
              <a:t>	If it helps, restate the problem in your own 			words.</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d.</a:t>
            </a:r>
            <a:r>
              <a:rPr lang="en-US" i="0" dirty="0">
                <a:solidFill>
                  <a:srgbClr val="000000"/>
                </a:solidFill>
              </a:rPr>
              <a:t>	Be sure that there is enough information.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pPr eaLnBrk="1" hangingPunct="1"/>
            <a:r>
              <a:rPr lang="en-US" sz="3200" dirty="0">
                <a:solidFill>
                  <a:schemeClr val="accent1"/>
                </a:solidFill>
              </a:rPr>
              <a:t>Problem Solving</a:t>
            </a:r>
          </a:p>
        </p:txBody>
      </p:sp>
      <p:sp>
        <p:nvSpPr>
          <p:cNvPr id="7171" name="Rectangle 3"/>
          <p:cNvSpPr>
            <a:spLocks noGrp="1"/>
          </p:cNvSpPr>
          <p:nvPr>
            <p:ph idx="1"/>
          </p:nvPr>
        </p:nvSpPr>
        <p:spPr>
          <a:xfrm>
            <a:off x="457200" y="1280160"/>
            <a:ext cx="8229600" cy="3022366"/>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tabLst>
                <a:tab pos="463550" algn="l"/>
                <a:tab pos="914400" algn="l"/>
              </a:tabLst>
            </a:pPr>
            <a:r>
              <a:rPr lang="en-US" b="1" i="0" dirty="0">
                <a:solidFill>
                  <a:srgbClr val="000000"/>
                </a:solidFill>
              </a:rPr>
              <a:t>Basic Steps for Solving Applications (cont.)</a:t>
            </a:r>
          </a:p>
          <a:p>
            <a:pPr marL="0" indent="0" eaLnBrk="1" hangingPunct="1">
              <a:buFont typeface="Courier New" pitchFamily="49" charset="0"/>
              <a:buNone/>
              <a:tabLst>
                <a:tab pos="463550" algn="l"/>
                <a:tab pos="914400" algn="l"/>
              </a:tabLst>
            </a:pPr>
            <a:r>
              <a:rPr lang="en-US" b="1" i="0" dirty="0">
                <a:solidFill>
                  <a:srgbClr val="000000"/>
                </a:solidFill>
              </a:rPr>
              <a:t>2.</a:t>
            </a:r>
            <a:r>
              <a:rPr lang="en-US" i="0" dirty="0">
                <a:solidFill>
                  <a:srgbClr val="000000"/>
                </a:solidFill>
              </a:rPr>
              <a:t>	Devise a plan.  For example,</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a.</a:t>
            </a:r>
            <a:r>
              <a:rPr lang="en-US" i="0" dirty="0">
                <a:solidFill>
                  <a:srgbClr val="000000"/>
                </a:solidFill>
              </a:rPr>
              <a:t>	Guess, estimate, or make a list of possibilities.</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b.</a:t>
            </a:r>
            <a:r>
              <a:rPr lang="en-US" i="0" dirty="0">
                <a:solidFill>
                  <a:srgbClr val="000000"/>
                </a:solidFill>
              </a:rPr>
              <a:t>	Draw a picture or diagram.</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c.</a:t>
            </a:r>
            <a:r>
              <a:rPr lang="en-US" i="0" dirty="0">
                <a:solidFill>
                  <a:srgbClr val="000000"/>
                </a:solidFill>
              </a:rPr>
              <a:t>	Represent the unknown quantity with a variable 		and form an equation.</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pPr eaLnBrk="1" hangingPunct="1"/>
            <a:r>
              <a:rPr lang="en-US" sz="3200" dirty="0">
                <a:solidFill>
                  <a:schemeClr val="accent1"/>
                </a:solidFill>
              </a:rPr>
              <a:t>Problem Solving</a:t>
            </a:r>
          </a:p>
        </p:txBody>
      </p:sp>
      <p:sp>
        <p:nvSpPr>
          <p:cNvPr id="8195" name="Rectangle 3"/>
          <p:cNvSpPr>
            <a:spLocks noGrp="1"/>
          </p:cNvSpPr>
          <p:nvPr>
            <p:ph idx="1"/>
          </p:nvPr>
        </p:nvSpPr>
        <p:spPr>
          <a:xfrm>
            <a:off x="457200" y="1280160"/>
            <a:ext cx="8229600" cy="3022366"/>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tabLst>
                <a:tab pos="463550" algn="l"/>
                <a:tab pos="914400" algn="l"/>
              </a:tabLst>
            </a:pPr>
            <a:r>
              <a:rPr lang="en-US" b="1" i="0" dirty="0">
                <a:solidFill>
                  <a:srgbClr val="000000"/>
                </a:solidFill>
              </a:rPr>
              <a:t>Basic Steps for Solving Applications (cont.)</a:t>
            </a:r>
          </a:p>
          <a:p>
            <a:pPr marL="0" indent="0" eaLnBrk="1" hangingPunct="1">
              <a:buFont typeface="Courier New" pitchFamily="49" charset="0"/>
              <a:buNone/>
              <a:tabLst>
                <a:tab pos="463550" algn="l"/>
                <a:tab pos="914400" algn="l"/>
              </a:tabLst>
            </a:pPr>
            <a:r>
              <a:rPr lang="en-US" b="1" i="0" dirty="0">
                <a:solidFill>
                  <a:srgbClr val="000000"/>
                </a:solidFill>
              </a:rPr>
              <a:t>3.</a:t>
            </a:r>
            <a:r>
              <a:rPr lang="en-US" i="0" dirty="0">
                <a:solidFill>
                  <a:srgbClr val="000000"/>
                </a:solidFill>
              </a:rPr>
              <a:t>	Carry out the plan.  For example,</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a.</a:t>
            </a:r>
            <a:r>
              <a:rPr lang="en-US" i="0" dirty="0">
                <a:solidFill>
                  <a:srgbClr val="000000"/>
                </a:solidFill>
              </a:rPr>
              <a:t>	Try all the possibilities you have listed.</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b.</a:t>
            </a:r>
            <a:r>
              <a:rPr lang="en-US" i="0" dirty="0">
                <a:solidFill>
                  <a:srgbClr val="000000"/>
                </a:solidFill>
              </a:rPr>
              <a:t>	Study your picture or diagram for insight into the 		solution.</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c.</a:t>
            </a:r>
            <a:r>
              <a:rPr lang="en-US" i="0" dirty="0">
                <a:solidFill>
                  <a:srgbClr val="000000"/>
                </a:solidFill>
              </a:rPr>
              <a:t>	Solve any equation that you may have set up.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eaLnBrk="1" hangingPunct="1"/>
            <a:r>
              <a:rPr lang="en-US" sz="3200" dirty="0">
                <a:solidFill>
                  <a:schemeClr val="accent1"/>
                </a:solidFill>
              </a:rPr>
              <a:t>Problem Solving</a:t>
            </a:r>
          </a:p>
        </p:txBody>
      </p:sp>
      <p:sp>
        <p:nvSpPr>
          <p:cNvPr id="9219" name="Rectangle 3"/>
          <p:cNvSpPr>
            <a:spLocks noGrp="1"/>
          </p:cNvSpPr>
          <p:nvPr>
            <p:ph idx="1"/>
          </p:nvPr>
        </p:nvSpPr>
        <p:spPr>
          <a:xfrm>
            <a:off x="457200" y="1280160"/>
            <a:ext cx="8229600" cy="3884140"/>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tabLst>
                <a:tab pos="463550" algn="l"/>
                <a:tab pos="914400" algn="l"/>
              </a:tabLst>
            </a:pPr>
            <a:r>
              <a:rPr lang="en-US" b="1" i="0" dirty="0">
                <a:solidFill>
                  <a:srgbClr val="000000"/>
                </a:solidFill>
              </a:rPr>
              <a:t>Basic Steps for Solving Applications (cont.)</a:t>
            </a:r>
          </a:p>
          <a:p>
            <a:pPr marL="0" indent="0" eaLnBrk="1" hangingPunct="1">
              <a:buFont typeface="Courier New" pitchFamily="49" charset="0"/>
              <a:buNone/>
              <a:tabLst>
                <a:tab pos="463550" algn="l"/>
                <a:tab pos="914400" algn="l"/>
              </a:tabLst>
            </a:pPr>
            <a:r>
              <a:rPr lang="en-US" b="1" i="0" dirty="0">
                <a:solidFill>
                  <a:srgbClr val="000000"/>
                </a:solidFill>
              </a:rPr>
              <a:t>4.</a:t>
            </a:r>
            <a:r>
              <a:rPr lang="en-US" i="0" dirty="0">
                <a:solidFill>
                  <a:srgbClr val="000000"/>
                </a:solidFill>
              </a:rPr>
              <a:t>	Look back over the results.  For example,</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a.</a:t>
            </a:r>
            <a:r>
              <a:rPr lang="en-US" i="0" dirty="0">
                <a:solidFill>
                  <a:srgbClr val="000000"/>
                </a:solidFill>
              </a:rPr>
              <a:t>	Can you see an easier way to solve the problem?</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b.</a:t>
            </a:r>
            <a:r>
              <a:rPr lang="en-US" i="0" dirty="0">
                <a:solidFill>
                  <a:srgbClr val="000000"/>
                </a:solidFill>
              </a:rPr>
              <a:t>	Does your solution actually work?  Does it make 		sense in terms of the wording of the problem?  		Is it reasonable?</a:t>
            </a:r>
          </a:p>
          <a:p>
            <a:pPr marL="0" indent="0" eaLnBrk="1" hangingPunct="1">
              <a:buFont typeface="Courier New" pitchFamily="49" charset="0"/>
              <a:buNone/>
              <a:tabLst>
                <a:tab pos="463550" algn="l"/>
                <a:tab pos="914400" algn="l"/>
              </a:tabLst>
            </a:pPr>
            <a:r>
              <a:rPr lang="en-US" i="0" dirty="0">
                <a:solidFill>
                  <a:srgbClr val="000000"/>
                </a:solidFill>
              </a:rPr>
              <a:t>	</a:t>
            </a:r>
            <a:r>
              <a:rPr lang="en-US" b="1" i="0" dirty="0">
                <a:solidFill>
                  <a:srgbClr val="000000"/>
                </a:solidFill>
              </a:rPr>
              <a:t>c.</a:t>
            </a:r>
            <a:r>
              <a:rPr lang="en-US" i="0" dirty="0">
                <a:solidFill>
                  <a:srgbClr val="000000"/>
                </a:solidFill>
              </a:rPr>
              <a:t>	If there is an equation, check your answer in the 		equation.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eaLnBrk="1" hangingPunct="1"/>
            <a:r>
              <a:rPr lang="en-US" sz="3200" dirty="0">
                <a:solidFill>
                  <a:schemeClr val="accent1"/>
                </a:solidFill>
              </a:rPr>
              <a:t>Problem Solving</a:t>
            </a:r>
          </a:p>
        </p:txBody>
      </p:sp>
      <p:sp>
        <p:nvSpPr>
          <p:cNvPr id="10243" name="Rectangle 3"/>
          <p:cNvSpPr>
            <a:spLocks noGrp="1"/>
          </p:cNvSpPr>
          <p:nvPr>
            <p:ph idx="1"/>
          </p:nvPr>
        </p:nvSpPr>
        <p:spPr>
          <a:xfrm>
            <a:off x="457200" y="1280160"/>
            <a:ext cx="8229600" cy="3970318"/>
          </a:xfrm>
          <a:prstGeom prst="rect">
            <a:avLst/>
          </a:prstGeom>
          <a:noFill/>
          <a:ln w="28575">
            <a:solidFill>
              <a:srgbClr val="FF3300"/>
            </a:solidFill>
          </a:ln>
        </p:spPr>
        <p:txBody>
          <a:bodyPr>
            <a:spAutoFit/>
          </a:bodyPr>
          <a:lstStyle/>
          <a:p>
            <a:pPr marL="0" indent="0" algn="ctr" eaLnBrk="1" hangingPunct="1">
              <a:spcBef>
                <a:spcPct val="0"/>
              </a:spcBef>
              <a:buFont typeface="Courier New" pitchFamily="49" charset="0"/>
              <a:buNone/>
              <a:tabLst>
                <a:tab pos="463550" algn="l"/>
                <a:tab pos="914400" algn="l"/>
              </a:tabLst>
            </a:pPr>
            <a:r>
              <a:rPr lang="en-US" b="1" i="0" dirty="0">
                <a:solidFill>
                  <a:srgbClr val="000000"/>
                </a:solidFill>
              </a:rPr>
              <a:t>Notes</a:t>
            </a:r>
          </a:p>
          <a:p>
            <a:pPr marL="0" indent="0" eaLnBrk="1" hangingPunct="1">
              <a:spcBef>
                <a:spcPct val="0"/>
              </a:spcBef>
              <a:buFont typeface="Courier New" pitchFamily="49" charset="0"/>
              <a:buNone/>
              <a:tabLst>
                <a:tab pos="463550" algn="l"/>
                <a:tab pos="914400" algn="l"/>
              </a:tabLst>
            </a:pPr>
            <a:r>
              <a:rPr lang="en-US" i="0" dirty="0">
                <a:solidFill>
                  <a:srgbClr val="000000"/>
                </a:solidFill>
              </a:rPr>
              <a:t>You may find that many of the applications in this section can be solved by “reasoning,” and there is nothing wrong with that approach.  Reasoning is a fundamental part of all of mathematics.  However, keep in mind that the algebraic techniques you are learning are important.  They also involve reasoning and will prove very useful in solving more complicated problems in later sections and in later courses.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a:t>
            </a:r>
          </a:p>
        </p:txBody>
      </p:sp>
      <p:sp>
        <p:nvSpPr>
          <p:cNvPr id="11267" name="Rectangle 3"/>
          <p:cNvSpPr>
            <a:spLocks noGrp="1"/>
          </p:cNvSpPr>
          <p:nvPr>
            <p:ph idx="1"/>
          </p:nvPr>
        </p:nvSpPr>
        <p:spPr>
          <a:xfrm>
            <a:off x="457200" y="1280160"/>
            <a:ext cx="8229600" cy="1988237"/>
          </a:xfrm>
          <a:prstGeom prst="rect">
            <a:avLst/>
          </a:prstGeom>
          <a:noFill/>
        </p:spPr>
        <p:txBody>
          <a:bodyPr>
            <a:spAutoFit/>
          </a:bodyPr>
          <a:lstStyle/>
          <a:p>
            <a:pPr marL="463550" indent="-463550" eaLnBrk="1" hangingPunct="1">
              <a:buFont typeface="Courier New" pitchFamily="49" charset="0"/>
              <a:buNone/>
            </a:pPr>
            <a:r>
              <a:rPr lang="en-US" b="1" i="0" dirty="0">
                <a:solidFill>
                  <a:schemeClr val="tx1"/>
                </a:solidFill>
              </a:rPr>
              <a:t>a.</a:t>
            </a:r>
            <a:r>
              <a:rPr lang="en-US" i="0" dirty="0">
                <a:solidFill>
                  <a:schemeClr val="tx1"/>
                </a:solidFill>
              </a:rPr>
              <a:t>	If a number is decreased by </a:t>
            </a:r>
            <a:r>
              <a:rPr lang="en-US" i="0" dirty="0">
                <a:solidFill>
                  <a:srgbClr val="0000FF"/>
                </a:solidFill>
              </a:rPr>
              <a:t>36</a:t>
            </a:r>
            <a:r>
              <a:rPr lang="en-US" i="0" dirty="0">
                <a:solidFill>
                  <a:schemeClr val="tx1"/>
                </a:solidFill>
              </a:rPr>
              <a:t> and the result is </a:t>
            </a:r>
            <a:r>
              <a:rPr lang="en-US" i="0" dirty="0">
                <a:solidFill>
                  <a:srgbClr val="0000FF"/>
                </a:solidFill>
              </a:rPr>
              <a:t>76</a:t>
            </a:r>
            <a:r>
              <a:rPr lang="en-US" i="0" dirty="0">
                <a:solidFill>
                  <a:schemeClr val="tx1"/>
                </a:solidFill>
              </a:rPr>
              <a:t> less than twice the number, what is the number?</a:t>
            </a:r>
          </a:p>
          <a:p>
            <a:pPr marL="463550" indent="-463550" eaLnBrk="1" hangingPunct="1">
              <a:buFont typeface="Courier New" pitchFamily="49" charset="0"/>
              <a:buNone/>
            </a:pPr>
            <a:r>
              <a:rPr lang="en-US" b="1" i="0" dirty="0">
                <a:solidFill>
                  <a:schemeClr val="tx1"/>
                </a:solidFill>
              </a:rPr>
              <a:t>Solution</a:t>
            </a:r>
          </a:p>
          <a:p>
            <a:pPr marL="463550" indent="-463550" eaLnBrk="1" hangingPunct="1">
              <a:buFont typeface="Courier New" pitchFamily="49" charset="0"/>
              <a:buNone/>
            </a:pPr>
            <a:r>
              <a:rPr lang="en-US" i="0" dirty="0">
                <a:solidFill>
                  <a:schemeClr val="tx1"/>
                </a:solidFill>
              </a:rPr>
              <a:t>Let </a:t>
            </a:r>
            <a:r>
              <a:rPr lang="en-US" i="1" dirty="0">
                <a:solidFill>
                  <a:schemeClr val="tx1"/>
                </a:solidFill>
              </a:rPr>
              <a:t>n</a:t>
            </a:r>
            <a:r>
              <a:rPr lang="en-US" i="0" dirty="0">
                <a:solidFill>
                  <a:schemeClr val="tx1"/>
                </a:solidFill>
              </a:rPr>
              <a:t> = the unknown number. </a:t>
            </a:r>
            <a:endParaRPr lang="en-US" dirty="0">
              <a:solidFill>
                <a:schemeClr val="tx1"/>
              </a:solidFill>
            </a:endParaRPr>
          </a:p>
        </p:txBody>
      </p:sp>
      <p:graphicFrame>
        <p:nvGraphicFramePr>
          <p:cNvPr id="11268" name="Object 4"/>
          <p:cNvGraphicFramePr>
            <a:graphicFrameLocks noChangeAspect="1"/>
          </p:cNvGraphicFramePr>
          <p:nvPr/>
        </p:nvGraphicFramePr>
        <p:xfrm>
          <a:off x="482600" y="3505200"/>
          <a:ext cx="8128000" cy="1257300"/>
        </p:xfrm>
        <a:graphic>
          <a:graphicData uri="http://schemas.openxmlformats.org/presentationml/2006/ole">
            <mc:AlternateContent xmlns:mc="http://schemas.openxmlformats.org/markup-compatibility/2006">
              <mc:Choice xmlns:v="urn:schemas-microsoft-com:vml" Requires="v">
                <p:oleObj spid="_x0000_s1032" name="Equation" r:id="rId3" imgW="8128000" imgH="1257300" progId="Equation.DSMT4">
                  <p:embed/>
                </p:oleObj>
              </mc:Choice>
              <mc:Fallback>
                <p:oleObj name="Equation" r:id="rId3" imgW="8128000" imgH="1257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 y="3505200"/>
                        <a:ext cx="81280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2921000" y="5422900"/>
          <a:ext cx="3175000" cy="292100"/>
        </p:xfrm>
        <a:graphic>
          <a:graphicData uri="http://schemas.openxmlformats.org/presentationml/2006/ole">
            <mc:AlternateContent xmlns:mc="http://schemas.openxmlformats.org/markup-compatibility/2006">
              <mc:Choice xmlns:v="urn:schemas-microsoft-com:vml" Requires="v">
                <p:oleObj spid="_x0000_s1033" name="Equation" r:id="rId5" imgW="3175000" imgH="292100" progId="Equation.DSMT4">
                  <p:embed/>
                </p:oleObj>
              </mc:Choice>
              <mc:Fallback>
                <p:oleObj name="Equation" r:id="rId5" imgW="3175000" imgH="2921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21000" y="5422900"/>
                        <a:ext cx="3175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1343025" y="4826000"/>
          <a:ext cx="6553200" cy="292100"/>
        </p:xfrm>
        <a:graphic>
          <a:graphicData uri="http://schemas.openxmlformats.org/presentationml/2006/ole">
            <mc:AlternateContent xmlns:mc="http://schemas.openxmlformats.org/markup-compatibility/2006">
              <mc:Choice xmlns:v="urn:schemas-microsoft-com:vml" Requires="v">
                <p:oleObj spid="_x0000_s1034" name="Equation" r:id="rId7" imgW="6553200" imgH="292100" progId="Equation.DSMT4">
                  <p:embed/>
                </p:oleObj>
              </mc:Choice>
              <mc:Fallback>
                <p:oleObj name="Equation" r:id="rId7" imgW="6553200" imgH="2921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3025" y="4826000"/>
                        <a:ext cx="655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Number Problems (cont.)</a:t>
            </a:r>
          </a:p>
        </p:txBody>
      </p:sp>
      <p:sp>
        <p:nvSpPr>
          <p:cNvPr id="12291" name="Rectangle 3"/>
          <p:cNvSpPr>
            <a:spLocks noGrp="1"/>
          </p:cNvSpPr>
          <p:nvPr>
            <p:ph idx="1"/>
          </p:nvPr>
        </p:nvSpPr>
        <p:spPr>
          <a:xfrm>
            <a:off x="457200" y="3220557"/>
            <a:ext cx="8229600" cy="437043"/>
          </a:xfrm>
          <a:prstGeom prst="rect">
            <a:avLst/>
          </a:prstGeom>
          <a:noFill/>
        </p:spPr>
        <p:txBody>
          <a:bodyPr wrap="square">
            <a:spAutoFit/>
          </a:bodyPr>
          <a:lstStyle/>
          <a:p>
            <a:pPr marL="463550" indent="-463550" eaLnBrk="1" hangingPunct="1">
              <a:lnSpc>
                <a:spcPct val="80000"/>
              </a:lnSpc>
              <a:buFont typeface="Courier New" pitchFamily="49" charset="0"/>
              <a:buNone/>
            </a:pPr>
            <a:r>
              <a:rPr lang="en-US" i="0" dirty="0">
                <a:solidFill>
                  <a:schemeClr val="tx1"/>
                </a:solidFill>
              </a:rPr>
              <a:t>The number is </a:t>
            </a:r>
            <a:r>
              <a:rPr lang="en-US" i="0" dirty="0">
                <a:solidFill>
                  <a:srgbClr val="FF0000"/>
                </a:solidFill>
              </a:rPr>
              <a:t>40</a:t>
            </a:r>
            <a:r>
              <a:rPr lang="en-US" i="0" dirty="0">
                <a:solidFill>
                  <a:schemeClr val="tx1"/>
                </a:solidFill>
              </a:rPr>
              <a:t>.</a:t>
            </a:r>
            <a:endParaRPr lang="en-US" dirty="0">
              <a:solidFill>
                <a:schemeClr val="tx1"/>
              </a:solidFill>
            </a:endParaRPr>
          </a:p>
        </p:txBody>
      </p:sp>
      <p:graphicFrame>
        <p:nvGraphicFramePr>
          <p:cNvPr id="2051" name="Object 3"/>
          <p:cNvGraphicFramePr>
            <a:graphicFrameLocks noChangeAspect="1"/>
          </p:cNvGraphicFramePr>
          <p:nvPr/>
        </p:nvGraphicFramePr>
        <p:xfrm>
          <a:off x="3247104" y="1538748"/>
          <a:ext cx="1778000" cy="292100"/>
        </p:xfrm>
        <a:graphic>
          <a:graphicData uri="http://schemas.openxmlformats.org/presentationml/2006/ole">
            <mc:AlternateContent xmlns:mc="http://schemas.openxmlformats.org/markup-compatibility/2006">
              <mc:Choice xmlns:v="urn:schemas-microsoft-com:vml" Requires="v">
                <p:oleObj spid="_x0000_s2057" name="Equation" r:id="rId3" imgW="1777680" imgH="291960" progId="Equation.DSMT4">
                  <p:embed/>
                </p:oleObj>
              </mc:Choice>
              <mc:Fallback>
                <p:oleObj name="Equation" r:id="rId3" imgW="177768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7104" y="1538748"/>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590800" y="2057400"/>
          <a:ext cx="3124200" cy="292100"/>
        </p:xfrm>
        <a:graphic>
          <a:graphicData uri="http://schemas.openxmlformats.org/presentationml/2006/ole">
            <mc:AlternateContent xmlns:mc="http://schemas.openxmlformats.org/markup-compatibility/2006">
              <mc:Choice xmlns:v="urn:schemas-microsoft-com:vml" Requires="v">
                <p:oleObj spid="_x0000_s2058" name="Equation" r:id="rId5" imgW="3124080" imgH="291960" progId="Equation.DSMT4">
                  <p:embed/>
                </p:oleObj>
              </mc:Choice>
              <mc:Fallback>
                <p:oleObj name="Equation" r:id="rId5" imgW="31240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2057400"/>
                        <a:ext cx="312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429000" y="2590800"/>
          <a:ext cx="901700" cy="292100"/>
        </p:xfrm>
        <a:graphic>
          <a:graphicData uri="http://schemas.openxmlformats.org/presentationml/2006/ole">
            <mc:AlternateContent xmlns:mc="http://schemas.openxmlformats.org/markup-compatibility/2006">
              <mc:Choice xmlns:v="urn:schemas-microsoft-com:vml" Requires="v">
                <p:oleObj spid="_x0000_s2059" name="Equation" r:id="rId7" imgW="901440" imgH="291960" progId="Equation.DSMT4">
                  <p:embed/>
                </p:oleObj>
              </mc:Choice>
              <mc:Fallback>
                <p:oleObj name="Equation" r:id="rId7" imgW="9014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9000" y="25908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476</Words>
  <Application>Microsoft Office PowerPoint</Application>
  <PresentationFormat>On-screen Show (4:3)</PresentationFormat>
  <Paragraphs>99</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Symbol</vt:lpstr>
      <vt:lpstr>Courier New</vt:lpstr>
      <vt:lpstr>Office Theme</vt:lpstr>
      <vt:lpstr>Equation</vt:lpstr>
      <vt:lpstr>Section 2.6</vt:lpstr>
      <vt:lpstr>Objectives</vt:lpstr>
      <vt:lpstr>Problem Solving</vt:lpstr>
      <vt:lpstr>Problem Solving</vt:lpstr>
      <vt:lpstr>Problem Solving</vt:lpstr>
      <vt:lpstr>Problem Solving</vt:lpstr>
      <vt:lpstr>Problem Solving</vt:lpstr>
      <vt:lpstr>Example 1: Number Problems</vt:lpstr>
      <vt:lpstr>Example 1: Number Problems (cont.)</vt:lpstr>
      <vt:lpstr>Example 1: Number Problems (cont.)</vt:lpstr>
      <vt:lpstr>Example 1: Number Problems (cont.)</vt:lpstr>
      <vt:lpstr>Example 1: Number Problems (cont.)</vt:lpstr>
      <vt:lpstr>Example 1: Number Problems (cont.)</vt:lpstr>
      <vt:lpstr>Consecutive Integers</vt:lpstr>
      <vt:lpstr>Consecutive Integers</vt:lpstr>
      <vt:lpstr>Consecutive Integers</vt:lpstr>
      <vt:lpstr>Example 2: Consecutive Integers</vt:lpstr>
      <vt:lpstr>Example 2: Consecutive Integers (cont.)</vt:lpstr>
      <vt:lpstr>Example 2: Consecutive Integers (cont.)</vt:lpstr>
      <vt:lpstr>Example 2: Consecutive Integers (cont.)</vt:lpstr>
      <vt:lpstr>Example 3: Applications</vt:lpstr>
      <vt:lpstr>Example 3: Applications (cont.)</vt:lpstr>
      <vt:lpstr>Example 3: Applications (cont.)</vt:lpstr>
      <vt:lpstr>Example 3: Applications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2016-10-03T16:59:54Z</dcterms:modified>
</cp:coreProperties>
</file>