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256" r:id="rId2"/>
    <p:sldId id="258" r:id="rId3"/>
    <p:sldId id="259" r:id="rId4"/>
    <p:sldId id="281" r:id="rId5"/>
    <p:sldId id="282" r:id="rId6"/>
    <p:sldId id="283" r:id="rId7"/>
    <p:sldId id="284" r:id="rId8"/>
    <p:sldId id="260" r:id="rId9"/>
    <p:sldId id="261" r:id="rId10"/>
    <p:sldId id="280" r:id="rId11"/>
    <p:sldId id="262" r:id="rId12"/>
    <p:sldId id="263" r:id="rId13"/>
    <p:sldId id="264"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
      <p:font typeface="Euclid Symbol" panose="05050102010706020507" pitchFamily="18" charset="2"/>
      <p:regular r:id="rId36"/>
      <p:bold r:id="rId37"/>
      <p:italic r:id="rId38"/>
      <p:boldItalic r:id="rId39"/>
    </p:embeddedFont>
    <p:embeddedFont>
      <p:font typeface="MT Extra" panose="05050102010205020202" pitchFamily="18" charset="2"/>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D9F"/>
    <a:srgbClr val="000000"/>
    <a:srgbClr val="0000FF"/>
    <a:srgbClr val="FFFFCC"/>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7" d="100"/>
          <a:sy n="107" d="100"/>
        </p:scale>
        <p:origin x="1578"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1332701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23379-0E36-4917-8236-B8A083E41291}" type="datetimeFigureOut">
              <a:rPr lang="en-US" smtClean="0"/>
              <a:pPr/>
              <a:t>9/4/2018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FBAD6-A584-4C13-99CB-BFF3AD7EF8A3}" type="slidenum">
              <a:rPr lang="en-US" smtClean="0"/>
              <a:pPr/>
              <a:t>‹#›</a:t>
            </a:fld>
            <a:endParaRPr lang="en-US" dirty="0"/>
          </a:p>
        </p:txBody>
      </p:sp>
    </p:spTree>
    <p:extLst>
      <p:ext uri="{BB962C8B-B14F-4D97-AF65-F5344CB8AC3E}">
        <p14:creationId xmlns:p14="http://schemas.microsoft.com/office/powerpoint/2010/main" val="2036297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5.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9.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5.bin"/><Relationship Id="rId1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5.jpeg"/><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1.jpeg"/><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7.bin"/></Relationships>
</file>

<file path=ppt/slides/_rels/slide18.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30.bin"/><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6.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35.bin"/><Relationship Id="rId14" Type="http://schemas.openxmlformats.org/officeDocument/2006/relationships/image" Target="../media/image4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2.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7.wmf"/><Relationship Id="rId5" Type="http://schemas.openxmlformats.org/officeDocument/2006/relationships/oleObject" Target="../embeddings/oleObject44.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6.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1.wmf"/><Relationship Id="rId5" Type="http://schemas.openxmlformats.org/officeDocument/2006/relationships/oleObject" Target="../embeddings/oleObject48.bin"/><Relationship Id="rId4" Type="http://schemas.openxmlformats.org/officeDocument/2006/relationships/image" Target="../media/image50.wmf"/></Relationships>
</file>

<file path=ppt/slides/_rels/slide23.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image" Target="../media/image58.wmf"/><Relationship Id="rId1" Type="http://schemas.openxmlformats.org/officeDocument/2006/relationships/vmlDrawing" Target="../drawings/vmlDrawing14.vml"/><Relationship Id="rId6" Type="http://schemas.openxmlformats.org/officeDocument/2006/relationships/image" Target="../media/image53.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52.bin"/><Relationship Id="rId14" Type="http://schemas.openxmlformats.org/officeDocument/2006/relationships/image" Target="../media/image57.wmf"/></Relationships>
</file>

<file path=ppt/slides/_rels/slide24.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0.wmf"/><Relationship Id="rId5" Type="http://schemas.openxmlformats.org/officeDocument/2006/relationships/oleObject" Target="../embeddings/oleObject57.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59.bin"/></Relationships>
</file>

<file path=ppt/slides/_rels/slide25.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65.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4.w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63.bin"/><Relationship Id="rId14" Type="http://schemas.openxmlformats.org/officeDocument/2006/relationships/image" Target="../media/image6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6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7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3.1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Working with Formulas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tx1"/>
                </a:solidFill>
              </a:rPr>
              <a:t>Example 1: Evaluating Formulas (cont.)</a:t>
            </a:r>
          </a:p>
        </p:txBody>
      </p:sp>
      <p:sp>
        <p:nvSpPr>
          <p:cNvPr id="8195" name="Rectangle 3"/>
          <p:cNvSpPr>
            <a:spLocks noGrp="1"/>
          </p:cNvSpPr>
          <p:nvPr>
            <p:ph idx="1"/>
          </p:nvPr>
        </p:nvSpPr>
        <p:spPr>
          <a:xfrm>
            <a:off x="457200" y="1280160"/>
            <a:ext cx="8229600" cy="4203715"/>
          </a:xfrm>
          <a:prstGeom prst="rect">
            <a:avLst/>
          </a:prstGeom>
          <a:noFill/>
        </p:spPr>
        <p:txBody>
          <a:bodyPr>
            <a:spAutoFit/>
          </a:bodyPr>
          <a:lstStyle/>
          <a:p>
            <a:pPr marL="0" indent="0">
              <a:spcBef>
                <a:spcPts val="672"/>
              </a:spcBef>
              <a:buFont typeface="Courier New" pitchFamily="49" charset="0"/>
              <a:buNone/>
            </a:pPr>
            <a:r>
              <a:rPr lang="en-US" i="0" dirty="0">
                <a:solidFill>
                  <a:schemeClr val="tx1"/>
                </a:solidFill>
              </a:rPr>
              <a:t>Maribel loaned </a:t>
            </a:r>
            <a:r>
              <a:rPr lang="en-US" i="0" dirty="0">
                <a:solidFill>
                  <a:srgbClr val="0000FF"/>
                </a:solidFill>
              </a:rPr>
              <a:t>$5000 </a:t>
            </a:r>
            <a:r>
              <a:rPr lang="en-US" i="0" dirty="0">
                <a:solidFill>
                  <a:schemeClr val="tx1"/>
                </a:solidFill>
              </a:rPr>
              <a:t>to a friend for </a:t>
            </a:r>
            <a:r>
              <a:rPr lang="en-US" i="0" dirty="0">
                <a:solidFill>
                  <a:srgbClr val="0000FF"/>
                </a:solidFill>
              </a:rPr>
              <a:t>90 days </a:t>
            </a:r>
            <a:r>
              <a:rPr lang="en-US" i="0" dirty="0">
                <a:solidFill>
                  <a:schemeClr val="tx1"/>
                </a:solidFill>
              </a:rPr>
              <a:t>at an annual interest rate of </a:t>
            </a:r>
            <a:r>
              <a:rPr lang="en-US" i="0" dirty="0">
                <a:solidFill>
                  <a:srgbClr val="0000FF"/>
                </a:solidFill>
              </a:rPr>
              <a:t>8%</a:t>
            </a:r>
            <a:r>
              <a:rPr lang="en-US" i="0" dirty="0">
                <a:solidFill>
                  <a:schemeClr val="tx1"/>
                </a:solidFill>
              </a:rPr>
              <a:t>. How much will her friend pay her at the end of the </a:t>
            </a:r>
            <a:r>
              <a:rPr lang="en-US" i="0" dirty="0">
                <a:solidFill>
                  <a:srgbClr val="0000FF"/>
                </a:solidFill>
              </a:rPr>
              <a:t>90 days</a:t>
            </a:r>
            <a:r>
              <a:rPr lang="en-US" i="0" dirty="0">
                <a:solidFill>
                  <a:schemeClr val="tx1"/>
                </a:solidFill>
              </a:rPr>
              <a:t>?</a:t>
            </a:r>
          </a:p>
          <a:p>
            <a:pPr>
              <a:spcBef>
                <a:spcPts val="672"/>
              </a:spcBef>
            </a:pPr>
            <a:r>
              <a:rPr lang="en-US" b="1" dirty="0">
                <a:solidFill>
                  <a:schemeClr val="tx1"/>
                </a:solidFill>
              </a:rPr>
              <a:t>Solution</a:t>
            </a:r>
          </a:p>
          <a:p>
            <a:pPr>
              <a:spcBef>
                <a:spcPts val="672"/>
              </a:spcBef>
              <a:tabLst>
                <a:tab pos="1371600" algn="r"/>
                <a:tab pos="1485900" algn="l"/>
              </a:tabLst>
            </a:pPr>
            <a:r>
              <a:rPr lang="en-US" dirty="0">
                <a:solidFill>
                  <a:schemeClr val="tx1"/>
                </a:solidFill>
              </a:rPr>
              <a:t>Here,	</a:t>
            </a:r>
            <a:r>
              <a:rPr lang="en-US" i="1" dirty="0">
                <a:solidFill>
                  <a:srgbClr val="00007F"/>
                </a:solidFill>
              </a:rPr>
              <a:t>P	</a:t>
            </a:r>
            <a:r>
              <a:rPr lang="en-US" dirty="0">
                <a:solidFill>
                  <a:srgbClr val="00007F"/>
                </a:solidFill>
              </a:rPr>
              <a:t>= $5000,</a:t>
            </a:r>
          </a:p>
          <a:p>
            <a:pPr>
              <a:spcBef>
                <a:spcPts val="672"/>
              </a:spcBef>
              <a:tabLst>
                <a:tab pos="1371600" algn="r"/>
                <a:tab pos="1485900" algn="l"/>
              </a:tabLst>
            </a:pPr>
            <a:r>
              <a:rPr lang="en-US" dirty="0">
                <a:solidFill>
                  <a:srgbClr val="00007F"/>
                </a:solidFill>
              </a:rPr>
              <a:t>	 </a:t>
            </a:r>
            <a:r>
              <a:rPr lang="en-US" i="1" dirty="0">
                <a:solidFill>
                  <a:srgbClr val="00007F"/>
                </a:solidFill>
              </a:rPr>
              <a:t>r</a:t>
            </a:r>
            <a:r>
              <a:rPr lang="en-US" dirty="0">
                <a:solidFill>
                  <a:srgbClr val="00007F"/>
                </a:solidFill>
              </a:rPr>
              <a:t>	= 8% = 0.08</a:t>
            </a:r>
            <a:r>
              <a:rPr lang="en-US" dirty="0">
                <a:solidFill>
                  <a:srgbClr val="000099"/>
                </a:solidFill>
              </a:rPr>
              <a:t>,</a:t>
            </a:r>
          </a:p>
          <a:p>
            <a:pPr>
              <a:lnSpc>
                <a:spcPct val="150000"/>
              </a:lnSpc>
              <a:spcBef>
                <a:spcPts val="672"/>
              </a:spcBef>
              <a:tabLst>
                <a:tab pos="1371600" algn="r"/>
                <a:tab pos="1485900" algn="l"/>
              </a:tabLst>
            </a:pPr>
            <a:r>
              <a:rPr lang="en-US" dirty="0">
                <a:solidFill>
                  <a:schemeClr val="tx1"/>
                </a:solidFill>
              </a:rPr>
              <a:t>	</a:t>
            </a:r>
            <a:r>
              <a:rPr lang="en-US" i="1" dirty="0">
                <a:solidFill>
                  <a:srgbClr val="00007F"/>
                </a:solidFill>
              </a:rPr>
              <a:t>t</a:t>
            </a:r>
            <a:r>
              <a:rPr lang="en-US" dirty="0">
                <a:solidFill>
                  <a:srgbClr val="00007F"/>
                </a:solidFill>
              </a:rPr>
              <a:t>	= 90 days</a:t>
            </a:r>
          </a:p>
          <a:p>
            <a:pPr marL="0" indent="0">
              <a:spcBef>
                <a:spcPts val="672"/>
              </a:spcBef>
              <a:buFont typeface="Courier New" pitchFamily="49" charset="0"/>
              <a:buNone/>
            </a:pPr>
            <a:r>
              <a:rPr lang="en-US" dirty="0">
                <a:solidFill>
                  <a:schemeClr val="tx1"/>
                </a:solidFill>
              </a:rPr>
              <a:t> </a:t>
            </a:r>
          </a:p>
        </p:txBody>
      </p:sp>
      <p:graphicFrame>
        <p:nvGraphicFramePr>
          <p:cNvPr id="29698" name="Object 16"/>
          <p:cNvGraphicFramePr>
            <a:graphicFrameLocks noChangeAspect="1"/>
          </p:cNvGraphicFramePr>
          <p:nvPr/>
        </p:nvGraphicFramePr>
        <p:xfrm>
          <a:off x="3479800" y="4203700"/>
          <a:ext cx="2984500" cy="838200"/>
        </p:xfrm>
        <a:graphic>
          <a:graphicData uri="http://schemas.openxmlformats.org/presentationml/2006/ole">
            <mc:AlternateContent xmlns:mc="http://schemas.openxmlformats.org/markup-compatibility/2006">
              <mc:Choice xmlns:v="urn:schemas-microsoft-com:vml" Requires="v">
                <p:oleObj spid="_x0000_s29706" name="Equation" r:id="rId3" imgW="2984500" imgH="838200" progId="Equation.DSMT4">
                  <p:embed/>
                </p:oleObj>
              </mc:Choice>
              <mc:Fallback>
                <p:oleObj name="Equation" r:id="rId3" imgW="2984500" imgH="838200" progId="Equation.DSMT4">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800" y="4203700"/>
                        <a:ext cx="298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p:cNvSpPr>
          <p:nvPr>
            <p:ph idx="1"/>
          </p:nvPr>
        </p:nvSpPr>
        <p:spPr>
          <a:prstGeom prst="rect">
            <a:avLst/>
          </a:prstGeom>
        </p:spPr>
        <p:txBody>
          <a:bodyPr>
            <a:normAutofit/>
          </a:bodyPr>
          <a:lstStyle/>
          <a:p>
            <a:pPr marL="0" indent="0">
              <a:spcBef>
                <a:spcPct val="70000"/>
              </a:spcBef>
              <a:buFont typeface="Courier New" pitchFamily="49" charset="0"/>
              <a:buNone/>
            </a:pPr>
            <a:r>
              <a:rPr lang="en-US" i="0" dirty="0">
                <a:solidFill>
                  <a:schemeClr val="tx1"/>
                </a:solidFill>
              </a:rPr>
              <a:t>Find the interest by substituting in the formula </a:t>
            </a:r>
            <a:r>
              <a:rPr lang="en-US" i="1" dirty="0">
                <a:solidFill>
                  <a:srgbClr val="0000FF"/>
                </a:solidFill>
              </a:rPr>
              <a:t>I</a:t>
            </a:r>
            <a:r>
              <a:rPr lang="en-US" dirty="0">
                <a:solidFill>
                  <a:srgbClr val="0000FF"/>
                </a:solidFill>
              </a:rPr>
              <a:t> </a:t>
            </a:r>
            <a:r>
              <a:rPr lang="en-US" i="0" dirty="0">
                <a:solidFill>
                  <a:srgbClr val="0000FF"/>
                </a:solidFill>
              </a:rPr>
              <a:t>= </a:t>
            </a:r>
            <a:r>
              <a:rPr lang="en-US" i="1" dirty="0">
                <a:solidFill>
                  <a:srgbClr val="0000FF"/>
                </a:solidFill>
              </a:rPr>
              <a:t>Prt</a:t>
            </a:r>
            <a:r>
              <a:rPr lang="en-US" dirty="0">
                <a:solidFill>
                  <a:schemeClr val="tx1"/>
                </a:solidFill>
              </a:rPr>
              <a:t> </a:t>
            </a:r>
            <a:r>
              <a:rPr lang="en-US" i="0" dirty="0">
                <a:solidFill>
                  <a:schemeClr val="tx1"/>
                </a:solidFill>
              </a:rPr>
              <a:t>and evaluating. </a:t>
            </a:r>
            <a:r>
              <a:rPr lang="en-US" dirty="0">
                <a:solidFill>
                  <a:schemeClr val="tx1"/>
                </a:solidFill>
              </a:rPr>
              <a:t> </a:t>
            </a:r>
          </a:p>
          <a:p>
            <a:pPr marL="0" indent="0">
              <a:spcBef>
                <a:spcPct val="70000"/>
              </a:spcBef>
              <a:buFont typeface="Courier New" pitchFamily="49" charset="0"/>
              <a:buNone/>
            </a:pPr>
            <a:endParaRPr lang="en-US" dirty="0">
              <a:solidFill>
                <a:schemeClr val="tx1"/>
              </a:solidFill>
            </a:endParaRPr>
          </a:p>
          <a:p>
            <a:pPr marL="0" indent="0">
              <a:spcBef>
                <a:spcPct val="70000"/>
              </a:spcBef>
              <a:buFont typeface="Courier New" pitchFamily="49" charset="0"/>
              <a:buNone/>
            </a:pPr>
            <a:endParaRPr lang="en-US" dirty="0">
              <a:solidFill>
                <a:schemeClr val="tx1"/>
              </a:solidFill>
            </a:endParaRPr>
          </a:p>
          <a:p>
            <a:pPr marL="0" indent="0">
              <a:spcBef>
                <a:spcPct val="35000"/>
              </a:spcBef>
              <a:buFont typeface="Courier New" pitchFamily="49" charset="0"/>
              <a:buNone/>
            </a:pPr>
            <a:r>
              <a:rPr lang="en-US" i="0" dirty="0">
                <a:solidFill>
                  <a:schemeClr val="tx1"/>
                </a:solidFill>
              </a:rPr>
              <a:t>The interest is $100 and the amount to be paid at the end of 90 days is</a:t>
            </a:r>
          </a:p>
          <a:p>
            <a:pPr marL="0" indent="0" algn="ctr">
              <a:buFont typeface="Courier New" pitchFamily="49" charset="0"/>
              <a:buNone/>
            </a:pPr>
            <a:r>
              <a:rPr lang="en-US" i="0" dirty="0">
                <a:solidFill>
                  <a:schemeClr val="tx1"/>
                </a:solidFill>
              </a:rPr>
              <a:t>principal + interest </a:t>
            </a:r>
            <a:r>
              <a:rPr lang="en-US" i="0" dirty="0">
                <a:solidFill>
                  <a:srgbClr val="000099"/>
                </a:solidFill>
              </a:rPr>
              <a:t>=</a:t>
            </a:r>
            <a:r>
              <a:rPr lang="en-US" i="0" dirty="0">
                <a:solidFill>
                  <a:srgbClr val="FF00FF"/>
                </a:solidFill>
              </a:rPr>
              <a:t> $5000 + $100</a:t>
            </a:r>
            <a:r>
              <a:rPr lang="en-US" i="0" dirty="0">
                <a:solidFill>
                  <a:schemeClr val="tx1"/>
                </a:solidFill>
              </a:rPr>
              <a:t> </a:t>
            </a:r>
            <a:r>
              <a:rPr lang="en-US" i="0" dirty="0">
                <a:solidFill>
                  <a:srgbClr val="000099"/>
                </a:solidFill>
              </a:rPr>
              <a:t>=</a:t>
            </a:r>
            <a:r>
              <a:rPr lang="en-US" i="0" dirty="0">
                <a:solidFill>
                  <a:srgbClr val="FF0008"/>
                </a:solidFill>
              </a:rPr>
              <a:t> $5100</a:t>
            </a:r>
            <a:r>
              <a:rPr lang="en-US" i="0" dirty="0">
                <a:solidFill>
                  <a:schemeClr val="tx1"/>
                </a:solidFill>
              </a:rPr>
              <a:t>.</a:t>
            </a:r>
            <a:r>
              <a:rPr lang="en-US" dirty="0">
                <a:solidFill>
                  <a:schemeClr val="tx1"/>
                </a:solidFill>
              </a:rPr>
              <a:t> </a:t>
            </a:r>
          </a:p>
        </p:txBody>
      </p:sp>
      <p:graphicFrame>
        <p:nvGraphicFramePr>
          <p:cNvPr id="1029" name="Object 5"/>
          <p:cNvGraphicFramePr>
            <a:graphicFrameLocks noChangeAspect="1"/>
          </p:cNvGraphicFramePr>
          <p:nvPr/>
        </p:nvGraphicFramePr>
        <p:xfrm>
          <a:off x="1435100" y="2514600"/>
          <a:ext cx="2362200" cy="838200"/>
        </p:xfrm>
        <a:graphic>
          <a:graphicData uri="http://schemas.openxmlformats.org/presentationml/2006/ole">
            <mc:AlternateContent xmlns:mc="http://schemas.openxmlformats.org/markup-compatibility/2006">
              <mc:Choice xmlns:v="urn:schemas-microsoft-com:vml" Requires="v">
                <p:oleObj spid="_x0000_s1060" name="Equation" r:id="rId3" imgW="2361960" imgH="838080" progId="Equation.DSMT4">
                  <p:embed/>
                </p:oleObj>
              </mc:Choice>
              <mc:Fallback>
                <p:oleObj name="Equation" r:id="rId3" imgW="2361960" imgH="8380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2514600"/>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8" name="Rectangle 2"/>
          <p:cNvSpPr>
            <a:spLocks noGrp="1"/>
          </p:cNvSpPr>
          <p:nvPr>
            <p:ph type="title"/>
          </p:nvPr>
        </p:nvSpPr>
        <p:spPr>
          <a:prstGeom prst="rect">
            <a:avLst/>
          </a:prstGeom>
        </p:spPr>
        <p:txBody>
          <a:bodyPr/>
          <a:lstStyle/>
          <a:p>
            <a:r>
              <a:rPr lang="en-US" sz="3200" dirty="0">
                <a:solidFill>
                  <a:schemeClr val="tx1"/>
                </a:solidFill>
              </a:rPr>
              <a:t>Example 1: Evaluating Formulas (cont.)</a:t>
            </a:r>
          </a:p>
        </p:txBody>
      </p:sp>
      <p:graphicFrame>
        <p:nvGraphicFramePr>
          <p:cNvPr id="1028" name="Object 4"/>
          <p:cNvGraphicFramePr>
            <a:graphicFrameLocks noChangeAspect="1"/>
          </p:cNvGraphicFramePr>
          <p:nvPr/>
        </p:nvGraphicFramePr>
        <p:xfrm>
          <a:off x="2870200" y="2463800"/>
          <a:ext cx="406400" cy="203200"/>
        </p:xfrm>
        <a:graphic>
          <a:graphicData uri="http://schemas.openxmlformats.org/presentationml/2006/ole">
            <mc:AlternateContent xmlns:mc="http://schemas.openxmlformats.org/markup-compatibility/2006">
              <mc:Choice xmlns:v="urn:schemas-microsoft-com:vml" Requires="v">
                <p:oleObj spid="_x0000_s1061" name="Equation" r:id="rId5" imgW="406080" imgH="203040" progId="Equation.DSMT4">
                  <p:embed/>
                </p:oleObj>
              </mc:Choice>
              <mc:Fallback>
                <p:oleObj name="Equation" r:id="rId5" imgW="406080" imgH="203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200" y="2463800"/>
                        <a:ext cx="4064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3924300" y="2819400"/>
          <a:ext cx="1803400" cy="292100"/>
        </p:xfrm>
        <a:graphic>
          <a:graphicData uri="http://schemas.openxmlformats.org/presentationml/2006/ole">
            <mc:AlternateContent xmlns:mc="http://schemas.openxmlformats.org/markup-compatibility/2006">
              <mc:Choice xmlns:v="urn:schemas-microsoft-com:vml" Requires="v">
                <p:oleObj spid="_x0000_s1062" name="Equation" r:id="rId7" imgW="1803240" imgH="291960" progId="Equation.DSMT4">
                  <p:embed/>
                </p:oleObj>
              </mc:Choice>
              <mc:Fallback>
                <p:oleObj name="Equation" r:id="rId7" imgW="1803240" imgH="2919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2819400"/>
                        <a:ext cx="1803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5816600" y="2781300"/>
          <a:ext cx="1460500" cy="368300"/>
        </p:xfrm>
        <a:graphic>
          <a:graphicData uri="http://schemas.openxmlformats.org/presentationml/2006/ole">
            <mc:AlternateContent xmlns:mc="http://schemas.openxmlformats.org/markup-compatibility/2006">
              <mc:Choice xmlns:v="urn:schemas-microsoft-com:vml" Requires="v">
                <p:oleObj spid="_x0000_s1063" name="Equation" r:id="rId9" imgW="1460160" imgH="368280" progId="Equation.DSMT4">
                  <p:embed/>
                </p:oleObj>
              </mc:Choice>
              <mc:Fallback>
                <p:oleObj name="Equation" r:id="rId9" imgW="1460160" imgH="3682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6600" y="2781300"/>
                        <a:ext cx="1460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Straight Connector 10"/>
          <p:cNvCxnSpPr/>
          <p:nvPr/>
        </p:nvCxnSpPr>
        <p:spPr>
          <a:xfrm flipV="1">
            <a:off x="2743200" y="2743200"/>
            <a:ext cx="6858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429000" y="3124200"/>
            <a:ext cx="381000"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4203918"/>
            <a:ext cx="8229600" cy="1815882"/>
          </a:xfrm>
          <a:prstGeom prst="rect">
            <a:avLst/>
          </a:prstGeom>
        </p:spPr>
        <p:txBody>
          <a:bodyPr>
            <a:spAutoFit/>
          </a:bodyPr>
          <a:lstStyle/>
          <a:p>
            <a:r>
              <a:rPr lang="en-US" sz="2800" dirty="0"/>
              <a:t>That is, 212</a:t>
            </a:r>
            <a:r>
              <a:rPr lang="en-US" sz="2800" dirty="0">
                <a:sym typeface="Symbol"/>
              </a:rPr>
              <a:t></a:t>
            </a:r>
            <a:r>
              <a:rPr lang="en-US" sz="2800" dirty="0"/>
              <a:t>F is the same as </a:t>
            </a:r>
            <a:r>
              <a:rPr lang="en-US" sz="2800" dirty="0">
                <a:solidFill>
                  <a:srgbClr val="FF0008"/>
                </a:solidFill>
              </a:rPr>
              <a:t>100</a:t>
            </a:r>
            <a:r>
              <a:rPr lang="en-US" sz="2800" dirty="0">
                <a:solidFill>
                  <a:srgbClr val="FF0000"/>
                </a:solidFill>
                <a:sym typeface="Symbol"/>
              </a:rPr>
              <a:t></a:t>
            </a:r>
            <a:r>
              <a:rPr lang="en-US" sz="2800" dirty="0">
                <a:solidFill>
                  <a:srgbClr val="FF0008"/>
                </a:solidFill>
              </a:rPr>
              <a:t>C</a:t>
            </a:r>
            <a:r>
              <a:rPr lang="en-US" sz="2800" dirty="0"/>
              <a:t>. Water will boil at 212</a:t>
            </a:r>
            <a:r>
              <a:rPr lang="en-US" sz="2800" dirty="0">
                <a:sym typeface="Symbol"/>
              </a:rPr>
              <a:t></a:t>
            </a:r>
            <a:r>
              <a:rPr lang="en-US" sz="2800" dirty="0"/>
              <a:t>F at sea level.  This means that if the temperature is measured in degrees Celsius instead of degrees Fahrenheit, water will boil at 100</a:t>
            </a:r>
            <a:r>
              <a:rPr lang="en-US" sz="2800" dirty="0">
                <a:sym typeface="Symbol"/>
              </a:rPr>
              <a:t></a:t>
            </a:r>
            <a:r>
              <a:rPr lang="en-US" sz="2800" dirty="0"/>
              <a:t>C at sea level. </a:t>
            </a:r>
          </a:p>
        </p:txBody>
      </p:sp>
      <p:sp>
        <p:nvSpPr>
          <p:cNvPr id="10242" name="Rectangle 2"/>
          <p:cNvSpPr>
            <a:spLocks noGrp="1"/>
          </p:cNvSpPr>
          <p:nvPr>
            <p:ph type="title"/>
          </p:nvPr>
        </p:nvSpPr>
        <p:spPr>
          <a:prstGeom prst="rect">
            <a:avLst/>
          </a:prstGeom>
        </p:spPr>
        <p:txBody>
          <a:bodyPr/>
          <a:lstStyle/>
          <a:p>
            <a:r>
              <a:rPr lang="en-US" sz="3200" dirty="0">
                <a:solidFill>
                  <a:schemeClr val="tx1"/>
                </a:solidFill>
              </a:rPr>
              <a:t>Example 1: Evaluating Formulas (cont.)</a:t>
            </a:r>
          </a:p>
        </p:txBody>
      </p:sp>
      <p:sp>
        <p:nvSpPr>
          <p:cNvPr id="10243" name="Rectangle 3"/>
          <p:cNvSpPr>
            <a:spLocks noGrp="1"/>
          </p:cNvSpPr>
          <p:nvPr>
            <p:ph idx="1"/>
          </p:nvPr>
        </p:nvSpPr>
        <p:spPr>
          <a:xfrm>
            <a:off x="457200" y="1280160"/>
            <a:ext cx="8412480" cy="2136482"/>
          </a:xfrm>
          <a:prstGeom prst="rect">
            <a:avLst/>
          </a:prstGeom>
          <a:noFill/>
        </p:spPr>
        <p:txBody>
          <a:bodyPr>
            <a:spAutoFit/>
          </a:bodyPr>
          <a:lstStyle/>
          <a:p>
            <a:pPr marL="463550" indent="-463550">
              <a:spcBef>
                <a:spcPts val="672"/>
              </a:spcBef>
              <a:buFont typeface="Courier New" pitchFamily="49" charset="0"/>
              <a:buNone/>
            </a:pPr>
            <a:r>
              <a:rPr lang="en-US" b="1" i="0" dirty="0">
                <a:solidFill>
                  <a:schemeClr val="tx1"/>
                </a:solidFill>
              </a:rPr>
              <a:t>b.	</a:t>
            </a:r>
            <a:r>
              <a:rPr lang="en-US" i="0" dirty="0">
                <a:solidFill>
                  <a:schemeClr val="tx1"/>
                </a:solidFill>
              </a:rPr>
              <a:t>Given the formula                           first find </a:t>
            </a:r>
            <a:r>
              <a:rPr lang="en-US" i="1" dirty="0">
                <a:solidFill>
                  <a:schemeClr val="tx1"/>
                </a:solidFill>
              </a:rPr>
              <a:t>C</a:t>
            </a:r>
            <a:r>
              <a:rPr lang="en-US" dirty="0">
                <a:solidFill>
                  <a:schemeClr val="tx1"/>
                </a:solidFill>
              </a:rPr>
              <a:t> </a:t>
            </a:r>
            <a:r>
              <a:rPr lang="en-US" i="0" dirty="0">
                <a:solidFill>
                  <a:schemeClr val="tx1"/>
                </a:solidFill>
              </a:rPr>
              <a:t>if            </a:t>
            </a:r>
          </a:p>
          <a:p>
            <a:pPr marL="463550" indent="-463550">
              <a:spcBef>
                <a:spcPts val="1800"/>
              </a:spcBef>
            </a:pPr>
            <a:r>
              <a:rPr lang="en-US" dirty="0">
                <a:solidFill>
                  <a:schemeClr val="tx1"/>
                </a:solidFill>
              </a:rPr>
              <a:t>	</a:t>
            </a:r>
            <a:r>
              <a:rPr lang="en-US" i="1" dirty="0">
                <a:solidFill>
                  <a:schemeClr val="tx1"/>
                </a:solidFill>
              </a:rPr>
              <a:t>F</a:t>
            </a:r>
            <a:r>
              <a:rPr lang="en-US" i="0" dirty="0">
                <a:solidFill>
                  <a:schemeClr val="tx1"/>
                </a:solidFill>
              </a:rPr>
              <a:t> = </a:t>
            </a:r>
            <a:r>
              <a:rPr lang="en-US" i="0" dirty="0">
                <a:solidFill>
                  <a:srgbClr val="0000FF"/>
                </a:solidFill>
              </a:rPr>
              <a:t>212</a:t>
            </a:r>
            <a:r>
              <a:rPr lang="en-US" i="0" dirty="0">
                <a:solidFill>
                  <a:srgbClr val="0000FF"/>
                </a:solidFill>
                <a:sym typeface="Symbol"/>
              </a:rPr>
              <a:t></a:t>
            </a:r>
            <a:r>
              <a:rPr lang="en-US" i="0" dirty="0">
                <a:solidFill>
                  <a:schemeClr val="tx1"/>
                </a:solidFill>
                <a:sym typeface="MT Extra" pitchFamily="18" charset="2"/>
              </a:rPr>
              <a:t> </a:t>
            </a:r>
            <a:r>
              <a:rPr lang="en-US" i="0" dirty="0">
                <a:solidFill>
                  <a:schemeClr val="tx1"/>
                </a:solidFill>
              </a:rPr>
              <a:t>(212 degrees Fahrenheit) and then find </a:t>
            </a:r>
            <a:r>
              <a:rPr lang="en-US" i="1" dirty="0">
                <a:solidFill>
                  <a:schemeClr val="tx1"/>
                </a:solidFill>
              </a:rPr>
              <a:t>F</a:t>
            </a:r>
            <a:r>
              <a:rPr lang="en-US" dirty="0">
                <a:solidFill>
                  <a:schemeClr val="tx1"/>
                </a:solidFill>
              </a:rPr>
              <a:t> </a:t>
            </a:r>
            <a:r>
              <a:rPr lang="en-US" i="0" dirty="0">
                <a:solidFill>
                  <a:schemeClr val="tx1"/>
                </a:solidFill>
              </a:rPr>
              <a:t>if </a:t>
            </a:r>
            <a:r>
              <a:rPr lang="en-US" i="1" dirty="0">
                <a:solidFill>
                  <a:schemeClr val="tx1"/>
                </a:solidFill>
              </a:rPr>
              <a:t>C </a:t>
            </a:r>
            <a:r>
              <a:rPr lang="en-US" i="0" dirty="0">
                <a:solidFill>
                  <a:schemeClr val="tx1"/>
                </a:solidFill>
              </a:rPr>
              <a:t>= </a:t>
            </a:r>
            <a:r>
              <a:rPr lang="en-US" i="0" dirty="0">
                <a:solidFill>
                  <a:srgbClr val="0000FF"/>
                </a:solidFill>
              </a:rPr>
              <a:t>20</a:t>
            </a:r>
            <a:r>
              <a:rPr lang="en-US" dirty="0">
                <a:solidFill>
                  <a:srgbClr val="0000FF"/>
                </a:solidFill>
                <a:sym typeface="Symbol"/>
              </a:rPr>
              <a:t></a:t>
            </a:r>
            <a:r>
              <a:rPr lang="en-US" dirty="0">
                <a:solidFill>
                  <a:schemeClr val="tx1"/>
                </a:solidFill>
              </a:rPr>
              <a:t> </a:t>
            </a:r>
            <a:r>
              <a:rPr lang="en-US" i="0" dirty="0">
                <a:solidFill>
                  <a:schemeClr val="tx1"/>
                </a:solidFill>
              </a:rPr>
              <a:t>(20 degrees Celsius).</a:t>
            </a:r>
            <a:r>
              <a:rPr lang="en-US" dirty="0">
                <a:solidFill>
                  <a:schemeClr val="tx1"/>
                </a:solidFill>
              </a:rPr>
              <a:t> </a:t>
            </a:r>
          </a:p>
          <a:p>
            <a:pPr marL="463550" indent="-463550">
              <a:spcBef>
                <a:spcPts val="672"/>
              </a:spcBef>
              <a:buFont typeface="Courier New" pitchFamily="49" charset="0"/>
              <a:buNone/>
            </a:pPr>
            <a:r>
              <a:rPr lang="en-US" b="1" i="0" dirty="0">
                <a:solidFill>
                  <a:schemeClr val="tx1"/>
                </a:solidFill>
              </a:rPr>
              <a:t>Solution  </a:t>
            </a:r>
            <a:r>
              <a:rPr lang="en-US" i="1" dirty="0">
                <a:solidFill>
                  <a:schemeClr val="tx1"/>
                </a:solidFill>
              </a:rPr>
              <a:t>F</a:t>
            </a:r>
            <a:r>
              <a:rPr lang="en-US" i="0" dirty="0">
                <a:solidFill>
                  <a:schemeClr val="tx1"/>
                </a:solidFill>
              </a:rPr>
              <a:t> = 212</a:t>
            </a:r>
            <a:r>
              <a:rPr lang="en-US" dirty="0">
                <a:solidFill>
                  <a:schemeClr val="tx1"/>
                </a:solidFill>
                <a:sym typeface="Symbol"/>
              </a:rPr>
              <a:t></a:t>
            </a:r>
            <a:r>
              <a:rPr lang="en-US" i="0" dirty="0">
                <a:solidFill>
                  <a:schemeClr val="tx1"/>
                </a:solidFill>
                <a:sym typeface="MT Extra" pitchFamily="18" charset="2"/>
              </a:rPr>
              <a:t>, so substitute </a:t>
            </a:r>
            <a:r>
              <a:rPr lang="en-US" i="0" dirty="0">
                <a:solidFill>
                  <a:srgbClr val="FF00FF"/>
                </a:solidFill>
                <a:sym typeface="MT Extra" pitchFamily="18" charset="2"/>
              </a:rPr>
              <a:t>212</a:t>
            </a:r>
            <a:r>
              <a:rPr lang="en-US" i="0" dirty="0">
                <a:solidFill>
                  <a:schemeClr val="tx1"/>
                </a:solidFill>
                <a:sym typeface="MT Extra" pitchFamily="18" charset="2"/>
              </a:rPr>
              <a:t> for </a:t>
            </a:r>
            <a:r>
              <a:rPr lang="en-US" i="1" dirty="0">
                <a:solidFill>
                  <a:schemeClr val="tx1"/>
                </a:solidFill>
                <a:sym typeface="MT Extra" pitchFamily="18" charset="2"/>
              </a:rPr>
              <a:t>F</a:t>
            </a:r>
            <a:r>
              <a:rPr lang="en-US" i="0" dirty="0">
                <a:solidFill>
                  <a:schemeClr val="tx1"/>
                </a:solidFill>
                <a:sym typeface="MT Extra" pitchFamily="18" charset="2"/>
              </a:rPr>
              <a:t> in the formula.</a:t>
            </a:r>
          </a:p>
        </p:txBody>
      </p:sp>
      <p:graphicFrame>
        <p:nvGraphicFramePr>
          <p:cNvPr id="10244" name="Object 5"/>
          <p:cNvGraphicFramePr>
            <a:graphicFrameLocks noChangeAspect="1"/>
          </p:cNvGraphicFramePr>
          <p:nvPr/>
        </p:nvGraphicFramePr>
        <p:xfrm>
          <a:off x="3684588" y="1143000"/>
          <a:ext cx="2044700" cy="838200"/>
        </p:xfrm>
        <a:graphic>
          <a:graphicData uri="http://schemas.openxmlformats.org/presentationml/2006/ole">
            <mc:AlternateContent xmlns:mc="http://schemas.openxmlformats.org/markup-compatibility/2006">
              <mc:Choice xmlns:v="urn:schemas-microsoft-com:vml" Requires="v">
                <p:oleObj spid="_x0000_s2083" name="Equation" r:id="rId3" imgW="2044700" imgH="838200" progId="Equation.DSMT4">
                  <p:embed/>
                </p:oleObj>
              </mc:Choice>
              <mc:Fallback>
                <p:oleObj name="Equation" r:id="rId3" imgW="2044700" imgH="8382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588" y="1143000"/>
                        <a:ext cx="2044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2286000" y="3403600"/>
          <a:ext cx="2247900" cy="838200"/>
        </p:xfrm>
        <a:graphic>
          <a:graphicData uri="http://schemas.openxmlformats.org/presentationml/2006/ole">
            <mc:AlternateContent xmlns:mc="http://schemas.openxmlformats.org/markup-compatibility/2006">
              <mc:Choice xmlns:v="urn:schemas-microsoft-com:vml" Requires="v">
                <p:oleObj spid="_x0000_s2084" name="Equation" r:id="rId5" imgW="2247840" imgH="838080" progId="Equation.DSMT4">
                  <p:embed/>
                </p:oleObj>
              </mc:Choice>
              <mc:Fallback>
                <p:oleObj name="Equation" r:id="rId5" imgW="224784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403600"/>
                        <a:ext cx="2247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4572000" y="3390900"/>
          <a:ext cx="1320800" cy="838200"/>
        </p:xfrm>
        <a:graphic>
          <a:graphicData uri="http://schemas.openxmlformats.org/presentationml/2006/ole">
            <mc:AlternateContent xmlns:mc="http://schemas.openxmlformats.org/markup-compatibility/2006">
              <mc:Choice xmlns:v="urn:schemas-microsoft-com:vml" Requires="v">
                <p:oleObj spid="_x0000_s2085" name="Equation" r:id="rId7" imgW="1320480" imgH="838080" progId="Equation.DSMT4">
                  <p:embed/>
                </p:oleObj>
              </mc:Choice>
              <mc:Fallback>
                <p:oleObj name="Equation" r:id="rId7" imgW="13204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390900"/>
                        <a:ext cx="1320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5956300" y="3670300"/>
          <a:ext cx="825500" cy="292100"/>
        </p:xfrm>
        <a:graphic>
          <a:graphicData uri="http://schemas.openxmlformats.org/presentationml/2006/ole">
            <mc:AlternateContent xmlns:mc="http://schemas.openxmlformats.org/markup-compatibility/2006">
              <mc:Choice xmlns:v="urn:schemas-microsoft-com:vml" Requires="v">
                <p:oleObj spid="_x0000_s2086" name="Equation" r:id="rId9" imgW="825480" imgH="291960" progId="Equation.DSMT4">
                  <p:embed/>
                </p:oleObj>
              </mc:Choice>
              <mc:Fallback>
                <p:oleObj name="Equation" r:id="rId9" imgW="82548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6300" y="3670300"/>
                        <a:ext cx="825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tx1"/>
                </a:solidFill>
              </a:rPr>
              <a:t>Example 1: Evaluating Formulas (cont.)</a:t>
            </a:r>
          </a:p>
        </p:txBody>
      </p:sp>
      <p:sp>
        <p:nvSpPr>
          <p:cNvPr id="8" name="Content Placeholder 7"/>
          <p:cNvSpPr>
            <a:spLocks noGrp="1"/>
          </p:cNvSpPr>
          <p:nvPr>
            <p:ph idx="1"/>
          </p:nvPr>
        </p:nvSpPr>
        <p:spPr>
          <a:xfrm>
            <a:off x="457200" y="1280160"/>
            <a:ext cx="8229600" cy="4832092"/>
          </a:xfrm>
        </p:spPr>
        <p:txBody>
          <a:bodyPr>
            <a:spAutoFit/>
          </a:bodyPr>
          <a:lstStyle/>
          <a:p>
            <a:pPr eaLnBrk="0" hangingPunct="0">
              <a:spcBef>
                <a:spcPct val="50000"/>
              </a:spcBef>
            </a:pPr>
            <a:r>
              <a:rPr lang="en-US" i="1" dirty="0"/>
              <a:t>C </a:t>
            </a:r>
            <a:r>
              <a:rPr lang="en-US" dirty="0"/>
              <a:t>= 20</a:t>
            </a:r>
            <a:r>
              <a:rPr lang="en-US" dirty="0">
                <a:sym typeface="Symbol"/>
              </a:rPr>
              <a:t></a:t>
            </a:r>
            <a:r>
              <a:rPr lang="en-US" dirty="0"/>
              <a:t>, so substitute </a:t>
            </a:r>
            <a:r>
              <a:rPr lang="en-US" dirty="0">
                <a:solidFill>
                  <a:srgbClr val="009900"/>
                </a:solidFill>
              </a:rPr>
              <a:t>20</a:t>
            </a:r>
            <a:r>
              <a:rPr lang="en-US" dirty="0"/>
              <a:t> for </a:t>
            </a:r>
            <a:r>
              <a:rPr lang="en-US" i="1" dirty="0"/>
              <a:t>C </a:t>
            </a:r>
            <a:r>
              <a:rPr lang="en-US" dirty="0"/>
              <a:t>in the formula.</a:t>
            </a:r>
          </a:p>
          <a:p>
            <a:pPr eaLnBrk="0" hangingPunct="0">
              <a:spcBef>
                <a:spcPct val="50000"/>
              </a:spcBef>
            </a:pPr>
            <a:endParaRPr lang="en-US" i="1" dirty="0"/>
          </a:p>
          <a:p>
            <a:pPr eaLnBrk="0" hangingPunct="0">
              <a:spcBef>
                <a:spcPct val="50000"/>
              </a:spcBef>
            </a:pPr>
            <a:endParaRPr lang="en-US" i="1" dirty="0"/>
          </a:p>
          <a:p>
            <a:pPr eaLnBrk="0" hangingPunct="0">
              <a:spcBef>
                <a:spcPct val="50000"/>
              </a:spcBef>
            </a:pPr>
            <a:endParaRPr lang="en-US" i="1" dirty="0"/>
          </a:p>
          <a:p>
            <a:pPr eaLnBrk="0" hangingPunct="0">
              <a:spcBef>
                <a:spcPct val="50000"/>
              </a:spcBef>
            </a:pPr>
            <a:endParaRPr lang="en-US" i="1" dirty="0"/>
          </a:p>
          <a:p>
            <a:pPr eaLnBrk="0" hangingPunct="0">
              <a:spcBef>
                <a:spcPct val="50000"/>
              </a:spcBef>
            </a:pPr>
            <a:endParaRPr lang="en-US" i="1" dirty="0"/>
          </a:p>
          <a:p>
            <a:pPr eaLnBrk="0" hangingPunct="0">
              <a:spcBef>
                <a:spcPct val="50000"/>
              </a:spcBef>
            </a:pPr>
            <a:r>
              <a:rPr lang="en-US" dirty="0"/>
              <a:t>That is, a temperature of 20</a:t>
            </a:r>
            <a:r>
              <a:rPr lang="en-US" dirty="0">
                <a:sym typeface="Symbol"/>
              </a:rPr>
              <a:t></a:t>
            </a:r>
            <a:r>
              <a:rPr lang="en-US" dirty="0"/>
              <a:t>C is the same as a comfortable spring day temperature of</a:t>
            </a:r>
            <a:r>
              <a:rPr lang="en-US" dirty="0">
                <a:solidFill>
                  <a:srgbClr val="FF0008"/>
                </a:solidFill>
              </a:rPr>
              <a:t> 68</a:t>
            </a:r>
            <a:r>
              <a:rPr lang="en-US" dirty="0">
                <a:solidFill>
                  <a:srgbClr val="FF0008"/>
                </a:solidFill>
                <a:sym typeface="Symbol"/>
              </a:rPr>
              <a:t></a:t>
            </a:r>
            <a:r>
              <a:rPr lang="en-US" dirty="0">
                <a:solidFill>
                  <a:srgbClr val="FF0008"/>
                </a:solidFill>
              </a:rPr>
              <a:t>F</a:t>
            </a:r>
            <a:r>
              <a:rPr lang="en-US" dirty="0"/>
              <a:t>.</a:t>
            </a:r>
          </a:p>
        </p:txBody>
      </p:sp>
      <p:sp>
        <p:nvSpPr>
          <p:cNvPr id="11269" name="Rectangle 9"/>
          <p:cNvSpPr>
            <a:spLocks noChangeArrowheads="1"/>
          </p:cNvSpPr>
          <p:nvPr/>
        </p:nvSpPr>
        <p:spPr bwMode="auto">
          <a:xfrm>
            <a:off x="4965700" y="2125663"/>
            <a:ext cx="2406650" cy="396875"/>
          </a:xfrm>
          <a:prstGeom prst="rect">
            <a:avLst/>
          </a:prstGeom>
          <a:noFill/>
          <a:ln w="9525">
            <a:noFill/>
            <a:miter lim="800000"/>
            <a:headEnd/>
            <a:tailEnd/>
          </a:ln>
        </p:spPr>
        <p:txBody>
          <a:bodyPr>
            <a:spAutoFit/>
          </a:bodyPr>
          <a:lstStyle/>
          <a:p>
            <a:r>
              <a:rPr lang="en-US" sz="2000" dirty="0">
                <a:solidFill>
                  <a:srgbClr val="008080"/>
                </a:solidFill>
              </a:rPr>
              <a:t>Now solve for </a:t>
            </a:r>
            <a:r>
              <a:rPr lang="en-US" sz="2000" i="1" dirty="0">
                <a:solidFill>
                  <a:srgbClr val="008080"/>
                </a:solidFill>
              </a:rPr>
              <a:t>F</a:t>
            </a:r>
            <a:r>
              <a:rPr lang="en-US" sz="2000" dirty="0">
                <a:solidFill>
                  <a:srgbClr val="008080"/>
                </a:solidFill>
              </a:rPr>
              <a:t>.</a:t>
            </a:r>
          </a:p>
        </p:txBody>
      </p:sp>
      <p:sp>
        <p:nvSpPr>
          <p:cNvPr id="11270" name="Rectangle 10"/>
          <p:cNvSpPr>
            <a:spLocks noChangeArrowheads="1"/>
          </p:cNvSpPr>
          <p:nvPr/>
        </p:nvSpPr>
        <p:spPr bwMode="auto">
          <a:xfrm>
            <a:off x="4965700" y="3141663"/>
            <a:ext cx="3016250" cy="396875"/>
          </a:xfrm>
          <a:prstGeom prst="rect">
            <a:avLst/>
          </a:prstGeom>
          <a:noFill/>
          <a:ln w="9525">
            <a:noFill/>
            <a:miter lim="800000"/>
            <a:headEnd/>
            <a:tailEnd/>
          </a:ln>
        </p:spPr>
        <p:txBody>
          <a:bodyPr>
            <a:spAutoFit/>
          </a:bodyPr>
          <a:lstStyle/>
          <a:p>
            <a:r>
              <a:rPr lang="en-US" sz="2000" dirty="0">
                <a:solidFill>
                  <a:srgbClr val="008080"/>
                </a:solidFill>
              </a:rPr>
              <a:t>Multiply both sides by </a:t>
            </a:r>
          </a:p>
        </p:txBody>
      </p:sp>
      <p:graphicFrame>
        <p:nvGraphicFramePr>
          <p:cNvPr id="11271" name="Object 11"/>
          <p:cNvGraphicFramePr>
            <a:graphicFrameLocks noChangeAspect="1"/>
          </p:cNvGraphicFramePr>
          <p:nvPr/>
        </p:nvGraphicFramePr>
        <p:xfrm>
          <a:off x="7454900" y="3046413"/>
          <a:ext cx="266700" cy="635000"/>
        </p:xfrm>
        <a:graphic>
          <a:graphicData uri="http://schemas.openxmlformats.org/presentationml/2006/ole">
            <mc:AlternateContent xmlns:mc="http://schemas.openxmlformats.org/markup-compatibility/2006">
              <mc:Choice xmlns:v="urn:schemas-microsoft-com:vml" Requires="v">
                <p:oleObj spid="_x0000_s3124" name="Equation" r:id="rId3" imgW="266469" imgH="634449" progId="Equation.DSMT4">
                  <p:embed/>
                </p:oleObj>
              </mc:Choice>
              <mc:Fallback>
                <p:oleObj name="Equation" r:id="rId3" imgW="266469" imgH="634449"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900" y="3046413"/>
                        <a:ext cx="2667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15"/>
          <p:cNvSpPr>
            <a:spLocks noChangeArrowheads="1"/>
          </p:cNvSpPr>
          <p:nvPr/>
        </p:nvSpPr>
        <p:spPr bwMode="auto">
          <a:xfrm>
            <a:off x="4965700" y="3870325"/>
            <a:ext cx="2406650" cy="396875"/>
          </a:xfrm>
          <a:prstGeom prst="rect">
            <a:avLst/>
          </a:prstGeom>
          <a:noFill/>
          <a:ln w="9525">
            <a:noFill/>
            <a:miter lim="800000"/>
            <a:headEnd/>
            <a:tailEnd/>
          </a:ln>
        </p:spPr>
        <p:txBody>
          <a:bodyPr>
            <a:spAutoFit/>
          </a:bodyPr>
          <a:lstStyle/>
          <a:p>
            <a:r>
              <a:rPr lang="en-US" sz="2000" dirty="0">
                <a:solidFill>
                  <a:srgbClr val="008080"/>
                </a:solidFill>
              </a:rPr>
              <a:t>Simplify.</a:t>
            </a:r>
          </a:p>
        </p:txBody>
      </p:sp>
      <p:sp>
        <p:nvSpPr>
          <p:cNvPr id="11" name="Rectangle 16"/>
          <p:cNvSpPr>
            <a:spLocks noChangeArrowheads="1"/>
          </p:cNvSpPr>
          <p:nvPr/>
        </p:nvSpPr>
        <p:spPr bwMode="auto">
          <a:xfrm>
            <a:off x="4965700" y="4343400"/>
            <a:ext cx="2406650" cy="396875"/>
          </a:xfrm>
          <a:prstGeom prst="rect">
            <a:avLst/>
          </a:prstGeom>
          <a:noFill/>
          <a:ln w="9525">
            <a:noFill/>
            <a:miter lim="800000"/>
            <a:headEnd/>
            <a:tailEnd/>
          </a:ln>
        </p:spPr>
        <p:txBody>
          <a:bodyPr>
            <a:spAutoFit/>
          </a:bodyPr>
          <a:lstStyle/>
          <a:p>
            <a:r>
              <a:rPr lang="en-US" sz="2000" dirty="0">
                <a:solidFill>
                  <a:srgbClr val="008080"/>
                </a:solidFill>
              </a:rPr>
              <a:t>Add </a:t>
            </a:r>
            <a:r>
              <a:rPr lang="en-US" sz="2000" dirty="0">
                <a:solidFill>
                  <a:srgbClr val="FF00FF"/>
                </a:solidFill>
              </a:rPr>
              <a:t>32</a:t>
            </a:r>
            <a:r>
              <a:rPr lang="en-US" sz="2000" dirty="0">
                <a:solidFill>
                  <a:srgbClr val="008080"/>
                </a:solidFill>
              </a:rPr>
              <a:t> to both sides.</a:t>
            </a:r>
          </a:p>
        </p:txBody>
      </p:sp>
      <p:sp>
        <p:nvSpPr>
          <p:cNvPr id="12" name="Rectangle 17"/>
          <p:cNvSpPr>
            <a:spLocks noChangeArrowheads="1"/>
          </p:cNvSpPr>
          <p:nvPr/>
        </p:nvSpPr>
        <p:spPr bwMode="auto">
          <a:xfrm>
            <a:off x="4965700" y="4800600"/>
            <a:ext cx="2406650" cy="396875"/>
          </a:xfrm>
          <a:prstGeom prst="rect">
            <a:avLst/>
          </a:prstGeom>
          <a:noFill/>
          <a:ln w="9525">
            <a:noFill/>
            <a:miter lim="800000"/>
            <a:headEnd/>
            <a:tailEnd/>
          </a:ln>
        </p:spPr>
        <p:txBody>
          <a:bodyPr>
            <a:spAutoFit/>
          </a:bodyPr>
          <a:lstStyle/>
          <a:p>
            <a:r>
              <a:rPr lang="en-US" sz="2000" dirty="0">
                <a:solidFill>
                  <a:srgbClr val="008080"/>
                </a:solidFill>
              </a:rPr>
              <a:t>Simplify.</a:t>
            </a:r>
          </a:p>
        </p:txBody>
      </p:sp>
      <p:graphicFrame>
        <p:nvGraphicFramePr>
          <p:cNvPr id="3077" name="Object 5"/>
          <p:cNvGraphicFramePr>
            <a:graphicFrameLocks noChangeAspect="1"/>
          </p:cNvGraphicFramePr>
          <p:nvPr/>
        </p:nvGraphicFramePr>
        <p:xfrm>
          <a:off x="2139950" y="1905000"/>
          <a:ext cx="2070100" cy="838200"/>
        </p:xfrm>
        <a:graphic>
          <a:graphicData uri="http://schemas.openxmlformats.org/presentationml/2006/ole">
            <mc:AlternateContent xmlns:mc="http://schemas.openxmlformats.org/markup-compatibility/2006">
              <mc:Choice xmlns:v="urn:schemas-microsoft-com:vml" Requires="v">
                <p:oleObj spid="_x0000_s3125" name="Equation" r:id="rId5" imgW="2070000" imgH="838080" progId="Equation.DSMT4">
                  <p:embed/>
                </p:oleObj>
              </mc:Choice>
              <mc:Fallback>
                <p:oleObj name="Equation" r:id="rId5" imgW="2070000" imgH="8380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9950" y="1905000"/>
                        <a:ext cx="207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1752600" y="2915047"/>
          <a:ext cx="2844800" cy="838200"/>
        </p:xfrm>
        <a:graphic>
          <a:graphicData uri="http://schemas.openxmlformats.org/presentationml/2006/ole">
            <mc:AlternateContent xmlns:mc="http://schemas.openxmlformats.org/markup-compatibility/2006">
              <mc:Choice xmlns:v="urn:schemas-microsoft-com:vml" Requires="v">
                <p:oleObj spid="_x0000_s3126" name="Equation" r:id="rId7" imgW="2844720" imgH="838080" progId="Equation.DSMT4">
                  <p:embed/>
                </p:oleObj>
              </mc:Choice>
              <mc:Fallback>
                <p:oleObj name="Equation" r:id="rId7" imgW="2844720" imgH="838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2915047"/>
                        <a:ext cx="284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2146300" y="3925094"/>
          <a:ext cx="1574800" cy="292100"/>
        </p:xfrm>
        <a:graphic>
          <a:graphicData uri="http://schemas.openxmlformats.org/presentationml/2006/ole">
            <mc:AlternateContent xmlns:mc="http://schemas.openxmlformats.org/markup-compatibility/2006">
              <mc:Choice xmlns:v="urn:schemas-microsoft-com:vml" Requires="v">
                <p:oleObj spid="_x0000_s3127" name="Equation" r:id="rId9" imgW="1574640" imgH="291960" progId="Equation.DSMT4">
                  <p:embed/>
                </p:oleObj>
              </mc:Choice>
              <mc:Fallback>
                <p:oleObj name="Equation" r:id="rId9" imgW="1574640" imgH="2919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6300" y="3925094"/>
                        <a:ext cx="157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1485900" y="4389041"/>
          <a:ext cx="2895600" cy="292100"/>
        </p:xfrm>
        <a:graphic>
          <a:graphicData uri="http://schemas.openxmlformats.org/presentationml/2006/ole">
            <mc:AlternateContent xmlns:mc="http://schemas.openxmlformats.org/markup-compatibility/2006">
              <mc:Choice xmlns:v="urn:schemas-microsoft-com:vml" Requires="v">
                <p:oleObj spid="_x0000_s3128" name="Equation" r:id="rId11" imgW="2895480" imgH="291960" progId="Equation.DSMT4">
                  <p:embed/>
                </p:oleObj>
              </mc:Choice>
              <mc:Fallback>
                <p:oleObj name="Equation" r:id="rId11" imgW="2895480" imgH="29196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5900" y="4389041"/>
                        <a:ext cx="2895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2146300" y="4852987"/>
          <a:ext cx="901700" cy="292100"/>
        </p:xfrm>
        <a:graphic>
          <a:graphicData uri="http://schemas.openxmlformats.org/presentationml/2006/ole">
            <mc:AlternateContent xmlns:mc="http://schemas.openxmlformats.org/markup-compatibility/2006">
              <mc:Choice xmlns:v="urn:schemas-microsoft-com:vml" Requires="v">
                <p:oleObj spid="_x0000_s3129" name="Equation" r:id="rId13" imgW="901440" imgH="291960" progId="Equation.DSMT4">
                  <p:embed/>
                </p:oleObj>
              </mc:Choice>
              <mc:Fallback>
                <p:oleObj name="Equation" r:id="rId13" imgW="901440" imgH="29196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46300" y="4852987"/>
                        <a:ext cx="901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dirty="0">
                <a:solidFill>
                  <a:schemeClr val="tx1"/>
                </a:solidFill>
              </a:rPr>
              <a:t>Example 1: Evaluating Formulas (cont.)</a:t>
            </a:r>
          </a:p>
        </p:txBody>
      </p:sp>
      <p:sp>
        <p:nvSpPr>
          <p:cNvPr id="13315" name="Rectangle 3"/>
          <p:cNvSpPr>
            <a:spLocks noGrp="1"/>
          </p:cNvSpPr>
          <p:nvPr>
            <p:ph idx="1"/>
          </p:nvPr>
        </p:nvSpPr>
        <p:spPr>
          <a:xfrm>
            <a:off x="457200" y="1280160"/>
            <a:ext cx="8229600" cy="3560975"/>
          </a:xfrm>
          <a:prstGeom prst="rect">
            <a:avLst/>
          </a:prstGeom>
          <a:noFill/>
        </p:spPr>
        <p:txBody>
          <a:bodyPr>
            <a:spAutoFit/>
          </a:bodyPr>
          <a:lstStyle/>
          <a:p>
            <a:pPr marL="463550" indent="-463550">
              <a:buFont typeface="Courier New" pitchFamily="49" charset="0"/>
              <a:buNone/>
            </a:pPr>
            <a:r>
              <a:rPr lang="en-US" b="1" i="0" dirty="0">
                <a:solidFill>
                  <a:schemeClr val="tx1"/>
                </a:solidFill>
              </a:rPr>
              <a:t>c.	</a:t>
            </a:r>
            <a:r>
              <a:rPr lang="en-US" i="0" dirty="0">
                <a:solidFill>
                  <a:schemeClr val="tx1"/>
                </a:solidFill>
              </a:rPr>
              <a:t>The lifting force </a:t>
            </a:r>
            <a:r>
              <a:rPr lang="en-US" i="1" dirty="0">
                <a:solidFill>
                  <a:schemeClr val="tx1"/>
                </a:solidFill>
              </a:rPr>
              <a:t>F</a:t>
            </a:r>
            <a:r>
              <a:rPr lang="en-US" dirty="0">
                <a:solidFill>
                  <a:schemeClr val="tx1"/>
                </a:solidFill>
              </a:rPr>
              <a:t> </a:t>
            </a:r>
            <a:r>
              <a:rPr lang="en-US" i="0" dirty="0">
                <a:solidFill>
                  <a:schemeClr val="tx1"/>
                </a:solidFill>
              </a:rPr>
              <a:t>exerted on an airplane wing is found by multiplying some constant </a:t>
            </a:r>
            <a:r>
              <a:rPr lang="en-US" i="1" dirty="0">
                <a:solidFill>
                  <a:schemeClr val="tx1"/>
                </a:solidFill>
              </a:rPr>
              <a:t>k</a:t>
            </a:r>
            <a:r>
              <a:rPr lang="en-US" dirty="0">
                <a:solidFill>
                  <a:schemeClr val="tx1"/>
                </a:solidFill>
              </a:rPr>
              <a:t> </a:t>
            </a:r>
            <a:r>
              <a:rPr lang="en-US" i="0" dirty="0">
                <a:solidFill>
                  <a:schemeClr val="tx1"/>
                </a:solidFill>
              </a:rPr>
              <a:t>by the area </a:t>
            </a:r>
            <a:r>
              <a:rPr lang="en-US" i="1" dirty="0">
                <a:solidFill>
                  <a:schemeClr val="tx1"/>
                </a:solidFill>
              </a:rPr>
              <a:t>A</a:t>
            </a:r>
            <a:r>
              <a:rPr lang="en-US" dirty="0">
                <a:solidFill>
                  <a:schemeClr val="tx1"/>
                </a:solidFill>
              </a:rPr>
              <a:t> </a:t>
            </a:r>
            <a:r>
              <a:rPr lang="en-US" i="0" dirty="0">
                <a:solidFill>
                  <a:schemeClr val="tx1"/>
                </a:solidFill>
              </a:rPr>
              <a:t>of the wing’s surface and by the square of the plane’s velocity </a:t>
            </a:r>
            <a:r>
              <a:rPr lang="en-US" i="1" dirty="0">
                <a:solidFill>
                  <a:schemeClr val="tx1"/>
                </a:solidFill>
              </a:rPr>
              <a:t>v</a:t>
            </a:r>
            <a:r>
              <a:rPr lang="en-US" i="0" dirty="0">
                <a:solidFill>
                  <a:schemeClr val="tx1"/>
                </a:solidFill>
              </a:rPr>
              <a:t>. The formula is </a:t>
            </a:r>
            <a:r>
              <a:rPr lang="en-US" i="1" dirty="0">
                <a:solidFill>
                  <a:srgbClr val="0000FF"/>
                </a:solidFill>
              </a:rPr>
              <a:t>F</a:t>
            </a:r>
            <a:r>
              <a:rPr lang="en-US" i="0" dirty="0">
                <a:solidFill>
                  <a:srgbClr val="0000FF"/>
                </a:solidFill>
              </a:rPr>
              <a:t> = </a:t>
            </a:r>
            <a:r>
              <a:rPr lang="en-US" i="1" dirty="0">
                <a:solidFill>
                  <a:srgbClr val="0000FF"/>
                </a:solidFill>
              </a:rPr>
              <a:t>kAv</a:t>
            </a:r>
            <a:r>
              <a:rPr lang="en-US" i="0" baseline="30000" dirty="0">
                <a:solidFill>
                  <a:srgbClr val="0000FF"/>
                </a:solidFill>
              </a:rPr>
              <a:t>2</a:t>
            </a:r>
            <a:r>
              <a:rPr lang="en-US" i="0" dirty="0">
                <a:solidFill>
                  <a:schemeClr val="tx1"/>
                </a:solidFill>
              </a:rPr>
              <a:t>. Find the force on a plane’s wing during take off if the area of </a:t>
            </a:r>
          </a:p>
          <a:p>
            <a:pPr marL="463550" indent="-463550">
              <a:lnSpc>
                <a:spcPct val="150000"/>
              </a:lnSpc>
              <a:buFont typeface="Courier New" pitchFamily="49" charset="0"/>
              <a:buNone/>
            </a:pPr>
            <a:r>
              <a:rPr lang="en-US" i="0" dirty="0">
                <a:solidFill>
                  <a:schemeClr val="tx1"/>
                </a:solidFill>
              </a:rPr>
              <a:t>	the wing is </a:t>
            </a:r>
            <a:r>
              <a:rPr lang="en-US" i="0" dirty="0">
                <a:solidFill>
                  <a:srgbClr val="0000FF"/>
                </a:solidFill>
              </a:rPr>
              <a:t>120 ft</a:t>
            </a:r>
            <a:r>
              <a:rPr lang="en-US" i="0" baseline="30000" dirty="0">
                <a:solidFill>
                  <a:srgbClr val="0000FF"/>
                </a:solidFill>
              </a:rPr>
              <a:t>2</a:t>
            </a:r>
            <a:r>
              <a:rPr lang="en-US" i="0" dirty="0">
                <a:solidFill>
                  <a:schemeClr val="tx1"/>
                </a:solidFill>
              </a:rPr>
              <a:t>, </a:t>
            </a:r>
            <a:r>
              <a:rPr lang="en-US" i="1" dirty="0">
                <a:solidFill>
                  <a:schemeClr val="tx1"/>
                </a:solidFill>
              </a:rPr>
              <a:t>k</a:t>
            </a:r>
            <a:r>
              <a:rPr lang="en-US" dirty="0">
                <a:solidFill>
                  <a:schemeClr val="tx1"/>
                </a:solidFill>
              </a:rPr>
              <a:t> </a:t>
            </a:r>
            <a:r>
              <a:rPr lang="en-US" i="0" dirty="0">
                <a:solidFill>
                  <a:schemeClr val="tx1"/>
                </a:solidFill>
              </a:rPr>
              <a:t>is      and the plane is traveling </a:t>
            </a:r>
          </a:p>
          <a:p>
            <a:pPr marL="463550" indent="-463550">
              <a:lnSpc>
                <a:spcPct val="115000"/>
              </a:lnSpc>
              <a:buFont typeface="Courier New" pitchFamily="49" charset="0"/>
              <a:buNone/>
            </a:pPr>
            <a:r>
              <a:rPr lang="en-US" i="0" dirty="0">
                <a:solidFill>
                  <a:schemeClr val="tx1"/>
                </a:solidFill>
              </a:rPr>
              <a:t>	</a:t>
            </a:r>
            <a:r>
              <a:rPr lang="en-US" i="0" dirty="0">
                <a:solidFill>
                  <a:srgbClr val="0000FF"/>
                </a:solidFill>
              </a:rPr>
              <a:t>80 miles per hour </a:t>
            </a:r>
            <a:r>
              <a:rPr lang="en-US" i="0" dirty="0">
                <a:solidFill>
                  <a:schemeClr val="tx1"/>
                </a:solidFill>
              </a:rPr>
              <a:t>during take off.</a:t>
            </a:r>
            <a:r>
              <a:rPr lang="en-US" dirty="0">
                <a:solidFill>
                  <a:schemeClr val="tx1"/>
                </a:solidFill>
              </a:rPr>
              <a:t> </a:t>
            </a:r>
          </a:p>
        </p:txBody>
      </p:sp>
      <p:graphicFrame>
        <p:nvGraphicFramePr>
          <p:cNvPr id="13317" name="Object 13"/>
          <p:cNvGraphicFramePr>
            <a:graphicFrameLocks noChangeAspect="1"/>
          </p:cNvGraphicFramePr>
          <p:nvPr/>
        </p:nvGraphicFramePr>
        <p:xfrm>
          <a:off x="4314825" y="3517900"/>
          <a:ext cx="381000" cy="838200"/>
        </p:xfrm>
        <a:graphic>
          <a:graphicData uri="http://schemas.openxmlformats.org/presentationml/2006/ole">
            <mc:AlternateContent xmlns:mc="http://schemas.openxmlformats.org/markup-compatibility/2006">
              <mc:Choice xmlns:v="urn:schemas-microsoft-com:vml" Requires="v">
                <p:oleObj spid="_x0000_s5131" name="Equation" r:id="rId3" imgW="380880" imgH="838080" progId="Equation.DSMT4">
                  <p:embed/>
                </p:oleObj>
              </mc:Choice>
              <mc:Fallback>
                <p:oleObj name="Equation" r:id="rId3" imgW="380880" imgH="83808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825" y="3517900"/>
                        <a:ext cx="381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tx1"/>
                </a:solidFill>
              </a:rPr>
              <a:t>Example 1: Evaluating Formulas (cont.)</a:t>
            </a:r>
          </a:p>
        </p:txBody>
      </p:sp>
      <p:sp>
        <p:nvSpPr>
          <p:cNvPr id="14339" name="Rectangle 3"/>
          <p:cNvSpPr>
            <a:spLocks noGrp="1"/>
          </p:cNvSpPr>
          <p:nvPr>
            <p:ph idx="1"/>
          </p:nvPr>
        </p:nvSpPr>
        <p:spPr>
          <a:prstGeom prst="rect">
            <a:avLst/>
          </a:prstGeom>
        </p:spPr>
        <p:txBody>
          <a:bodyPr/>
          <a:lstStyle/>
          <a:p>
            <a:pPr>
              <a:buFont typeface="Courier New" pitchFamily="49" charset="0"/>
              <a:buNone/>
            </a:pPr>
            <a:r>
              <a:rPr lang="en-US" b="1" i="0" dirty="0">
                <a:solidFill>
                  <a:schemeClr val="tx1"/>
                </a:solidFill>
              </a:rPr>
              <a:t>Solution   </a:t>
            </a:r>
          </a:p>
          <a:p>
            <a:pPr>
              <a:buFont typeface="Courier New" pitchFamily="49" charset="0"/>
              <a:buNone/>
            </a:pPr>
            <a:r>
              <a:rPr lang="en-US" i="0" dirty="0">
                <a:solidFill>
                  <a:schemeClr val="tx1"/>
                </a:solidFill>
              </a:rPr>
              <a:t>We know that              </a:t>
            </a:r>
            <a:r>
              <a:rPr lang="en-US" i="1" dirty="0">
                <a:solidFill>
                  <a:schemeClr val="tx1"/>
                </a:solidFill>
              </a:rPr>
              <a:t>A</a:t>
            </a:r>
            <a:r>
              <a:rPr lang="en-US" dirty="0">
                <a:solidFill>
                  <a:schemeClr val="tx1"/>
                </a:solidFill>
              </a:rPr>
              <a:t> </a:t>
            </a:r>
            <a:r>
              <a:rPr lang="en-US" i="0" dirty="0">
                <a:solidFill>
                  <a:schemeClr val="tx1"/>
                </a:solidFill>
              </a:rPr>
              <a:t>= 120, and </a:t>
            </a:r>
            <a:r>
              <a:rPr lang="en-US" i="1" dirty="0">
                <a:solidFill>
                  <a:schemeClr val="tx1"/>
                </a:solidFill>
              </a:rPr>
              <a:t>v</a:t>
            </a:r>
            <a:r>
              <a:rPr lang="en-US" dirty="0">
                <a:solidFill>
                  <a:schemeClr val="tx1"/>
                </a:solidFill>
              </a:rPr>
              <a:t> </a:t>
            </a:r>
            <a:r>
              <a:rPr lang="en-US" i="0" dirty="0">
                <a:solidFill>
                  <a:schemeClr val="tx1"/>
                </a:solidFill>
              </a:rPr>
              <a:t>= 80. Substitution gives</a:t>
            </a:r>
            <a:r>
              <a:rPr lang="en-US" dirty="0">
                <a:solidFill>
                  <a:schemeClr val="tx1"/>
                </a:solidFill>
              </a:rPr>
              <a:t> </a:t>
            </a:r>
          </a:p>
          <a:p>
            <a:pPr>
              <a:buFont typeface="Courier New" pitchFamily="49" charset="0"/>
              <a:buNone/>
            </a:pPr>
            <a:endParaRPr lang="en-US" dirty="0">
              <a:solidFill>
                <a:schemeClr val="tx1"/>
              </a:solidFill>
            </a:endParaRPr>
          </a:p>
        </p:txBody>
      </p:sp>
      <p:graphicFrame>
        <p:nvGraphicFramePr>
          <p:cNvPr id="14340" name="Object 4"/>
          <p:cNvGraphicFramePr>
            <a:graphicFrameLocks noChangeAspect="1"/>
          </p:cNvGraphicFramePr>
          <p:nvPr/>
        </p:nvGraphicFramePr>
        <p:xfrm>
          <a:off x="2654300" y="1651000"/>
          <a:ext cx="889000" cy="838200"/>
        </p:xfrm>
        <a:graphic>
          <a:graphicData uri="http://schemas.openxmlformats.org/presentationml/2006/ole">
            <mc:AlternateContent xmlns:mc="http://schemas.openxmlformats.org/markup-compatibility/2006">
              <mc:Choice xmlns:v="urn:schemas-microsoft-com:vml" Requires="v">
                <p:oleObj spid="_x0000_s6187" name="Equation" r:id="rId3" imgW="889000" imgH="838200" progId="Equation.DSMT4">
                  <p:embed/>
                </p:oleObj>
              </mc:Choice>
              <mc:Fallback>
                <p:oleObj name="Equation" r:id="rId3" imgW="889000" imgH="838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300" y="1651000"/>
                        <a:ext cx="889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7"/>
          <p:cNvSpPr>
            <a:spLocks noChangeArrowheads="1"/>
          </p:cNvSpPr>
          <p:nvPr/>
        </p:nvSpPr>
        <p:spPr bwMode="auto">
          <a:xfrm>
            <a:off x="4298950" y="5359400"/>
            <a:ext cx="3778250" cy="396875"/>
          </a:xfrm>
          <a:prstGeom prst="rect">
            <a:avLst/>
          </a:prstGeom>
          <a:noFill/>
          <a:ln w="9525">
            <a:noFill/>
            <a:miter lim="800000"/>
            <a:headEnd/>
            <a:tailEnd/>
          </a:ln>
        </p:spPr>
        <p:txBody>
          <a:bodyPr>
            <a:spAutoFit/>
          </a:bodyPr>
          <a:lstStyle/>
          <a:p>
            <a:r>
              <a:rPr lang="en-US" sz="2000" dirty="0">
                <a:solidFill>
                  <a:srgbClr val="008080"/>
                </a:solidFill>
              </a:rPr>
              <a:t>The force is measured in pounds.</a:t>
            </a:r>
          </a:p>
        </p:txBody>
      </p:sp>
      <p:graphicFrame>
        <p:nvGraphicFramePr>
          <p:cNvPr id="6148" name="Object 4"/>
          <p:cNvGraphicFramePr>
            <a:graphicFrameLocks noChangeAspect="1"/>
          </p:cNvGraphicFramePr>
          <p:nvPr/>
        </p:nvGraphicFramePr>
        <p:xfrm>
          <a:off x="1447800" y="2819400"/>
          <a:ext cx="2095500" cy="838200"/>
        </p:xfrm>
        <a:graphic>
          <a:graphicData uri="http://schemas.openxmlformats.org/presentationml/2006/ole">
            <mc:AlternateContent xmlns:mc="http://schemas.openxmlformats.org/markup-compatibility/2006">
              <mc:Choice xmlns:v="urn:schemas-microsoft-com:vml" Requires="v">
                <p:oleObj spid="_x0000_s6188" name="Equation" r:id="rId5" imgW="2095200" imgH="838080" progId="Equation.DSMT4">
                  <p:embed/>
                </p:oleObj>
              </mc:Choice>
              <mc:Fallback>
                <p:oleObj name="Equation" r:id="rId5" imgW="20952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2819400"/>
                        <a:ext cx="2095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1676400" y="3835400"/>
          <a:ext cx="2095500" cy="838200"/>
        </p:xfrm>
        <a:graphic>
          <a:graphicData uri="http://schemas.openxmlformats.org/presentationml/2006/ole">
            <mc:AlternateContent xmlns:mc="http://schemas.openxmlformats.org/markup-compatibility/2006">
              <mc:Choice xmlns:v="urn:schemas-microsoft-com:vml" Requires="v">
                <p:oleObj spid="_x0000_s6189" name="Equation" r:id="rId7" imgW="2095200" imgH="838080" progId="Equation.DSMT4">
                  <p:embed/>
                </p:oleObj>
              </mc:Choice>
              <mc:Fallback>
                <p:oleObj name="Equation" r:id="rId7" imgW="209520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835400"/>
                        <a:ext cx="2095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1676400" y="4851400"/>
          <a:ext cx="1689100" cy="292100"/>
        </p:xfrm>
        <a:graphic>
          <a:graphicData uri="http://schemas.openxmlformats.org/presentationml/2006/ole">
            <mc:AlternateContent xmlns:mc="http://schemas.openxmlformats.org/markup-compatibility/2006">
              <mc:Choice xmlns:v="urn:schemas-microsoft-com:vml" Requires="v">
                <p:oleObj spid="_x0000_s6190" name="Equation" r:id="rId9" imgW="1688760" imgH="291960" progId="Equation.DSMT4">
                  <p:embed/>
                </p:oleObj>
              </mc:Choice>
              <mc:Fallback>
                <p:oleObj name="Equation" r:id="rId9" imgW="168876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4851400"/>
                        <a:ext cx="1689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1447800" y="5410200"/>
          <a:ext cx="2374900" cy="393700"/>
        </p:xfrm>
        <a:graphic>
          <a:graphicData uri="http://schemas.openxmlformats.org/presentationml/2006/ole">
            <mc:AlternateContent xmlns:mc="http://schemas.openxmlformats.org/markup-compatibility/2006">
              <mc:Choice xmlns:v="urn:schemas-microsoft-com:vml" Requires="v">
                <p:oleObj spid="_x0000_s6191" name="Equation" r:id="rId11" imgW="2374560" imgH="393480" progId="Equation.DSMT4">
                  <p:embed/>
                </p:oleObj>
              </mc:Choice>
              <mc:Fallback>
                <p:oleObj name="Equation" r:id="rId11" imgW="2374560" imgH="393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5410200"/>
                        <a:ext cx="2374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54" name="Picture 10"/>
          <p:cNvPicPr>
            <a:picLocks noChangeAspect="1" noChangeArrowheads="1"/>
          </p:cNvPicPr>
          <p:nvPr/>
        </p:nvPicPr>
        <p:blipFill>
          <a:blip r:embed="rId13"/>
          <a:srcRect/>
          <a:stretch>
            <a:fillRect/>
          </a:stretch>
        </p:blipFill>
        <p:spPr bwMode="auto">
          <a:xfrm>
            <a:off x="4114800" y="2895600"/>
            <a:ext cx="4130675" cy="15541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tx1"/>
                </a:solidFill>
              </a:rPr>
              <a:t>Example 1: Evaluating Formulas (cont.)</a:t>
            </a:r>
          </a:p>
        </p:txBody>
      </p:sp>
      <p:sp>
        <p:nvSpPr>
          <p:cNvPr id="15363" name="Rectangle 3"/>
          <p:cNvSpPr>
            <a:spLocks noGrp="1"/>
          </p:cNvSpPr>
          <p:nvPr>
            <p:ph idx="1"/>
          </p:nvPr>
        </p:nvSpPr>
        <p:spPr>
          <a:xfrm>
            <a:off x="457200" y="1280160"/>
            <a:ext cx="8229600" cy="3219343"/>
          </a:xfrm>
          <a:prstGeom prst="rect">
            <a:avLst/>
          </a:prstGeom>
          <a:noFill/>
        </p:spPr>
        <p:txBody>
          <a:bodyPr>
            <a:spAutoFit/>
          </a:bodyPr>
          <a:lstStyle/>
          <a:p>
            <a:pPr marL="463550" indent="-463550">
              <a:buFont typeface="Courier New" pitchFamily="49" charset="0"/>
              <a:buNone/>
            </a:pPr>
            <a:r>
              <a:rPr lang="en-US" b="1" i="0" dirty="0">
                <a:solidFill>
                  <a:schemeClr val="tx1"/>
                </a:solidFill>
              </a:rPr>
              <a:t>d.	</a:t>
            </a:r>
            <a:r>
              <a:rPr lang="en-US" i="0" dirty="0">
                <a:solidFill>
                  <a:schemeClr val="tx1"/>
                </a:solidFill>
              </a:rPr>
              <a:t>The perimeter of a triangle is </a:t>
            </a:r>
            <a:r>
              <a:rPr lang="en-US" i="0" dirty="0">
                <a:solidFill>
                  <a:srgbClr val="0000FF"/>
                </a:solidFill>
              </a:rPr>
              <a:t>38 feet</a:t>
            </a:r>
            <a:r>
              <a:rPr lang="en-US" i="0" dirty="0">
                <a:solidFill>
                  <a:schemeClr val="tx1"/>
                </a:solidFill>
              </a:rPr>
              <a:t>. One side is </a:t>
            </a:r>
            <a:r>
              <a:rPr lang="en-US" i="0" dirty="0">
                <a:solidFill>
                  <a:srgbClr val="0000FF"/>
                </a:solidFill>
              </a:rPr>
              <a:t>5 feet </a:t>
            </a:r>
            <a:r>
              <a:rPr lang="en-US" i="0" dirty="0">
                <a:solidFill>
                  <a:schemeClr val="tx1"/>
                </a:solidFill>
              </a:rPr>
              <a:t>long and a second side is </a:t>
            </a:r>
            <a:r>
              <a:rPr lang="en-US" i="0" dirty="0">
                <a:solidFill>
                  <a:srgbClr val="0000FF"/>
                </a:solidFill>
              </a:rPr>
              <a:t>18 feet </a:t>
            </a:r>
            <a:r>
              <a:rPr lang="en-US" i="0" dirty="0">
                <a:solidFill>
                  <a:schemeClr val="tx1"/>
                </a:solidFill>
              </a:rPr>
              <a:t>long. How long is the third side?</a:t>
            </a:r>
            <a:r>
              <a:rPr lang="en-US" dirty="0">
                <a:solidFill>
                  <a:schemeClr val="tx1"/>
                </a:solidFill>
              </a:rPr>
              <a:t> </a:t>
            </a:r>
          </a:p>
          <a:p>
            <a:pPr marL="463550" indent="-463550">
              <a:buFont typeface="Courier New" pitchFamily="49" charset="0"/>
              <a:buNone/>
            </a:pPr>
            <a:r>
              <a:rPr lang="en-US" b="1" i="0" dirty="0">
                <a:solidFill>
                  <a:schemeClr val="tx1"/>
                </a:solidFill>
              </a:rPr>
              <a:t>Solution</a:t>
            </a:r>
          </a:p>
          <a:p>
            <a:pPr>
              <a:buFont typeface="Courier New" pitchFamily="49" charset="0"/>
              <a:buNone/>
            </a:pPr>
            <a:r>
              <a:rPr lang="en-US" i="0" dirty="0">
                <a:solidFill>
                  <a:schemeClr val="tx1"/>
                </a:solidFill>
              </a:rPr>
              <a:t>Using the formula </a:t>
            </a:r>
            <a:r>
              <a:rPr lang="en-US" i="1" dirty="0">
                <a:solidFill>
                  <a:srgbClr val="00007D"/>
                </a:solidFill>
              </a:rPr>
              <a:t>P</a:t>
            </a:r>
            <a:r>
              <a:rPr lang="en-US" dirty="0">
                <a:solidFill>
                  <a:srgbClr val="00007D"/>
                </a:solidFill>
              </a:rPr>
              <a:t> </a:t>
            </a:r>
            <a:r>
              <a:rPr lang="en-US" i="0" dirty="0">
                <a:solidFill>
                  <a:srgbClr val="00007D"/>
                </a:solidFill>
              </a:rPr>
              <a:t>= </a:t>
            </a:r>
            <a:r>
              <a:rPr lang="en-US" i="1" dirty="0">
                <a:solidFill>
                  <a:srgbClr val="00007D"/>
                </a:solidFill>
              </a:rPr>
              <a:t>a</a:t>
            </a:r>
            <a:r>
              <a:rPr lang="en-US" dirty="0">
                <a:solidFill>
                  <a:srgbClr val="00007D"/>
                </a:solidFill>
              </a:rPr>
              <a:t> </a:t>
            </a:r>
            <a:r>
              <a:rPr lang="en-US" i="0" dirty="0">
                <a:solidFill>
                  <a:srgbClr val="00007D"/>
                </a:solidFill>
              </a:rPr>
              <a:t>+ </a:t>
            </a:r>
            <a:r>
              <a:rPr lang="en-US" i="1" dirty="0">
                <a:solidFill>
                  <a:srgbClr val="00007D"/>
                </a:solidFill>
              </a:rPr>
              <a:t>b</a:t>
            </a:r>
            <a:r>
              <a:rPr lang="en-US" dirty="0">
                <a:solidFill>
                  <a:srgbClr val="00007D"/>
                </a:solidFill>
              </a:rPr>
              <a:t> </a:t>
            </a:r>
            <a:r>
              <a:rPr lang="en-US" i="0" dirty="0">
                <a:solidFill>
                  <a:srgbClr val="00007D"/>
                </a:solidFill>
              </a:rPr>
              <a:t>+ </a:t>
            </a:r>
            <a:r>
              <a:rPr lang="en-US" i="1" dirty="0">
                <a:solidFill>
                  <a:srgbClr val="00007D"/>
                </a:solidFill>
              </a:rPr>
              <a:t>c</a:t>
            </a:r>
            <a:r>
              <a:rPr lang="en-US" i="0" dirty="0">
                <a:solidFill>
                  <a:schemeClr val="tx1"/>
                </a:solidFill>
              </a:rPr>
              <a:t>, substitute </a:t>
            </a:r>
            <a:r>
              <a:rPr lang="en-US" i="1" dirty="0">
                <a:solidFill>
                  <a:schemeClr val="tx1"/>
                </a:solidFill>
              </a:rPr>
              <a:t>P</a:t>
            </a:r>
            <a:r>
              <a:rPr lang="en-US" dirty="0">
                <a:solidFill>
                  <a:schemeClr val="tx1"/>
                </a:solidFill>
              </a:rPr>
              <a:t> </a:t>
            </a:r>
            <a:r>
              <a:rPr lang="en-US" i="0" dirty="0">
                <a:solidFill>
                  <a:schemeClr val="tx1"/>
                </a:solidFill>
              </a:rPr>
              <a:t>= 38, </a:t>
            </a:r>
            <a:r>
              <a:rPr lang="en-US" i="1" dirty="0">
                <a:solidFill>
                  <a:schemeClr val="tx1"/>
                </a:solidFill>
              </a:rPr>
              <a:t>a</a:t>
            </a:r>
            <a:r>
              <a:rPr lang="en-US" dirty="0">
                <a:solidFill>
                  <a:schemeClr val="tx1"/>
                </a:solidFill>
              </a:rPr>
              <a:t> </a:t>
            </a:r>
            <a:r>
              <a:rPr lang="en-US" i="0" dirty="0">
                <a:solidFill>
                  <a:schemeClr val="tx1"/>
                </a:solidFill>
              </a:rPr>
              <a:t>= 5, and </a:t>
            </a:r>
            <a:r>
              <a:rPr lang="en-US" i="1" dirty="0">
                <a:solidFill>
                  <a:schemeClr val="tx1"/>
                </a:solidFill>
              </a:rPr>
              <a:t>b</a:t>
            </a:r>
            <a:r>
              <a:rPr lang="en-US" dirty="0">
                <a:solidFill>
                  <a:schemeClr val="tx1"/>
                </a:solidFill>
              </a:rPr>
              <a:t> </a:t>
            </a:r>
            <a:r>
              <a:rPr lang="en-US" i="0" dirty="0">
                <a:solidFill>
                  <a:schemeClr val="tx1"/>
                </a:solidFill>
              </a:rPr>
              <a:t>= 18.</a:t>
            </a:r>
            <a:r>
              <a:rPr lang="en-US" dirty="0">
                <a:solidFill>
                  <a:schemeClr val="tx1"/>
                </a:solidFill>
              </a:rPr>
              <a:t> </a:t>
            </a:r>
            <a:endParaRPr lang="en-US" i="0" dirty="0">
              <a:solidFill>
                <a:schemeClr val="tx1"/>
              </a:solidFill>
            </a:endParaRPr>
          </a:p>
          <a:p>
            <a:pPr marL="463550" indent="-463550">
              <a:buFont typeface="Courier New" pitchFamily="49" charset="0"/>
              <a:buNone/>
            </a:pPr>
            <a:endParaRPr lang="en-US" sz="2000"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tx1"/>
                </a:solidFill>
              </a:rPr>
              <a:t>Example 1: Evaluating Formulas (cont.)</a:t>
            </a:r>
          </a:p>
        </p:txBody>
      </p:sp>
      <p:sp>
        <p:nvSpPr>
          <p:cNvPr id="16387" name="Rectangle 3"/>
          <p:cNvSpPr>
            <a:spLocks noGrp="1"/>
          </p:cNvSpPr>
          <p:nvPr>
            <p:ph idx="1"/>
          </p:nvPr>
        </p:nvSpPr>
        <p:spPr>
          <a:xfrm>
            <a:off x="457200" y="1280160"/>
            <a:ext cx="8229600" cy="4142673"/>
          </a:xfrm>
          <a:prstGeom prst="rect">
            <a:avLst/>
          </a:prstGeom>
        </p:spPr>
        <p:txBody>
          <a:bodyPr>
            <a:spAutoFit/>
          </a:bodyPr>
          <a:lstStyle/>
          <a:p>
            <a:r>
              <a:rPr lang="en-US" dirty="0">
                <a:solidFill>
                  <a:schemeClr val="tx1"/>
                </a:solidFill>
              </a:rPr>
              <a:t>Then solve for the third side.</a:t>
            </a:r>
            <a:r>
              <a:rPr lang="en-US" sz="2000" dirty="0">
                <a:solidFill>
                  <a:schemeClr val="tx1"/>
                </a:solidFill>
              </a:rPr>
              <a:t> </a:t>
            </a: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r>
              <a:rPr lang="en-US" i="0" dirty="0">
                <a:solidFill>
                  <a:schemeClr val="tx1"/>
                </a:solidFill>
              </a:rPr>
              <a:t>The third side is </a:t>
            </a:r>
            <a:r>
              <a:rPr lang="en-US" i="0" dirty="0">
                <a:solidFill>
                  <a:srgbClr val="FF0008"/>
                </a:solidFill>
              </a:rPr>
              <a:t>15 feet long</a:t>
            </a:r>
            <a:r>
              <a:rPr lang="en-US" i="0" dirty="0">
                <a:solidFill>
                  <a:schemeClr val="tx1"/>
                </a:solidFill>
              </a:rPr>
              <a:t>.</a:t>
            </a:r>
            <a:r>
              <a:rPr lang="en-US" dirty="0">
                <a:solidFill>
                  <a:schemeClr val="tx1"/>
                </a:solidFill>
              </a:rPr>
              <a:t> </a:t>
            </a:r>
          </a:p>
        </p:txBody>
      </p:sp>
      <p:graphicFrame>
        <p:nvGraphicFramePr>
          <p:cNvPr id="7171" name="Object 3"/>
          <p:cNvGraphicFramePr>
            <a:graphicFrameLocks noChangeAspect="1"/>
          </p:cNvGraphicFramePr>
          <p:nvPr/>
        </p:nvGraphicFramePr>
        <p:xfrm>
          <a:off x="2286000" y="4279900"/>
          <a:ext cx="850900" cy="292100"/>
        </p:xfrm>
        <a:graphic>
          <a:graphicData uri="http://schemas.openxmlformats.org/presentationml/2006/ole">
            <mc:AlternateContent xmlns:mc="http://schemas.openxmlformats.org/markup-compatibility/2006">
              <mc:Choice xmlns:v="urn:schemas-microsoft-com:vml" Requires="v">
                <p:oleObj spid="_x0000_s7211" name="Equation" r:id="rId3" imgW="850680" imgH="291960" progId="Equation.DSMT4">
                  <p:embed/>
                </p:oleObj>
              </mc:Choice>
              <mc:Fallback>
                <p:oleObj name="Equation" r:id="rId3" imgW="850680" imgH="291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279900"/>
                        <a:ext cx="850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noChangeAspect="1"/>
          </p:cNvGraphicFramePr>
          <p:nvPr/>
        </p:nvGraphicFramePr>
        <p:xfrm>
          <a:off x="1625600" y="3708400"/>
          <a:ext cx="2832100" cy="292100"/>
        </p:xfrm>
        <a:graphic>
          <a:graphicData uri="http://schemas.openxmlformats.org/presentationml/2006/ole">
            <mc:AlternateContent xmlns:mc="http://schemas.openxmlformats.org/markup-compatibility/2006">
              <mc:Choice xmlns:v="urn:schemas-microsoft-com:vml" Requires="v">
                <p:oleObj spid="_x0000_s7212" name="Equation" r:id="rId5" imgW="2831760" imgH="291960" progId="Equation.DSMT4">
                  <p:embed/>
                </p:oleObj>
              </mc:Choice>
              <mc:Fallback>
                <p:oleObj name="Equation" r:id="rId5" imgW="283176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5600" y="3708400"/>
                        <a:ext cx="2832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2286000" y="3136900"/>
          <a:ext cx="1536700" cy="292100"/>
        </p:xfrm>
        <a:graphic>
          <a:graphicData uri="http://schemas.openxmlformats.org/presentationml/2006/ole">
            <mc:AlternateContent xmlns:mc="http://schemas.openxmlformats.org/markup-compatibility/2006">
              <mc:Choice xmlns:v="urn:schemas-microsoft-com:vml" Requires="v">
                <p:oleObj spid="_x0000_s7213" name="Equation" r:id="rId7" imgW="1536480" imgH="291960" progId="Equation.DSMT4">
                  <p:embed/>
                </p:oleObj>
              </mc:Choice>
              <mc:Fallback>
                <p:oleObj name="Equation" r:id="rId7" imgW="153648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136900"/>
                        <a:ext cx="1536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2286000" y="2565400"/>
          <a:ext cx="2019300" cy="292100"/>
        </p:xfrm>
        <a:graphic>
          <a:graphicData uri="http://schemas.openxmlformats.org/presentationml/2006/ole">
            <mc:AlternateContent xmlns:mc="http://schemas.openxmlformats.org/markup-compatibility/2006">
              <mc:Choice xmlns:v="urn:schemas-microsoft-com:vml" Requires="v">
                <p:oleObj spid="_x0000_s7214" name="Equation" r:id="rId9" imgW="2019240" imgH="291960" progId="Equation.DSMT4">
                  <p:embed/>
                </p:oleObj>
              </mc:Choice>
              <mc:Fallback>
                <p:oleObj name="Equation" r:id="rId9" imgW="201924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2565400"/>
                        <a:ext cx="2019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2463800" y="1981200"/>
          <a:ext cx="1714500" cy="304800"/>
        </p:xfrm>
        <a:graphic>
          <a:graphicData uri="http://schemas.openxmlformats.org/presentationml/2006/ole">
            <mc:AlternateContent xmlns:mc="http://schemas.openxmlformats.org/markup-compatibility/2006">
              <mc:Choice xmlns:v="urn:schemas-microsoft-com:vml" Requires="v">
                <p:oleObj spid="_x0000_s7215" name="Equation" r:id="rId11" imgW="1714320" imgH="304560" progId="Equation.DSMT4">
                  <p:embed/>
                </p:oleObj>
              </mc:Choice>
              <mc:Fallback>
                <p:oleObj name="Equation" r:id="rId11" imgW="1714320" imgH="3045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63800" y="1981200"/>
                        <a:ext cx="171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76" name="Picture 8"/>
          <p:cNvPicPr>
            <a:picLocks noChangeAspect="1" noChangeArrowheads="1"/>
          </p:cNvPicPr>
          <p:nvPr/>
        </p:nvPicPr>
        <p:blipFill>
          <a:blip r:embed="rId13"/>
          <a:srcRect/>
          <a:stretch>
            <a:fillRect/>
          </a:stretch>
        </p:blipFill>
        <p:spPr bwMode="auto">
          <a:xfrm>
            <a:off x="5105400" y="2209800"/>
            <a:ext cx="3140075" cy="21256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sz="3200" dirty="0">
                <a:solidFill>
                  <a:schemeClr val="tx1"/>
                </a:solidFill>
              </a:rPr>
              <a:t>Example 2: Solving for Different Variables</a:t>
            </a:r>
          </a:p>
        </p:txBody>
      </p:sp>
      <p:sp>
        <p:nvSpPr>
          <p:cNvPr id="17411" name="Rectangle 3"/>
          <p:cNvSpPr>
            <a:spLocks noGrp="1"/>
          </p:cNvSpPr>
          <p:nvPr>
            <p:ph idx="1"/>
          </p:nvPr>
        </p:nvSpPr>
        <p:spPr>
          <a:xfrm>
            <a:off x="457200" y="1280160"/>
            <a:ext cx="8229600" cy="2117503"/>
          </a:xfrm>
          <a:prstGeom prst="rect">
            <a:avLst/>
          </a:prstGeom>
          <a:noFill/>
        </p:spPr>
        <p:txBody>
          <a:bodyPr>
            <a:spAutoFit/>
          </a:bodyPr>
          <a:lstStyle/>
          <a:p>
            <a:pPr marL="533400" indent="-533400">
              <a:buFont typeface="Courier New" pitchFamily="49" charset="0"/>
              <a:buNone/>
            </a:pPr>
            <a:r>
              <a:rPr lang="en-US" b="1" i="0" dirty="0">
                <a:solidFill>
                  <a:schemeClr val="tx1"/>
                </a:solidFill>
              </a:rPr>
              <a:t>a.</a:t>
            </a:r>
            <a:r>
              <a:rPr lang="en-US" i="0" dirty="0">
                <a:solidFill>
                  <a:schemeClr val="tx1"/>
                </a:solidFill>
              </a:rPr>
              <a:t>	Given </a:t>
            </a:r>
            <a:r>
              <a:rPr lang="en-US" i="1" dirty="0">
                <a:solidFill>
                  <a:srgbClr val="0000FF"/>
                </a:solidFill>
              </a:rPr>
              <a:t>d</a:t>
            </a:r>
            <a:r>
              <a:rPr lang="en-US" dirty="0">
                <a:solidFill>
                  <a:srgbClr val="0000FF"/>
                </a:solidFill>
              </a:rPr>
              <a:t> </a:t>
            </a:r>
            <a:r>
              <a:rPr lang="en-US" i="0" dirty="0">
                <a:solidFill>
                  <a:srgbClr val="0000FF"/>
                </a:solidFill>
              </a:rPr>
              <a:t>= </a:t>
            </a:r>
            <a:r>
              <a:rPr lang="en-US" i="1" dirty="0">
                <a:solidFill>
                  <a:srgbClr val="0000FF"/>
                </a:solidFill>
              </a:rPr>
              <a:t>rt</a:t>
            </a:r>
            <a:r>
              <a:rPr lang="en-US" i="0" dirty="0">
                <a:solidFill>
                  <a:schemeClr val="tx1"/>
                </a:solidFill>
              </a:rPr>
              <a:t>, solve for </a:t>
            </a:r>
            <a:r>
              <a:rPr lang="en-US" i="1" dirty="0">
                <a:solidFill>
                  <a:schemeClr val="tx1"/>
                </a:solidFill>
              </a:rPr>
              <a:t>t</a:t>
            </a:r>
            <a:r>
              <a:rPr lang="en-US" dirty="0">
                <a:solidFill>
                  <a:schemeClr val="tx1"/>
                </a:solidFill>
              </a:rPr>
              <a:t> </a:t>
            </a:r>
            <a:r>
              <a:rPr lang="en-US" i="0" dirty="0">
                <a:solidFill>
                  <a:schemeClr val="tx1"/>
                </a:solidFill>
              </a:rPr>
              <a:t>in terms of </a:t>
            </a:r>
            <a:r>
              <a:rPr lang="en-US" i="1" dirty="0">
                <a:solidFill>
                  <a:schemeClr val="tx1"/>
                </a:solidFill>
              </a:rPr>
              <a:t>d</a:t>
            </a:r>
            <a:r>
              <a:rPr lang="en-US" dirty="0">
                <a:solidFill>
                  <a:schemeClr val="tx1"/>
                </a:solidFill>
              </a:rPr>
              <a:t> </a:t>
            </a:r>
            <a:r>
              <a:rPr lang="en-US" i="0" dirty="0">
                <a:solidFill>
                  <a:schemeClr val="tx1"/>
                </a:solidFill>
              </a:rPr>
              <a:t>and </a:t>
            </a:r>
            <a:r>
              <a:rPr lang="en-US" i="1" dirty="0">
                <a:solidFill>
                  <a:schemeClr val="tx1"/>
                </a:solidFill>
              </a:rPr>
              <a:t>r</a:t>
            </a:r>
            <a:r>
              <a:rPr lang="en-US" i="0" dirty="0">
                <a:solidFill>
                  <a:schemeClr val="tx1"/>
                </a:solidFill>
              </a:rPr>
              <a:t>. We want to represent the time in terms of distance and rate. We will use this concept later in word problems.</a:t>
            </a:r>
            <a:r>
              <a:rPr lang="en-US" dirty="0">
                <a:solidFill>
                  <a:schemeClr val="tx1"/>
                </a:solidFill>
              </a:rPr>
              <a:t> </a:t>
            </a:r>
          </a:p>
          <a:p>
            <a:pPr marL="533400" indent="-533400">
              <a:lnSpc>
                <a:spcPct val="150000"/>
              </a:lnSpc>
              <a:buFont typeface="Courier New" pitchFamily="49" charset="0"/>
              <a:buNone/>
            </a:pPr>
            <a:r>
              <a:rPr lang="en-US" b="1" i="0" dirty="0">
                <a:solidFill>
                  <a:schemeClr val="tx1"/>
                </a:solidFill>
              </a:rPr>
              <a:t>Solution</a:t>
            </a:r>
            <a:r>
              <a:rPr lang="en-US" i="0" dirty="0">
                <a:solidFill>
                  <a:schemeClr val="tx1"/>
                </a:solidFill>
              </a:rPr>
              <a:t> </a:t>
            </a:r>
          </a:p>
        </p:txBody>
      </p:sp>
      <p:sp>
        <p:nvSpPr>
          <p:cNvPr id="17413" name="Rectangle 11"/>
          <p:cNvSpPr>
            <a:spLocks noChangeArrowheads="1"/>
          </p:cNvSpPr>
          <p:nvPr/>
        </p:nvSpPr>
        <p:spPr bwMode="auto">
          <a:xfrm>
            <a:off x="3352800" y="2844800"/>
            <a:ext cx="4953000" cy="396875"/>
          </a:xfrm>
          <a:prstGeom prst="rect">
            <a:avLst/>
          </a:prstGeom>
          <a:noFill/>
          <a:ln w="9525">
            <a:noFill/>
            <a:miter lim="800000"/>
            <a:headEnd/>
            <a:tailEnd/>
          </a:ln>
        </p:spPr>
        <p:txBody>
          <a:bodyPr>
            <a:spAutoFit/>
          </a:bodyPr>
          <a:lstStyle/>
          <a:p>
            <a:r>
              <a:rPr lang="en-US" sz="2000" dirty="0">
                <a:solidFill>
                  <a:srgbClr val="008080"/>
                </a:solidFill>
              </a:rPr>
              <a:t>Treat </a:t>
            </a:r>
            <a:r>
              <a:rPr lang="en-US" sz="2000" i="1" dirty="0">
                <a:solidFill>
                  <a:srgbClr val="008080"/>
                </a:solidFill>
              </a:rPr>
              <a:t>r</a:t>
            </a:r>
            <a:r>
              <a:rPr lang="en-US" sz="2000" dirty="0">
                <a:solidFill>
                  <a:srgbClr val="008080"/>
                </a:solidFill>
              </a:rPr>
              <a:t> and </a:t>
            </a:r>
            <a:r>
              <a:rPr lang="en-US" sz="2000" i="1" dirty="0">
                <a:solidFill>
                  <a:srgbClr val="008080"/>
                </a:solidFill>
              </a:rPr>
              <a:t>d </a:t>
            </a:r>
            <a:r>
              <a:rPr lang="en-US" sz="2000" dirty="0">
                <a:solidFill>
                  <a:srgbClr val="008080"/>
                </a:solidFill>
              </a:rPr>
              <a:t>as if they were constants.</a:t>
            </a:r>
          </a:p>
        </p:txBody>
      </p:sp>
      <p:sp>
        <p:nvSpPr>
          <p:cNvPr id="17414" name="Rectangle 13"/>
          <p:cNvSpPr>
            <a:spLocks noChangeArrowheads="1"/>
          </p:cNvSpPr>
          <p:nvPr/>
        </p:nvSpPr>
        <p:spPr bwMode="auto">
          <a:xfrm>
            <a:off x="3352800" y="3606800"/>
            <a:ext cx="4159250" cy="396875"/>
          </a:xfrm>
          <a:prstGeom prst="rect">
            <a:avLst/>
          </a:prstGeom>
          <a:noFill/>
          <a:ln w="9525">
            <a:noFill/>
            <a:miter lim="800000"/>
            <a:headEnd/>
            <a:tailEnd/>
          </a:ln>
        </p:spPr>
        <p:txBody>
          <a:bodyPr>
            <a:spAutoFit/>
          </a:bodyPr>
          <a:lstStyle/>
          <a:p>
            <a:r>
              <a:rPr lang="en-US" sz="2000" dirty="0">
                <a:solidFill>
                  <a:srgbClr val="008080"/>
                </a:solidFill>
              </a:rPr>
              <a:t>Divide both sides by</a:t>
            </a:r>
            <a:r>
              <a:rPr lang="en-US" sz="2000" dirty="0">
                <a:solidFill>
                  <a:srgbClr val="FF00FF"/>
                </a:solidFill>
              </a:rPr>
              <a:t> </a:t>
            </a:r>
            <a:r>
              <a:rPr lang="en-US" sz="2000" i="1" dirty="0">
                <a:solidFill>
                  <a:srgbClr val="FF00FF"/>
                </a:solidFill>
              </a:rPr>
              <a:t>r</a:t>
            </a:r>
            <a:r>
              <a:rPr lang="en-US" sz="2000" i="1" dirty="0">
                <a:solidFill>
                  <a:srgbClr val="008080"/>
                </a:solidFill>
              </a:rPr>
              <a:t>.</a:t>
            </a:r>
          </a:p>
        </p:txBody>
      </p:sp>
      <p:sp>
        <p:nvSpPr>
          <p:cNvPr id="17415" name="Rectangle 14"/>
          <p:cNvSpPr>
            <a:spLocks noChangeArrowheads="1"/>
          </p:cNvSpPr>
          <p:nvPr/>
        </p:nvSpPr>
        <p:spPr bwMode="auto">
          <a:xfrm>
            <a:off x="3352800" y="4572000"/>
            <a:ext cx="4159250" cy="396875"/>
          </a:xfrm>
          <a:prstGeom prst="rect">
            <a:avLst/>
          </a:prstGeom>
          <a:noFill/>
          <a:ln w="9525">
            <a:noFill/>
            <a:miter lim="800000"/>
            <a:headEnd/>
            <a:tailEnd/>
          </a:ln>
        </p:spPr>
        <p:txBody>
          <a:bodyPr>
            <a:spAutoFit/>
          </a:bodyPr>
          <a:lstStyle/>
          <a:p>
            <a:r>
              <a:rPr lang="en-US" sz="2000" dirty="0">
                <a:solidFill>
                  <a:srgbClr val="008080"/>
                </a:solidFill>
              </a:rPr>
              <a:t>Simplify.</a:t>
            </a:r>
            <a:endParaRPr lang="en-US" sz="2000" i="1" dirty="0">
              <a:solidFill>
                <a:srgbClr val="008080"/>
              </a:solidFill>
            </a:endParaRPr>
          </a:p>
        </p:txBody>
      </p:sp>
      <p:graphicFrame>
        <p:nvGraphicFramePr>
          <p:cNvPr id="8195" name="Object 3"/>
          <p:cNvGraphicFramePr>
            <a:graphicFrameLocks noChangeAspect="1"/>
          </p:cNvGraphicFramePr>
          <p:nvPr/>
        </p:nvGraphicFramePr>
        <p:xfrm>
          <a:off x="2120900" y="4330700"/>
          <a:ext cx="749300" cy="838200"/>
        </p:xfrm>
        <a:graphic>
          <a:graphicData uri="http://schemas.openxmlformats.org/presentationml/2006/ole">
            <mc:AlternateContent xmlns:mc="http://schemas.openxmlformats.org/markup-compatibility/2006">
              <mc:Choice xmlns:v="urn:schemas-microsoft-com:vml" Requires="v">
                <p:oleObj spid="_x0000_s8219" name="Equation" r:id="rId3" imgW="749160" imgH="838080" progId="Equation.DSMT4">
                  <p:embed/>
                </p:oleObj>
              </mc:Choice>
              <mc:Fallback>
                <p:oleObj name="Equation" r:id="rId3" imgW="74916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900" y="4330700"/>
                        <a:ext cx="749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2120900" y="3352800"/>
          <a:ext cx="939800" cy="838200"/>
        </p:xfrm>
        <a:graphic>
          <a:graphicData uri="http://schemas.openxmlformats.org/presentationml/2006/ole">
            <mc:AlternateContent xmlns:mc="http://schemas.openxmlformats.org/markup-compatibility/2006">
              <mc:Choice xmlns:v="urn:schemas-microsoft-com:vml" Requires="v">
                <p:oleObj spid="_x0000_s8220" name="Equation" r:id="rId5" imgW="939600" imgH="838080" progId="Equation.DSMT4">
                  <p:embed/>
                </p:oleObj>
              </mc:Choice>
              <mc:Fallback>
                <p:oleObj name="Equation" r:id="rId5" imgW="9396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900" y="3352800"/>
                        <a:ext cx="939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2171700" y="2908300"/>
          <a:ext cx="825500" cy="304800"/>
        </p:xfrm>
        <a:graphic>
          <a:graphicData uri="http://schemas.openxmlformats.org/presentationml/2006/ole">
            <mc:AlternateContent xmlns:mc="http://schemas.openxmlformats.org/markup-compatibility/2006">
              <mc:Choice xmlns:v="urn:schemas-microsoft-com:vml" Requires="v">
                <p:oleObj spid="_x0000_s8221" name="Equation" r:id="rId7" imgW="825480" imgH="304560" progId="Equation.DSMT4">
                  <p:embed/>
                </p:oleObj>
              </mc:Choice>
              <mc:Fallback>
                <p:oleObj name="Equation" r:id="rId7" imgW="825480" imgH="3045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1700" y="2908300"/>
                        <a:ext cx="825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P spid="174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tx1"/>
                </a:solidFill>
              </a:rPr>
              <a:t>Example 2: Solving for Different Variables (cont.)</a:t>
            </a:r>
          </a:p>
        </p:txBody>
      </p:sp>
      <p:sp>
        <p:nvSpPr>
          <p:cNvPr id="18435" name="Rectangle 3"/>
          <p:cNvSpPr>
            <a:spLocks noGrp="1"/>
          </p:cNvSpPr>
          <p:nvPr>
            <p:ph idx="1"/>
          </p:nvPr>
        </p:nvSpPr>
        <p:spPr>
          <a:prstGeom prst="rect">
            <a:avLst/>
          </a:prstGeom>
        </p:spPr>
        <p:txBody>
          <a:bodyPr/>
          <a:lstStyle/>
          <a:p>
            <a:pPr marL="463550" indent="-463550">
              <a:buFont typeface="Courier New" pitchFamily="49" charset="0"/>
              <a:buNone/>
            </a:pPr>
            <a:r>
              <a:rPr lang="en-US" b="1" i="0" dirty="0">
                <a:solidFill>
                  <a:schemeClr val="tx1"/>
                </a:solidFill>
              </a:rPr>
              <a:t>b.	</a:t>
            </a:r>
            <a:r>
              <a:rPr lang="en-US" i="0" dirty="0">
                <a:solidFill>
                  <a:schemeClr val="tx1"/>
                </a:solidFill>
              </a:rPr>
              <a:t>Given              solve for </a:t>
            </a:r>
            <a:r>
              <a:rPr lang="en-US" i="1" dirty="0">
                <a:solidFill>
                  <a:schemeClr val="tx1"/>
                </a:solidFill>
              </a:rPr>
              <a:t>P</a:t>
            </a:r>
            <a:r>
              <a:rPr lang="en-US" dirty="0">
                <a:solidFill>
                  <a:schemeClr val="tx1"/>
                </a:solidFill>
              </a:rPr>
              <a:t> </a:t>
            </a:r>
            <a:r>
              <a:rPr lang="en-US" i="0" dirty="0">
                <a:solidFill>
                  <a:schemeClr val="tx1"/>
                </a:solidFill>
              </a:rPr>
              <a:t>in terms of </a:t>
            </a:r>
            <a:r>
              <a:rPr lang="en-US" i="1" dirty="0">
                <a:solidFill>
                  <a:schemeClr val="tx1"/>
                </a:solidFill>
              </a:rPr>
              <a:t>V</a:t>
            </a:r>
            <a:r>
              <a:rPr lang="en-US" dirty="0">
                <a:solidFill>
                  <a:schemeClr val="tx1"/>
                </a:solidFill>
              </a:rPr>
              <a:t> </a:t>
            </a:r>
            <a:r>
              <a:rPr lang="en-US" i="0" dirty="0">
                <a:solidFill>
                  <a:schemeClr val="tx1"/>
                </a:solidFill>
              </a:rPr>
              <a:t>and</a:t>
            </a:r>
            <a:r>
              <a:rPr lang="en-US" i="1" dirty="0">
                <a:solidFill>
                  <a:schemeClr val="tx1"/>
                </a:solidFill>
              </a:rPr>
              <a:t> k</a:t>
            </a:r>
            <a:r>
              <a:rPr lang="en-US" i="0" dirty="0">
                <a:solidFill>
                  <a:schemeClr val="tx1"/>
                </a:solidFill>
              </a:rPr>
              <a:t>.</a:t>
            </a:r>
            <a:r>
              <a:rPr lang="en-US" dirty="0">
                <a:solidFill>
                  <a:schemeClr val="tx1"/>
                </a:solidFill>
              </a:rPr>
              <a:t> </a:t>
            </a:r>
          </a:p>
          <a:p>
            <a:pPr marL="463550" indent="-463550">
              <a:lnSpc>
                <a:spcPct val="40000"/>
              </a:lnSpc>
              <a:buFont typeface="Courier New" pitchFamily="49" charset="0"/>
              <a:buNone/>
            </a:pPr>
            <a:endParaRPr lang="en-US" b="1" i="0" dirty="0">
              <a:solidFill>
                <a:schemeClr val="tx1"/>
              </a:solidFill>
            </a:endParaRPr>
          </a:p>
          <a:p>
            <a:pPr marL="463550" indent="-463550">
              <a:buFont typeface="Courier New" pitchFamily="49" charset="0"/>
              <a:buNone/>
            </a:pPr>
            <a:r>
              <a:rPr lang="en-US" b="1" i="0" dirty="0">
                <a:solidFill>
                  <a:schemeClr val="tx1"/>
                </a:solidFill>
              </a:rPr>
              <a:t>Solution</a:t>
            </a:r>
          </a:p>
        </p:txBody>
      </p:sp>
      <p:graphicFrame>
        <p:nvGraphicFramePr>
          <p:cNvPr id="18436" name="Object 4"/>
          <p:cNvGraphicFramePr>
            <a:graphicFrameLocks noChangeAspect="1"/>
          </p:cNvGraphicFramePr>
          <p:nvPr/>
        </p:nvGraphicFramePr>
        <p:xfrm>
          <a:off x="1933575" y="1143000"/>
          <a:ext cx="939800" cy="825500"/>
        </p:xfrm>
        <a:graphic>
          <a:graphicData uri="http://schemas.openxmlformats.org/presentationml/2006/ole">
            <mc:AlternateContent xmlns:mc="http://schemas.openxmlformats.org/markup-compatibility/2006">
              <mc:Choice xmlns:v="urn:schemas-microsoft-com:vml" Requires="v">
                <p:oleObj spid="_x0000_s9267" name="Equation" r:id="rId3" imgW="939800" imgH="825500" progId="Equation.DSMT4">
                  <p:embed/>
                </p:oleObj>
              </mc:Choice>
              <mc:Fallback>
                <p:oleObj name="Equation" r:id="rId3" imgW="939800" imgH="8255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1143000"/>
                        <a:ext cx="9398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8" name="Rectangle 6"/>
          <p:cNvSpPr>
            <a:spLocks noChangeArrowheads="1"/>
          </p:cNvSpPr>
          <p:nvPr/>
        </p:nvSpPr>
        <p:spPr bwMode="auto">
          <a:xfrm>
            <a:off x="3505200" y="3065463"/>
            <a:ext cx="4159250" cy="396875"/>
          </a:xfrm>
          <a:prstGeom prst="rect">
            <a:avLst/>
          </a:prstGeom>
          <a:noFill/>
          <a:ln w="9525">
            <a:noFill/>
            <a:miter lim="800000"/>
            <a:headEnd/>
            <a:tailEnd/>
          </a:ln>
        </p:spPr>
        <p:txBody>
          <a:bodyPr>
            <a:spAutoFit/>
          </a:bodyPr>
          <a:lstStyle/>
          <a:p>
            <a:r>
              <a:rPr lang="en-US" sz="2000" dirty="0">
                <a:solidFill>
                  <a:srgbClr val="008080"/>
                </a:solidFill>
              </a:rPr>
              <a:t>Multiply both sides by </a:t>
            </a:r>
            <a:r>
              <a:rPr lang="en-US" sz="2000" i="1" dirty="0">
                <a:solidFill>
                  <a:srgbClr val="FF00FF"/>
                </a:solidFill>
              </a:rPr>
              <a:t>P</a:t>
            </a:r>
            <a:r>
              <a:rPr lang="en-US" sz="2000" dirty="0">
                <a:solidFill>
                  <a:srgbClr val="008080"/>
                </a:solidFill>
              </a:rPr>
              <a:t>.</a:t>
            </a:r>
            <a:endParaRPr lang="en-US" sz="2000" i="1" dirty="0">
              <a:solidFill>
                <a:srgbClr val="008080"/>
              </a:solidFill>
            </a:endParaRPr>
          </a:p>
        </p:txBody>
      </p:sp>
      <p:sp>
        <p:nvSpPr>
          <p:cNvPr id="18439" name="Rectangle 7"/>
          <p:cNvSpPr>
            <a:spLocks noChangeArrowheads="1"/>
          </p:cNvSpPr>
          <p:nvPr/>
        </p:nvSpPr>
        <p:spPr bwMode="auto">
          <a:xfrm>
            <a:off x="3505200" y="3708400"/>
            <a:ext cx="3549650" cy="396875"/>
          </a:xfrm>
          <a:prstGeom prst="rect">
            <a:avLst/>
          </a:prstGeom>
          <a:noFill/>
          <a:ln w="9525">
            <a:noFill/>
            <a:miter lim="800000"/>
            <a:headEnd/>
            <a:tailEnd/>
          </a:ln>
        </p:spPr>
        <p:txBody>
          <a:bodyPr>
            <a:spAutoFit/>
          </a:bodyPr>
          <a:lstStyle/>
          <a:p>
            <a:r>
              <a:rPr lang="en-US" sz="2000" dirty="0">
                <a:solidFill>
                  <a:srgbClr val="008080"/>
                </a:solidFill>
              </a:rPr>
              <a:t>Simplify.</a:t>
            </a:r>
            <a:endParaRPr lang="en-US" sz="2000" i="1" dirty="0">
              <a:solidFill>
                <a:srgbClr val="008080"/>
              </a:solidFill>
            </a:endParaRPr>
          </a:p>
        </p:txBody>
      </p:sp>
      <p:sp>
        <p:nvSpPr>
          <p:cNvPr id="18440" name="Rectangle 8"/>
          <p:cNvSpPr>
            <a:spLocks noChangeArrowheads="1"/>
          </p:cNvSpPr>
          <p:nvPr/>
        </p:nvSpPr>
        <p:spPr bwMode="auto">
          <a:xfrm>
            <a:off x="3505200" y="4398963"/>
            <a:ext cx="3549650" cy="396875"/>
          </a:xfrm>
          <a:prstGeom prst="rect">
            <a:avLst/>
          </a:prstGeom>
          <a:noFill/>
          <a:ln w="9525">
            <a:noFill/>
            <a:miter lim="800000"/>
            <a:headEnd/>
            <a:tailEnd/>
          </a:ln>
        </p:spPr>
        <p:txBody>
          <a:bodyPr>
            <a:spAutoFit/>
          </a:bodyPr>
          <a:lstStyle/>
          <a:p>
            <a:r>
              <a:rPr lang="en-US" sz="2000" dirty="0">
                <a:solidFill>
                  <a:srgbClr val="008080"/>
                </a:solidFill>
              </a:rPr>
              <a:t>Divide both sides by </a:t>
            </a:r>
            <a:r>
              <a:rPr lang="en-US" sz="2000" i="1" dirty="0">
                <a:solidFill>
                  <a:srgbClr val="FF00FF"/>
                </a:solidFill>
              </a:rPr>
              <a:t>V</a:t>
            </a:r>
            <a:r>
              <a:rPr lang="en-US" sz="2000" dirty="0">
                <a:solidFill>
                  <a:srgbClr val="008080"/>
                </a:solidFill>
              </a:rPr>
              <a:t>.</a:t>
            </a:r>
            <a:endParaRPr lang="en-US" sz="2000" i="1" dirty="0">
              <a:solidFill>
                <a:srgbClr val="008080"/>
              </a:solidFill>
            </a:endParaRPr>
          </a:p>
        </p:txBody>
      </p:sp>
      <p:sp>
        <p:nvSpPr>
          <p:cNvPr id="18441" name="Rectangle 9"/>
          <p:cNvSpPr>
            <a:spLocks noChangeArrowheads="1"/>
          </p:cNvSpPr>
          <p:nvPr/>
        </p:nvSpPr>
        <p:spPr bwMode="auto">
          <a:xfrm>
            <a:off x="3505200" y="5338763"/>
            <a:ext cx="3549650" cy="396875"/>
          </a:xfrm>
          <a:prstGeom prst="rect">
            <a:avLst/>
          </a:prstGeom>
          <a:noFill/>
          <a:ln w="9525">
            <a:noFill/>
            <a:miter lim="800000"/>
            <a:headEnd/>
            <a:tailEnd/>
          </a:ln>
        </p:spPr>
        <p:txBody>
          <a:bodyPr>
            <a:spAutoFit/>
          </a:bodyPr>
          <a:lstStyle/>
          <a:p>
            <a:r>
              <a:rPr lang="en-US" sz="2000" dirty="0">
                <a:solidFill>
                  <a:srgbClr val="008080"/>
                </a:solidFill>
              </a:rPr>
              <a:t>Simplify.</a:t>
            </a:r>
            <a:endParaRPr lang="en-US" sz="2000" i="1" dirty="0">
              <a:solidFill>
                <a:srgbClr val="008080"/>
              </a:solidFill>
            </a:endParaRPr>
          </a:p>
        </p:txBody>
      </p:sp>
      <p:graphicFrame>
        <p:nvGraphicFramePr>
          <p:cNvPr id="9220" name="Object 4"/>
          <p:cNvGraphicFramePr>
            <a:graphicFrameLocks noChangeAspect="1"/>
          </p:cNvGraphicFramePr>
          <p:nvPr/>
        </p:nvGraphicFramePr>
        <p:xfrm>
          <a:off x="2095500" y="5118100"/>
          <a:ext cx="825500" cy="838200"/>
        </p:xfrm>
        <a:graphic>
          <a:graphicData uri="http://schemas.openxmlformats.org/presentationml/2006/ole">
            <mc:AlternateContent xmlns:mc="http://schemas.openxmlformats.org/markup-compatibility/2006">
              <mc:Choice xmlns:v="urn:schemas-microsoft-com:vml" Requires="v">
                <p:oleObj spid="_x0000_s9268" name="Equation" r:id="rId5" imgW="825480" imgH="838080" progId="Equation.DSMT4">
                  <p:embed/>
                </p:oleObj>
              </mc:Choice>
              <mc:Fallback>
                <p:oleObj name="Equation" r:id="rId5" imgW="82548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0" y="5118100"/>
                        <a:ext cx="825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1828800" y="4178300"/>
          <a:ext cx="1104900" cy="838200"/>
        </p:xfrm>
        <a:graphic>
          <a:graphicData uri="http://schemas.openxmlformats.org/presentationml/2006/ole">
            <mc:AlternateContent xmlns:mc="http://schemas.openxmlformats.org/markup-compatibility/2006">
              <mc:Choice xmlns:v="urn:schemas-microsoft-com:vml" Requires="v">
                <p:oleObj spid="_x0000_s9269" name="Equation" r:id="rId7" imgW="1104840" imgH="838080" progId="Equation.DSMT4">
                  <p:embed/>
                </p:oleObj>
              </mc:Choice>
              <mc:Fallback>
                <p:oleObj name="Equation" r:id="rId7" imgW="110484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178300"/>
                        <a:ext cx="1104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1866900" y="3760787"/>
          <a:ext cx="952500" cy="292100"/>
        </p:xfrm>
        <a:graphic>
          <a:graphicData uri="http://schemas.openxmlformats.org/presentationml/2006/ole">
            <mc:AlternateContent xmlns:mc="http://schemas.openxmlformats.org/markup-compatibility/2006">
              <mc:Choice xmlns:v="urn:schemas-microsoft-com:vml" Requires="v">
                <p:oleObj spid="_x0000_s9270" name="Equation" r:id="rId9" imgW="952200" imgH="291960" progId="Equation.DSMT4">
                  <p:embed/>
                </p:oleObj>
              </mc:Choice>
              <mc:Fallback>
                <p:oleObj name="Equation" r:id="rId9" imgW="95220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6900" y="3760787"/>
                        <a:ext cx="952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1714500" y="2844800"/>
          <a:ext cx="1536700" cy="838200"/>
        </p:xfrm>
        <a:graphic>
          <a:graphicData uri="http://schemas.openxmlformats.org/presentationml/2006/ole">
            <mc:AlternateContent xmlns:mc="http://schemas.openxmlformats.org/markup-compatibility/2006">
              <mc:Choice xmlns:v="urn:schemas-microsoft-com:vml" Requires="v">
                <p:oleObj spid="_x0000_s9271" name="Equation" r:id="rId11" imgW="1536480" imgH="838080" progId="Equation.DSMT4">
                  <p:embed/>
                </p:oleObj>
              </mc:Choice>
              <mc:Fallback>
                <p:oleObj name="Equation" r:id="rId11" imgW="153648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14500" y="2844800"/>
                        <a:ext cx="153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8"/>
          <p:cNvGraphicFramePr>
            <a:graphicFrameLocks noChangeAspect="1"/>
          </p:cNvGraphicFramePr>
          <p:nvPr/>
        </p:nvGraphicFramePr>
        <p:xfrm>
          <a:off x="2070100" y="1905000"/>
          <a:ext cx="825500" cy="838200"/>
        </p:xfrm>
        <a:graphic>
          <a:graphicData uri="http://schemas.openxmlformats.org/presentationml/2006/ole">
            <mc:AlternateContent xmlns:mc="http://schemas.openxmlformats.org/markup-compatibility/2006">
              <mc:Choice xmlns:v="urn:schemas-microsoft-com:vml" Requires="v">
                <p:oleObj spid="_x0000_s9272" name="Equation" r:id="rId13" imgW="825480" imgH="838080" progId="Equation.DSMT4">
                  <p:embed/>
                </p:oleObj>
              </mc:Choice>
              <mc:Fallback>
                <p:oleObj name="Equation" r:id="rId13" imgW="82548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70100" y="1905000"/>
                        <a:ext cx="825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4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2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p:bldP spid="18440" grpId="0"/>
      <p:bldP spid="184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dirty="0">
                <a:solidFill>
                  <a:schemeClr val="accent1"/>
                </a:solidFill>
              </a:rPr>
              <a:t>Objectives</a:t>
            </a:r>
          </a:p>
        </p:txBody>
      </p:sp>
      <p:sp>
        <p:nvSpPr>
          <p:cNvPr id="5123" name="Content Placeholder 2"/>
          <p:cNvSpPr>
            <a:spLocks noGrp="1"/>
          </p:cNvSpPr>
          <p:nvPr>
            <p:ph idx="1"/>
          </p:nvPr>
        </p:nvSpPr>
        <p:spPr>
          <a:xfrm>
            <a:off x="457200" y="1280160"/>
            <a:ext cx="8229600" cy="1988237"/>
          </a:xfrm>
        </p:spPr>
        <p:txBody>
          <a:bodyPr>
            <a:spAutoFit/>
          </a:bodyPr>
          <a:lstStyle/>
          <a:p>
            <a:pPr marL="457200" indent="-457200">
              <a:buFont typeface="Courier New" pitchFamily="49" charset="0"/>
              <a:buChar char="o"/>
            </a:pPr>
            <a:r>
              <a:rPr lang="en-US" i="0" dirty="0">
                <a:solidFill>
                  <a:schemeClr val="tx1"/>
                </a:solidFill>
              </a:rPr>
              <a:t>Evaluate formulas for given values of the variables. </a:t>
            </a:r>
          </a:p>
          <a:p>
            <a:pPr marL="457200" indent="-457200">
              <a:buFont typeface="Courier New" pitchFamily="49" charset="0"/>
              <a:buChar char="o"/>
            </a:pPr>
            <a:r>
              <a:rPr lang="en-US" i="0" dirty="0">
                <a:solidFill>
                  <a:schemeClr val="tx1"/>
                </a:solidFill>
              </a:rPr>
              <a:t>Solve formulas for specified variables in terms of the other variables. </a:t>
            </a:r>
          </a:p>
          <a:p>
            <a:pPr marL="457200" indent="-457200">
              <a:buFont typeface="Courier New" pitchFamily="49" charset="0"/>
              <a:buChar char="o"/>
            </a:pPr>
            <a:r>
              <a:rPr lang="en-US" i="0" dirty="0">
                <a:solidFill>
                  <a:schemeClr val="tx1"/>
                </a:solidFill>
              </a:rPr>
              <a:t>Use formulas to solve a variety of applications.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tx1"/>
                </a:solidFill>
              </a:rPr>
              <a:t>Example 2: Solving for Different Variables (cont.)</a:t>
            </a:r>
          </a:p>
        </p:txBody>
      </p:sp>
      <p:sp>
        <p:nvSpPr>
          <p:cNvPr id="19459" name="Rectangle 3"/>
          <p:cNvSpPr>
            <a:spLocks noGrp="1"/>
          </p:cNvSpPr>
          <p:nvPr>
            <p:ph idx="1"/>
          </p:nvPr>
        </p:nvSpPr>
        <p:spPr>
          <a:prstGeom prst="rect">
            <a:avLst/>
          </a:prstGeom>
        </p:spPr>
        <p:txBody>
          <a:bodyPr/>
          <a:lstStyle/>
          <a:p>
            <a:pPr marL="463550" indent="-463550">
              <a:buFont typeface="Courier New" pitchFamily="49" charset="0"/>
              <a:buNone/>
            </a:pPr>
            <a:r>
              <a:rPr lang="en-US" b="1" i="0" dirty="0">
                <a:solidFill>
                  <a:schemeClr val="tx1"/>
                </a:solidFill>
              </a:rPr>
              <a:t>c.	</a:t>
            </a:r>
            <a:r>
              <a:rPr lang="en-US" i="0" dirty="0">
                <a:solidFill>
                  <a:schemeClr val="tx1"/>
                </a:solidFill>
              </a:rPr>
              <a:t>Given                         as in Example 1b, solve for </a:t>
            </a:r>
            <a:r>
              <a:rPr lang="en-US" i="1" dirty="0">
                <a:solidFill>
                  <a:schemeClr val="tx1"/>
                </a:solidFill>
              </a:rPr>
              <a:t>F</a:t>
            </a:r>
            <a:r>
              <a:rPr lang="en-US" dirty="0">
                <a:solidFill>
                  <a:schemeClr val="tx1"/>
                </a:solidFill>
              </a:rPr>
              <a:t> </a:t>
            </a:r>
            <a:r>
              <a:rPr lang="en-US" i="0" dirty="0">
                <a:solidFill>
                  <a:schemeClr val="tx1"/>
                </a:solidFill>
              </a:rPr>
              <a:t>in </a:t>
            </a:r>
          </a:p>
          <a:p>
            <a:pPr marL="463550" indent="-463550">
              <a:lnSpc>
                <a:spcPct val="40000"/>
              </a:lnSpc>
              <a:buFont typeface="Courier New" pitchFamily="49" charset="0"/>
              <a:buNone/>
            </a:pPr>
            <a:endParaRPr lang="en-US" i="0" dirty="0">
              <a:solidFill>
                <a:schemeClr val="tx1"/>
              </a:solidFill>
            </a:endParaRPr>
          </a:p>
          <a:p>
            <a:pPr marL="463550" indent="-463550">
              <a:spcBef>
                <a:spcPct val="0"/>
              </a:spcBef>
              <a:buFont typeface="Courier New" pitchFamily="49" charset="0"/>
              <a:buNone/>
            </a:pPr>
            <a:r>
              <a:rPr lang="en-US" i="0" dirty="0">
                <a:solidFill>
                  <a:schemeClr val="tx1"/>
                </a:solidFill>
              </a:rPr>
              <a:t>	terms of </a:t>
            </a:r>
            <a:r>
              <a:rPr lang="en-US" i="1" dirty="0">
                <a:solidFill>
                  <a:schemeClr val="tx1"/>
                </a:solidFill>
              </a:rPr>
              <a:t>C</a:t>
            </a:r>
            <a:r>
              <a:rPr lang="en-US" i="0" dirty="0">
                <a:solidFill>
                  <a:schemeClr val="tx1"/>
                </a:solidFill>
              </a:rPr>
              <a:t>. This would give a formula for finding Fahrenheit temperature given a Celsius temperature value.</a:t>
            </a:r>
            <a:endParaRPr lang="en-US" dirty="0">
              <a:solidFill>
                <a:schemeClr val="tx1"/>
              </a:solidFill>
            </a:endParaRPr>
          </a:p>
          <a:p>
            <a:pPr marL="463550" indent="-463550">
              <a:spcBef>
                <a:spcPts val="672"/>
              </a:spcBef>
              <a:buFont typeface="Courier New" pitchFamily="49" charset="0"/>
              <a:buNone/>
            </a:pPr>
            <a:r>
              <a:rPr lang="en-US" b="1" i="0" dirty="0">
                <a:solidFill>
                  <a:schemeClr val="tx1"/>
                </a:solidFill>
              </a:rPr>
              <a:t>Solution </a:t>
            </a:r>
          </a:p>
        </p:txBody>
      </p:sp>
      <p:graphicFrame>
        <p:nvGraphicFramePr>
          <p:cNvPr id="19460" name="Object 10"/>
          <p:cNvGraphicFramePr>
            <a:graphicFrameLocks noChangeAspect="1"/>
          </p:cNvGraphicFramePr>
          <p:nvPr/>
        </p:nvGraphicFramePr>
        <p:xfrm>
          <a:off x="1876425" y="1143000"/>
          <a:ext cx="1930400" cy="838200"/>
        </p:xfrm>
        <a:graphic>
          <a:graphicData uri="http://schemas.openxmlformats.org/presentationml/2006/ole">
            <mc:AlternateContent xmlns:mc="http://schemas.openxmlformats.org/markup-compatibility/2006">
              <mc:Choice xmlns:v="urn:schemas-microsoft-com:vml" Requires="v">
                <p:oleObj spid="_x0000_s10283" name="Equation" r:id="rId3" imgW="1930400" imgH="838200" progId="Equation.DSMT4">
                  <p:embed/>
                </p:oleObj>
              </mc:Choice>
              <mc:Fallback>
                <p:oleObj name="Equation" r:id="rId3" imgW="1930400" imgH="8382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425" y="1143000"/>
                        <a:ext cx="1930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12"/>
          <p:cNvSpPr>
            <a:spLocks noChangeArrowheads="1"/>
          </p:cNvSpPr>
          <p:nvPr/>
        </p:nvSpPr>
        <p:spPr bwMode="auto">
          <a:xfrm>
            <a:off x="4876800" y="3402012"/>
            <a:ext cx="3168650" cy="396875"/>
          </a:xfrm>
          <a:prstGeom prst="rect">
            <a:avLst/>
          </a:prstGeom>
          <a:noFill/>
          <a:ln w="9525">
            <a:noFill/>
            <a:miter lim="800000"/>
            <a:headEnd/>
            <a:tailEnd/>
          </a:ln>
        </p:spPr>
        <p:txBody>
          <a:bodyPr>
            <a:spAutoFit/>
          </a:bodyPr>
          <a:lstStyle/>
          <a:p>
            <a:r>
              <a:rPr lang="en-US" sz="2000" dirty="0">
                <a:solidFill>
                  <a:srgbClr val="008080"/>
                </a:solidFill>
              </a:rPr>
              <a:t>Treat </a:t>
            </a:r>
            <a:r>
              <a:rPr lang="en-US" sz="2000" i="1" dirty="0">
                <a:solidFill>
                  <a:srgbClr val="008080"/>
                </a:solidFill>
              </a:rPr>
              <a:t>C</a:t>
            </a:r>
            <a:r>
              <a:rPr lang="en-US" sz="2000" dirty="0">
                <a:solidFill>
                  <a:srgbClr val="008080"/>
                </a:solidFill>
              </a:rPr>
              <a:t> as a constant.</a:t>
            </a:r>
            <a:endParaRPr lang="en-US" sz="2000" i="1" dirty="0">
              <a:solidFill>
                <a:srgbClr val="008080"/>
              </a:solidFill>
            </a:endParaRPr>
          </a:p>
        </p:txBody>
      </p:sp>
      <p:sp>
        <p:nvSpPr>
          <p:cNvPr id="19463" name="Rectangle 13"/>
          <p:cNvSpPr>
            <a:spLocks noChangeArrowheads="1"/>
          </p:cNvSpPr>
          <p:nvPr/>
        </p:nvSpPr>
        <p:spPr bwMode="auto">
          <a:xfrm>
            <a:off x="4876800" y="4354512"/>
            <a:ext cx="3168650" cy="396875"/>
          </a:xfrm>
          <a:prstGeom prst="rect">
            <a:avLst/>
          </a:prstGeom>
          <a:noFill/>
          <a:ln w="9525">
            <a:noFill/>
            <a:miter lim="800000"/>
            <a:headEnd/>
            <a:tailEnd/>
          </a:ln>
        </p:spPr>
        <p:txBody>
          <a:bodyPr>
            <a:spAutoFit/>
          </a:bodyPr>
          <a:lstStyle/>
          <a:p>
            <a:r>
              <a:rPr lang="en-US" sz="2000" dirty="0">
                <a:solidFill>
                  <a:srgbClr val="008080"/>
                </a:solidFill>
              </a:rPr>
              <a:t>Multiply both sides by </a:t>
            </a:r>
            <a:endParaRPr lang="en-US" sz="2000" i="1" dirty="0">
              <a:solidFill>
                <a:srgbClr val="008080"/>
              </a:solidFill>
            </a:endParaRPr>
          </a:p>
        </p:txBody>
      </p:sp>
      <p:graphicFrame>
        <p:nvGraphicFramePr>
          <p:cNvPr id="19464" name="Object 14"/>
          <p:cNvGraphicFramePr>
            <a:graphicFrameLocks noChangeAspect="1"/>
          </p:cNvGraphicFramePr>
          <p:nvPr/>
        </p:nvGraphicFramePr>
        <p:xfrm>
          <a:off x="7315200" y="4243387"/>
          <a:ext cx="266700" cy="635000"/>
        </p:xfrm>
        <a:graphic>
          <a:graphicData uri="http://schemas.openxmlformats.org/presentationml/2006/ole">
            <mc:AlternateContent xmlns:mc="http://schemas.openxmlformats.org/markup-compatibility/2006">
              <mc:Choice xmlns:v="urn:schemas-microsoft-com:vml" Requires="v">
                <p:oleObj spid="_x0000_s10284" name="Equation" r:id="rId5" imgW="266469" imgH="634449" progId="Equation.DSMT4">
                  <p:embed/>
                </p:oleObj>
              </mc:Choice>
              <mc:Fallback>
                <p:oleObj name="Equation" r:id="rId5" imgW="266469" imgH="634449"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4243387"/>
                        <a:ext cx="2667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5" name="Rectangle 15"/>
          <p:cNvSpPr>
            <a:spLocks noChangeArrowheads="1"/>
          </p:cNvSpPr>
          <p:nvPr/>
        </p:nvSpPr>
        <p:spPr bwMode="auto">
          <a:xfrm>
            <a:off x="4876800" y="5205412"/>
            <a:ext cx="3168650" cy="396875"/>
          </a:xfrm>
          <a:prstGeom prst="rect">
            <a:avLst/>
          </a:prstGeom>
          <a:noFill/>
          <a:ln w="9525">
            <a:noFill/>
            <a:miter lim="800000"/>
            <a:headEnd/>
            <a:tailEnd/>
          </a:ln>
        </p:spPr>
        <p:txBody>
          <a:bodyPr>
            <a:spAutoFit/>
          </a:bodyPr>
          <a:lstStyle/>
          <a:p>
            <a:r>
              <a:rPr lang="en-US" sz="2000" dirty="0">
                <a:solidFill>
                  <a:srgbClr val="008080"/>
                </a:solidFill>
              </a:rPr>
              <a:t>Simplify.</a:t>
            </a:r>
            <a:endParaRPr lang="en-US" sz="2000" i="1" dirty="0">
              <a:solidFill>
                <a:srgbClr val="008080"/>
              </a:solidFill>
            </a:endParaRPr>
          </a:p>
        </p:txBody>
      </p:sp>
      <p:graphicFrame>
        <p:nvGraphicFramePr>
          <p:cNvPr id="10245" name="Object 5"/>
          <p:cNvGraphicFramePr>
            <a:graphicFrameLocks noChangeAspect="1"/>
          </p:cNvGraphicFramePr>
          <p:nvPr/>
        </p:nvGraphicFramePr>
        <p:xfrm>
          <a:off x="2298700" y="3200400"/>
          <a:ext cx="1917700" cy="838200"/>
        </p:xfrm>
        <a:graphic>
          <a:graphicData uri="http://schemas.openxmlformats.org/presentationml/2006/ole">
            <mc:AlternateContent xmlns:mc="http://schemas.openxmlformats.org/markup-compatibility/2006">
              <mc:Choice xmlns:v="urn:schemas-microsoft-com:vml" Requires="v">
                <p:oleObj spid="_x0000_s10285" name="Equation" r:id="rId7" imgW="1917360" imgH="838080" progId="Equation.DSMT4">
                  <p:embed/>
                </p:oleObj>
              </mc:Choice>
              <mc:Fallback>
                <p:oleObj name="Equation" r:id="rId7" imgW="191736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8700" y="3200400"/>
                        <a:ext cx="191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1892300" y="4108450"/>
          <a:ext cx="2705100" cy="838200"/>
        </p:xfrm>
        <a:graphic>
          <a:graphicData uri="http://schemas.openxmlformats.org/presentationml/2006/ole">
            <mc:AlternateContent xmlns:mc="http://schemas.openxmlformats.org/markup-compatibility/2006">
              <mc:Choice xmlns:v="urn:schemas-microsoft-com:vml" Requires="v">
                <p:oleObj spid="_x0000_s10286" name="Equation" r:id="rId9" imgW="2705040" imgH="838080" progId="Equation.DSMT4">
                  <p:embed/>
                </p:oleObj>
              </mc:Choice>
              <mc:Fallback>
                <p:oleObj name="Equation" r:id="rId9" imgW="270504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2300" y="4108450"/>
                        <a:ext cx="2705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nvGraphicFramePr>
        <p:xfrm>
          <a:off x="2044700" y="5016500"/>
          <a:ext cx="1689100" cy="838200"/>
        </p:xfrm>
        <a:graphic>
          <a:graphicData uri="http://schemas.openxmlformats.org/presentationml/2006/ole">
            <mc:AlternateContent xmlns:mc="http://schemas.openxmlformats.org/markup-compatibility/2006">
              <mc:Choice xmlns:v="urn:schemas-microsoft-com:vml" Requires="v">
                <p:oleObj spid="_x0000_s10287" name="Equation" r:id="rId11" imgW="1688760" imgH="838080" progId="Equation.DSMT4">
                  <p:embed/>
                </p:oleObj>
              </mc:Choice>
              <mc:Fallback>
                <p:oleObj name="Equation" r:id="rId11" imgW="168876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44700" y="5016500"/>
                        <a:ext cx="1689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prstGeom prst="rect">
            <a:avLst/>
          </a:prstGeom>
        </p:spPr>
        <p:txBody>
          <a:bodyPr/>
          <a:lstStyle/>
          <a:p>
            <a:r>
              <a:rPr lang="en-US" sz="3200" dirty="0">
                <a:solidFill>
                  <a:schemeClr val="tx1"/>
                </a:solidFill>
              </a:rPr>
              <a:t>Example 2: Solving for Different Variables (cont.)</a:t>
            </a:r>
          </a:p>
        </p:txBody>
      </p:sp>
      <p:sp>
        <p:nvSpPr>
          <p:cNvPr id="20483" name="Rectangle 3"/>
          <p:cNvSpPr>
            <a:spLocks noGrp="1" noChangeArrowheads="1"/>
          </p:cNvSpPr>
          <p:nvPr>
            <p:ph idx="1"/>
          </p:nvPr>
        </p:nvSpPr>
        <p:spPr>
          <a:prstGeom prst="rect">
            <a:avLst/>
          </a:prstGeom>
        </p:spPr>
        <p:txBody>
          <a:bodyPr/>
          <a:lstStyle/>
          <a:p>
            <a:pPr>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r>
              <a:rPr lang="en-US" i="0" dirty="0">
                <a:solidFill>
                  <a:schemeClr val="tx1"/>
                </a:solidFill>
              </a:rPr>
              <a:t>Thus                       is solved for </a:t>
            </a:r>
            <a:r>
              <a:rPr lang="en-US" i="1" dirty="0">
                <a:solidFill>
                  <a:schemeClr val="tx1"/>
                </a:solidFill>
              </a:rPr>
              <a:t>F</a:t>
            </a:r>
            <a:r>
              <a:rPr lang="en-US" i="0" dirty="0">
                <a:solidFill>
                  <a:schemeClr val="tx1"/>
                </a:solidFill>
              </a:rPr>
              <a:t>, and                          is </a:t>
            </a:r>
          </a:p>
          <a:p>
            <a:pPr>
              <a:lnSpc>
                <a:spcPct val="125000"/>
              </a:lnSpc>
              <a:buFont typeface="Courier New" pitchFamily="49" charset="0"/>
              <a:buNone/>
            </a:pPr>
            <a:r>
              <a:rPr lang="en-US" i="0" dirty="0">
                <a:solidFill>
                  <a:schemeClr val="tx1"/>
                </a:solidFill>
              </a:rPr>
              <a:t>solved for </a:t>
            </a:r>
            <a:r>
              <a:rPr lang="en-US" i="1" dirty="0">
                <a:solidFill>
                  <a:schemeClr val="tx1"/>
                </a:solidFill>
              </a:rPr>
              <a:t>C</a:t>
            </a:r>
            <a:r>
              <a:rPr lang="en-US" i="0" dirty="0">
                <a:solidFill>
                  <a:schemeClr val="tx1"/>
                </a:solidFill>
              </a:rPr>
              <a:t>.  These are two forms of the same formula.</a:t>
            </a:r>
            <a:r>
              <a:rPr lang="en-US" dirty="0">
                <a:solidFill>
                  <a:schemeClr val="tx1"/>
                </a:solidFill>
              </a:rPr>
              <a:t> </a:t>
            </a:r>
          </a:p>
          <a:p>
            <a:pPr>
              <a:buFont typeface="Courier New" pitchFamily="49" charset="0"/>
              <a:buNone/>
            </a:pPr>
            <a:endParaRPr lang="en-US" dirty="0">
              <a:solidFill>
                <a:schemeClr val="tx1"/>
              </a:solidFill>
            </a:endParaRPr>
          </a:p>
        </p:txBody>
      </p:sp>
      <p:graphicFrame>
        <p:nvGraphicFramePr>
          <p:cNvPr id="20485" name="Object 12"/>
          <p:cNvGraphicFramePr>
            <a:graphicFrameLocks noChangeAspect="1"/>
          </p:cNvGraphicFramePr>
          <p:nvPr/>
        </p:nvGraphicFramePr>
        <p:xfrm>
          <a:off x="1308100" y="3175000"/>
          <a:ext cx="1663700" cy="838200"/>
        </p:xfrm>
        <a:graphic>
          <a:graphicData uri="http://schemas.openxmlformats.org/presentationml/2006/ole">
            <mc:AlternateContent xmlns:mc="http://schemas.openxmlformats.org/markup-compatibility/2006">
              <mc:Choice xmlns:v="urn:schemas-microsoft-com:vml" Requires="v">
                <p:oleObj spid="_x0000_s11299" name="Equation" r:id="rId3" imgW="1663700" imgH="838200" progId="Equation.DSMT4">
                  <p:embed/>
                </p:oleObj>
              </mc:Choice>
              <mc:Fallback>
                <p:oleObj name="Equation" r:id="rId3" imgW="1663700" imgH="8382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100" y="3175000"/>
                        <a:ext cx="1663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6" name="Object 13"/>
          <p:cNvGraphicFramePr>
            <a:graphicFrameLocks noChangeAspect="1"/>
          </p:cNvGraphicFramePr>
          <p:nvPr/>
        </p:nvGraphicFramePr>
        <p:xfrm>
          <a:off x="5829300" y="3175000"/>
          <a:ext cx="1917700" cy="838200"/>
        </p:xfrm>
        <a:graphic>
          <a:graphicData uri="http://schemas.openxmlformats.org/presentationml/2006/ole">
            <mc:AlternateContent xmlns:mc="http://schemas.openxmlformats.org/markup-compatibility/2006">
              <mc:Choice xmlns:v="urn:schemas-microsoft-com:vml" Requires="v">
                <p:oleObj spid="_x0000_s11300" name="Equation" r:id="rId5" imgW="1917360" imgH="838080" progId="Equation.DSMT4">
                  <p:embed/>
                </p:oleObj>
              </mc:Choice>
              <mc:Fallback>
                <p:oleObj name="Equation" r:id="rId5" imgW="1917360" imgH="83808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9300" y="3175000"/>
                        <a:ext cx="1917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Rectangle 14"/>
          <p:cNvSpPr>
            <a:spLocks noChangeArrowheads="1"/>
          </p:cNvSpPr>
          <p:nvPr/>
        </p:nvSpPr>
        <p:spPr bwMode="auto">
          <a:xfrm>
            <a:off x="5518150" y="1568450"/>
            <a:ext cx="3168650" cy="396875"/>
          </a:xfrm>
          <a:prstGeom prst="rect">
            <a:avLst/>
          </a:prstGeom>
          <a:noFill/>
          <a:ln w="9525">
            <a:noFill/>
            <a:miter lim="800000"/>
            <a:headEnd/>
            <a:tailEnd/>
          </a:ln>
        </p:spPr>
        <p:txBody>
          <a:bodyPr>
            <a:spAutoFit/>
          </a:bodyPr>
          <a:lstStyle/>
          <a:p>
            <a:r>
              <a:rPr lang="en-US" sz="2000" dirty="0">
                <a:solidFill>
                  <a:srgbClr val="008080"/>
                </a:solidFill>
              </a:rPr>
              <a:t>Add</a:t>
            </a:r>
            <a:r>
              <a:rPr lang="en-US" sz="2000" dirty="0">
                <a:solidFill>
                  <a:srgbClr val="FF00FF"/>
                </a:solidFill>
              </a:rPr>
              <a:t> 32</a:t>
            </a:r>
            <a:r>
              <a:rPr lang="en-US" sz="2000" dirty="0">
                <a:solidFill>
                  <a:srgbClr val="008080"/>
                </a:solidFill>
              </a:rPr>
              <a:t> to both sides.</a:t>
            </a:r>
            <a:endParaRPr lang="en-US" sz="2000" i="1" dirty="0">
              <a:solidFill>
                <a:srgbClr val="008080"/>
              </a:solidFill>
            </a:endParaRPr>
          </a:p>
        </p:txBody>
      </p:sp>
      <p:sp>
        <p:nvSpPr>
          <p:cNvPr id="20488" name="Rectangle 15"/>
          <p:cNvSpPr>
            <a:spLocks noChangeArrowheads="1"/>
          </p:cNvSpPr>
          <p:nvPr/>
        </p:nvSpPr>
        <p:spPr bwMode="auto">
          <a:xfrm>
            <a:off x="5518150" y="2559050"/>
            <a:ext cx="3168650" cy="396875"/>
          </a:xfrm>
          <a:prstGeom prst="rect">
            <a:avLst/>
          </a:prstGeom>
          <a:noFill/>
          <a:ln w="9525">
            <a:noFill/>
            <a:miter lim="800000"/>
            <a:headEnd/>
            <a:tailEnd/>
          </a:ln>
        </p:spPr>
        <p:txBody>
          <a:bodyPr>
            <a:spAutoFit/>
          </a:bodyPr>
          <a:lstStyle/>
          <a:p>
            <a:r>
              <a:rPr lang="en-US" sz="2000" dirty="0">
                <a:solidFill>
                  <a:srgbClr val="008080"/>
                </a:solidFill>
              </a:rPr>
              <a:t>Simplify.</a:t>
            </a:r>
            <a:endParaRPr lang="en-US" sz="2000" i="1" dirty="0">
              <a:solidFill>
                <a:srgbClr val="008080"/>
              </a:solidFill>
            </a:endParaRPr>
          </a:p>
        </p:txBody>
      </p:sp>
      <p:graphicFrame>
        <p:nvGraphicFramePr>
          <p:cNvPr id="11269" name="Object 5"/>
          <p:cNvGraphicFramePr>
            <a:graphicFrameLocks noChangeAspect="1"/>
          </p:cNvGraphicFramePr>
          <p:nvPr/>
        </p:nvGraphicFramePr>
        <p:xfrm>
          <a:off x="2324100" y="1333500"/>
          <a:ext cx="3009900" cy="838200"/>
        </p:xfrm>
        <a:graphic>
          <a:graphicData uri="http://schemas.openxmlformats.org/presentationml/2006/ole">
            <mc:AlternateContent xmlns:mc="http://schemas.openxmlformats.org/markup-compatibility/2006">
              <mc:Choice xmlns:v="urn:schemas-microsoft-com:vml" Requires="v">
                <p:oleObj spid="_x0000_s11301" name="Equation" r:id="rId7" imgW="3009600" imgH="838080" progId="Equation.DSMT4">
                  <p:embed/>
                </p:oleObj>
              </mc:Choice>
              <mc:Fallback>
                <p:oleObj name="Equation" r:id="rId7" imgW="300960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4100" y="1333500"/>
                        <a:ext cx="3009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2324100" y="2286000"/>
          <a:ext cx="1689100" cy="838200"/>
        </p:xfrm>
        <a:graphic>
          <a:graphicData uri="http://schemas.openxmlformats.org/presentationml/2006/ole">
            <mc:AlternateContent xmlns:mc="http://schemas.openxmlformats.org/markup-compatibility/2006">
              <mc:Choice xmlns:v="urn:schemas-microsoft-com:vml" Requires="v">
                <p:oleObj spid="_x0000_s11302" name="Equation" r:id="rId9" imgW="1688760" imgH="838080" progId="Equation.DSMT4">
                  <p:embed/>
                </p:oleObj>
              </mc:Choice>
              <mc:Fallback>
                <p:oleObj name="Equation" r:id="rId9" imgW="168876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4100" y="2286000"/>
                        <a:ext cx="1689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sz="3200" dirty="0">
                <a:solidFill>
                  <a:schemeClr val="tx1"/>
                </a:solidFill>
              </a:rPr>
              <a:t>Example 2: Solving for Different Variables (cont.)</a:t>
            </a:r>
          </a:p>
        </p:txBody>
      </p:sp>
      <p:sp>
        <p:nvSpPr>
          <p:cNvPr id="21507" name="Rectangle 3"/>
          <p:cNvSpPr>
            <a:spLocks noGrp="1"/>
          </p:cNvSpPr>
          <p:nvPr>
            <p:ph idx="1"/>
          </p:nvPr>
        </p:nvSpPr>
        <p:spPr>
          <a:prstGeom prst="rect">
            <a:avLst/>
          </a:prstGeom>
        </p:spPr>
        <p:txBody>
          <a:bodyPr/>
          <a:lstStyle/>
          <a:p>
            <a:pPr>
              <a:buFont typeface="Courier New" pitchFamily="49" charset="0"/>
              <a:buNone/>
              <a:tabLst>
                <a:tab pos="457200" algn="l"/>
              </a:tabLst>
            </a:pPr>
            <a:r>
              <a:rPr lang="en-US" b="1" i="0" dirty="0">
                <a:solidFill>
                  <a:schemeClr val="tx1"/>
                </a:solidFill>
              </a:rPr>
              <a:t>d.	</a:t>
            </a:r>
            <a:r>
              <a:rPr lang="en-US" i="0" dirty="0">
                <a:solidFill>
                  <a:schemeClr val="tx1"/>
                </a:solidFill>
              </a:rPr>
              <a:t>Given the equation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+ 4</a:t>
            </a:r>
            <a:r>
              <a:rPr lang="en-US" i="1" dirty="0">
                <a:solidFill>
                  <a:srgbClr val="0000FF"/>
                </a:solidFill>
              </a:rPr>
              <a:t>y</a:t>
            </a:r>
            <a:r>
              <a:rPr lang="en-US" dirty="0">
                <a:solidFill>
                  <a:srgbClr val="0000FF"/>
                </a:solidFill>
              </a:rPr>
              <a:t> </a:t>
            </a:r>
            <a:r>
              <a:rPr lang="en-US" i="0" dirty="0">
                <a:solidFill>
                  <a:srgbClr val="0000FF"/>
                </a:solidFill>
              </a:rPr>
              <a:t>= 10</a:t>
            </a:r>
            <a:r>
              <a:rPr lang="en-US" i="0" dirty="0">
                <a:solidFill>
                  <a:schemeClr val="tx1"/>
                </a:solidFill>
              </a:rPr>
              <a:t>,</a:t>
            </a:r>
            <a:r>
              <a:rPr lang="en-US" dirty="0">
                <a:solidFill>
                  <a:schemeClr val="tx1"/>
                </a:solidFill>
              </a:rPr>
              <a:t> </a:t>
            </a:r>
          </a:p>
          <a:p>
            <a:pPr>
              <a:buFont typeface="Courier New" pitchFamily="49" charset="0"/>
              <a:buNone/>
              <a:tabLst>
                <a:tab pos="457200" algn="l"/>
              </a:tabLst>
            </a:pPr>
            <a:r>
              <a:rPr lang="en-US" b="1" i="0" dirty="0">
                <a:solidFill>
                  <a:schemeClr val="tx1"/>
                </a:solidFill>
              </a:rPr>
              <a:t>	1.  </a:t>
            </a:r>
            <a:r>
              <a:rPr lang="en-US" i="0" dirty="0">
                <a:solidFill>
                  <a:schemeClr val="tx1"/>
                </a:solidFill>
              </a:rPr>
              <a:t>solve first for </a:t>
            </a:r>
            <a:r>
              <a:rPr lang="en-US" i="1" dirty="0">
                <a:solidFill>
                  <a:schemeClr val="tx1"/>
                </a:solidFill>
              </a:rPr>
              <a:t>x</a:t>
            </a:r>
            <a:r>
              <a:rPr lang="en-US" dirty="0">
                <a:solidFill>
                  <a:schemeClr val="tx1"/>
                </a:solidFill>
              </a:rPr>
              <a:t> </a:t>
            </a:r>
            <a:r>
              <a:rPr lang="en-US" i="0" dirty="0">
                <a:solidFill>
                  <a:schemeClr val="tx1"/>
                </a:solidFill>
              </a:rPr>
              <a:t>in terms of </a:t>
            </a:r>
            <a:r>
              <a:rPr lang="en-US" i="1" dirty="0">
                <a:solidFill>
                  <a:schemeClr val="tx1"/>
                </a:solidFill>
              </a:rPr>
              <a:t>y</a:t>
            </a:r>
            <a:r>
              <a:rPr lang="en-US" i="0" dirty="0">
                <a:solidFill>
                  <a:schemeClr val="tx1"/>
                </a:solidFill>
              </a:rPr>
              <a:t>, and then</a:t>
            </a:r>
            <a:r>
              <a:rPr lang="en-US" dirty="0">
                <a:solidFill>
                  <a:schemeClr val="tx1"/>
                </a:solidFill>
              </a:rPr>
              <a:t> </a:t>
            </a:r>
          </a:p>
          <a:p>
            <a:pPr>
              <a:buFont typeface="Courier New" pitchFamily="49" charset="0"/>
              <a:buNone/>
              <a:tabLst>
                <a:tab pos="457200" algn="l"/>
              </a:tabLst>
            </a:pPr>
            <a:r>
              <a:rPr lang="en-US" b="1" i="0" dirty="0">
                <a:solidFill>
                  <a:schemeClr val="tx1"/>
                </a:solidFill>
              </a:rPr>
              <a:t>	2.  </a:t>
            </a:r>
            <a:r>
              <a:rPr lang="en-US" i="0" dirty="0">
                <a:solidFill>
                  <a:schemeClr val="tx1"/>
                </a:solidFill>
              </a:rPr>
              <a:t>solve for </a:t>
            </a:r>
            <a:r>
              <a:rPr lang="en-US" i="1" dirty="0">
                <a:solidFill>
                  <a:schemeClr val="tx1"/>
                </a:solidFill>
              </a:rPr>
              <a:t>y</a:t>
            </a:r>
            <a:r>
              <a:rPr lang="en-US" dirty="0">
                <a:solidFill>
                  <a:schemeClr val="tx1"/>
                </a:solidFill>
              </a:rPr>
              <a:t> </a:t>
            </a:r>
            <a:r>
              <a:rPr lang="en-US" i="0" dirty="0">
                <a:solidFill>
                  <a:schemeClr val="tx1"/>
                </a:solidFill>
              </a:rPr>
              <a:t>in terms of </a:t>
            </a:r>
            <a:r>
              <a:rPr lang="en-US" i="1" dirty="0">
                <a:solidFill>
                  <a:schemeClr val="tx1"/>
                </a:solidFill>
              </a:rPr>
              <a:t>x</a:t>
            </a:r>
            <a:r>
              <a:rPr lang="en-US" i="0" dirty="0">
                <a:solidFill>
                  <a:schemeClr val="tx1"/>
                </a:solidFill>
              </a:rPr>
              <a:t>.</a:t>
            </a:r>
            <a:r>
              <a:rPr lang="en-US" dirty="0">
                <a:solidFill>
                  <a:schemeClr val="tx1"/>
                </a:solidFill>
              </a:rPr>
              <a:t> </a:t>
            </a:r>
          </a:p>
          <a:p>
            <a:pPr>
              <a:buFont typeface="Courier New" pitchFamily="49" charset="0"/>
              <a:buNone/>
              <a:tabLst>
                <a:tab pos="457200" algn="l"/>
              </a:tabLst>
            </a:pPr>
            <a:r>
              <a:rPr lang="en-US" i="0" dirty="0">
                <a:solidFill>
                  <a:schemeClr val="tx1"/>
                </a:solidFill>
              </a:rPr>
              <a:t>This equation is typical of the algebraic equations that we will discuss in Chapter 4.</a:t>
            </a:r>
            <a:r>
              <a:rPr lang="en-US" dirty="0">
                <a:solidFill>
                  <a:schemeClr val="tx1"/>
                </a:solidFill>
              </a:rPr>
              <a:t> </a:t>
            </a:r>
          </a:p>
          <a:p>
            <a:pPr>
              <a:buFont typeface="Courier New" pitchFamily="49" charset="0"/>
              <a:buNone/>
              <a:tabLst>
                <a:tab pos="457200" algn="l"/>
              </a:tabLst>
            </a:pPr>
            <a:r>
              <a:rPr lang="en-US" b="1" i="0" dirty="0">
                <a:solidFill>
                  <a:schemeClr val="tx1"/>
                </a:solidFill>
              </a:rPr>
              <a:t>Solution  1. </a:t>
            </a:r>
            <a:r>
              <a:rPr lang="en-US" i="0" dirty="0">
                <a:solidFill>
                  <a:schemeClr val="tx1"/>
                </a:solidFill>
              </a:rPr>
              <a:t>Solving for </a:t>
            </a:r>
            <a:r>
              <a:rPr lang="en-US" i="1" dirty="0">
                <a:solidFill>
                  <a:schemeClr val="tx1"/>
                </a:solidFill>
              </a:rPr>
              <a:t>x</a:t>
            </a:r>
            <a:r>
              <a:rPr lang="en-US" dirty="0">
                <a:solidFill>
                  <a:schemeClr val="tx1"/>
                </a:solidFill>
              </a:rPr>
              <a:t> </a:t>
            </a:r>
            <a:r>
              <a:rPr lang="en-US" i="0" dirty="0">
                <a:solidFill>
                  <a:schemeClr val="tx1"/>
                </a:solidFill>
              </a:rPr>
              <a:t>yields</a:t>
            </a:r>
            <a:r>
              <a:rPr lang="en-US" dirty="0">
                <a:solidFill>
                  <a:schemeClr val="tx1"/>
                </a:solidFill>
              </a:rPr>
              <a:t> </a:t>
            </a:r>
          </a:p>
        </p:txBody>
      </p:sp>
      <p:sp>
        <p:nvSpPr>
          <p:cNvPr id="21509" name="Rectangle 10"/>
          <p:cNvSpPr>
            <a:spLocks noChangeArrowheads="1"/>
          </p:cNvSpPr>
          <p:nvPr/>
        </p:nvSpPr>
        <p:spPr bwMode="auto">
          <a:xfrm>
            <a:off x="5264150" y="4584700"/>
            <a:ext cx="3168650" cy="396875"/>
          </a:xfrm>
          <a:prstGeom prst="rect">
            <a:avLst/>
          </a:prstGeom>
          <a:noFill/>
          <a:ln w="9525">
            <a:noFill/>
            <a:miter lim="800000"/>
            <a:headEnd/>
            <a:tailEnd/>
          </a:ln>
        </p:spPr>
        <p:txBody>
          <a:bodyPr>
            <a:spAutoFit/>
          </a:bodyPr>
          <a:lstStyle/>
          <a:p>
            <a:r>
              <a:rPr lang="en-US" sz="2000" dirty="0">
                <a:solidFill>
                  <a:srgbClr val="008080"/>
                </a:solidFill>
              </a:rPr>
              <a:t>Treat 4</a:t>
            </a:r>
            <a:r>
              <a:rPr lang="en-US" sz="2000" i="1" dirty="0">
                <a:solidFill>
                  <a:srgbClr val="008080"/>
                </a:solidFill>
              </a:rPr>
              <a:t>y</a:t>
            </a:r>
            <a:r>
              <a:rPr lang="en-US" sz="2000" dirty="0">
                <a:solidFill>
                  <a:srgbClr val="008080"/>
                </a:solidFill>
              </a:rPr>
              <a:t> as a constant.</a:t>
            </a:r>
            <a:endParaRPr lang="en-US" sz="2000" i="1" dirty="0">
              <a:solidFill>
                <a:srgbClr val="008080"/>
              </a:solidFill>
            </a:endParaRPr>
          </a:p>
        </p:txBody>
      </p:sp>
      <p:sp>
        <p:nvSpPr>
          <p:cNvPr id="21510" name="Rectangle 11"/>
          <p:cNvSpPr>
            <a:spLocks noChangeArrowheads="1"/>
          </p:cNvSpPr>
          <p:nvPr/>
        </p:nvSpPr>
        <p:spPr bwMode="auto">
          <a:xfrm>
            <a:off x="5264150" y="5118100"/>
            <a:ext cx="3657600" cy="708025"/>
          </a:xfrm>
          <a:prstGeom prst="rect">
            <a:avLst/>
          </a:prstGeom>
          <a:noFill/>
          <a:ln w="9525">
            <a:noFill/>
            <a:miter lim="800000"/>
            <a:headEnd/>
            <a:tailEnd/>
          </a:ln>
        </p:spPr>
        <p:txBody>
          <a:bodyPr>
            <a:spAutoFit/>
          </a:bodyPr>
          <a:lstStyle/>
          <a:p>
            <a:r>
              <a:rPr lang="en-US" sz="2000" dirty="0">
                <a:solidFill>
                  <a:srgbClr val="008080"/>
                </a:solidFill>
              </a:rPr>
              <a:t>Subtract </a:t>
            </a:r>
            <a:r>
              <a:rPr lang="en-US" sz="2000" dirty="0">
                <a:solidFill>
                  <a:srgbClr val="FF00FF"/>
                </a:solidFill>
              </a:rPr>
              <a:t>4</a:t>
            </a:r>
            <a:r>
              <a:rPr lang="en-US" sz="2000" i="1" dirty="0">
                <a:solidFill>
                  <a:srgbClr val="FF00FF"/>
                </a:solidFill>
              </a:rPr>
              <a:t>y</a:t>
            </a:r>
            <a:r>
              <a:rPr lang="en-US" sz="2000" dirty="0">
                <a:solidFill>
                  <a:srgbClr val="008080"/>
                </a:solidFill>
              </a:rPr>
              <a:t> from both sides.</a:t>
            </a:r>
          </a:p>
          <a:p>
            <a:r>
              <a:rPr lang="en-US" sz="2000" dirty="0">
                <a:solidFill>
                  <a:srgbClr val="008080"/>
                </a:solidFill>
              </a:rPr>
              <a:t>(This is the same as adding </a:t>
            </a:r>
            <a:r>
              <a:rPr lang="en-US" sz="2000" dirty="0">
                <a:solidFill>
                  <a:srgbClr val="FF00FF"/>
                </a:solidFill>
                <a:latin typeface="Symbol" pitchFamily="18" charset="2"/>
              </a:rPr>
              <a:t>-</a:t>
            </a:r>
            <a:r>
              <a:rPr lang="en-US" sz="2000" dirty="0">
                <a:solidFill>
                  <a:srgbClr val="FF00FF"/>
                </a:solidFill>
              </a:rPr>
              <a:t>4</a:t>
            </a:r>
            <a:r>
              <a:rPr lang="en-US" sz="2000" i="1" dirty="0">
                <a:solidFill>
                  <a:srgbClr val="FF00FF"/>
                </a:solidFill>
              </a:rPr>
              <a:t>y</a:t>
            </a:r>
            <a:r>
              <a:rPr lang="en-US" sz="2000" dirty="0">
                <a:solidFill>
                  <a:srgbClr val="008080"/>
                </a:solidFill>
              </a:rPr>
              <a:t>.)</a:t>
            </a:r>
            <a:endParaRPr lang="en-US" sz="2000" i="1" dirty="0">
              <a:solidFill>
                <a:srgbClr val="FF0008"/>
              </a:solidFill>
            </a:endParaRPr>
          </a:p>
        </p:txBody>
      </p:sp>
      <p:graphicFrame>
        <p:nvGraphicFramePr>
          <p:cNvPr id="12291" name="Object 3"/>
          <p:cNvGraphicFramePr>
            <a:graphicFrameLocks noChangeAspect="1"/>
          </p:cNvGraphicFramePr>
          <p:nvPr/>
        </p:nvGraphicFramePr>
        <p:xfrm>
          <a:off x="2679700" y="4605337"/>
          <a:ext cx="1752600" cy="355600"/>
        </p:xfrm>
        <a:graphic>
          <a:graphicData uri="http://schemas.openxmlformats.org/presentationml/2006/ole">
            <mc:AlternateContent xmlns:mc="http://schemas.openxmlformats.org/markup-compatibility/2006">
              <mc:Choice xmlns:v="urn:schemas-microsoft-com:vml" Requires="v">
                <p:oleObj spid="_x0000_s12307" name="Equation" r:id="rId3" imgW="1752480" imgH="355320" progId="Equation.DSMT4">
                  <p:embed/>
                </p:oleObj>
              </mc:Choice>
              <mc:Fallback>
                <p:oleObj name="Equation" r:id="rId3" imgW="1752480" imgH="355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4605337"/>
                        <a:ext cx="1752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1981200" y="5257800"/>
          <a:ext cx="3124200" cy="355600"/>
        </p:xfrm>
        <a:graphic>
          <a:graphicData uri="http://schemas.openxmlformats.org/presentationml/2006/ole">
            <mc:AlternateContent xmlns:mc="http://schemas.openxmlformats.org/markup-compatibility/2006">
              <mc:Choice xmlns:v="urn:schemas-microsoft-com:vml" Requires="v">
                <p:oleObj spid="_x0000_s12308" name="Equation" r:id="rId5" imgW="3124080" imgH="355320" progId="Equation.DSMT4">
                  <p:embed/>
                </p:oleObj>
              </mc:Choice>
              <mc:Fallback>
                <p:oleObj name="Equation" r:id="rId5" imgW="3124080" imgH="355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257800"/>
                        <a:ext cx="3124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dirty="0">
                <a:solidFill>
                  <a:schemeClr val="tx1"/>
                </a:solidFill>
              </a:rPr>
              <a:t>Example 2: Solving for Different Variables (cont.)</a:t>
            </a:r>
          </a:p>
        </p:txBody>
      </p:sp>
      <p:sp>
        <p:nvSpPr>
          <p:cNvPr id="22531" name="Rectangle 3"/>
          <p:cNvSpPr>
            <a:spLocks noGrp="1"/>
          </p:cNvSpPr>
          <p:nvPr>
            <p:ph idx="1"/>
          </p:nvPr>
        </p:nvSpPr>
        <p:spPr>
          <a:prstGeom prst="rect">
            <a:avLst/>
          </a:prstGeom>
        </p:spPr>
        <p:txBody>
          <a:bodyPr/>
          <a:lstStyle/>
          <a:p>
            <a:pPr>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endParaRPr lang="en-US" b="1" i="0" dirty="0">
              <a:solidFill>
                <a:schemeClr val="tx1"/>
              </a:solidFill>
            </a:endParaRPr>
          </a:p>
          <a:p>
            <a:pPr>
              <a:buFont typeface="Courier New" pitchFamily="49" charset="0"/>
              <a:buNone/>
            </a:pPr>
            <a:r>
              <a:rPr lang="en-US" b="1" i="0" dirty="0">
                <a:solidFill>
                  <a:schemeClr val="tx1"/>
                </a:solidFill>
              </a:rPr>
              <a:t>2. </a:t>
            </a:r>
            <a:r>
              <a:rPr lang="en-US" i="0" dirty="0">
                <a:solidFill>
                  <a:schemeClr val="tx1"/>
                </a:solidFill>
              </a:rPr>
              <a:t>Solving for </a:t>
            </a:r>
            <a:r>
              <a:rPr lang="en-US" i="1" dirty="0">
                <a:solidFill>
                  <a:schemeClr val="tx1"/>
                </a:solidFill>
              </a:rPr>
              <a:t>y</a:t>
            </a:r>
            <a:r>
              <a:rPr lang="en-US" dirty="0">
                <a:solidFill>
                  <a:schemeClr val="tx1"/>
                </a:solidFill>
              </a:rPr>
              <a:t> </a:t>
            </a:r>
            <a:r>
              <a:rPr lang="en-US" i="0" dirty="0">
                <a:solidFill>
                  <a:schemeClr val="tx1"/>
                </a:solidFill>
              </a:rPr>
              <a:t>yields</a:t>
            </a:r>
            <a:r>
              <a:rPr lang="en-US" dirty="0">
                <a:solidFill>
                  <a:schemeClr val="tx1"/>
                </a:solidFill>
              </a:rPr>
              <a:t> </a:t>
            </a:r>
          </a:p>
          <a:p>
            <a:pPr>
              <a:buFont typeface="Courier New" pitchFamily="49" charset="0"/>
              <a:buNone/>
            </a:pPr>
            <a:endParaRPr lang="en-US" dirty="0">
              <a:solidFill>
                <a:schemeClr val="tx1"/>
              </a:solidFill>
            </a:endParaRPr>
          </a:p>
        </p:txBody>
      </p:sp>
      <p:sp>
        <p:nvSpPr>
          <p:cNvPr id="22534" name="Rectangle 13"/>
          <p:cNvSpPr>
            <a:spLocks noChangeArrowheads="1"/>
          </p:cNvSpPr>
          <p:nvPr/>
        </p:nvSpPr>
        <p:spPr bwMode="auto">
          <a:xfrm>
            <a:off x="4298950" y="1190625"/>
            <a:ext cx="3168650" cy="396875"/>
          </a:xfrm>
          <a:prstGeom prst="rect">
            <a:avLst/>
          </a:prstGeom>
          <a:noFill/>
          <a:ln w="9525">
            <a:noFill/>
            <a:miter lim="800000"/>
            <a:headEnd/>
            <a:tailEnd/>
          </a:ln>
        </p:spPr>
        <p:txBody>
          <a:bodyPr>
            <a:spAutoFit/>
          </a:bodyPr>
          <a:lstStyle/>
          <a:p>
            <a:r>
              <a:rPr lang="en-US" sz="2000" dirty="0">
                <a:solidFill>
                  <a:srgbClr val="008080"/>
                </a:solidFill>
              </a:rPr>
              <a:t>Simplify.</a:t>
            </a:r>
            <a:endParaRPr lang="en-US" sz="2000" i="1" dirty="0">
              <a:solidFill>
                <a:srgbClr val="008080"/>
              </a:solidFill>
            </a:endParaRPr>
          </a:p>
        </p:txBody>
      </p:sp>
      <p:sp>
        <p:nvSpPr>
          <p:cNvPr id="22535" name="Rectangle 14"/>
          <p:cNvSpPr>
            <a:spLocks noChangeArrowheads="1"/>
          </p:cNvSpPr>
          <p:nvPr/>
        </p:nvSpPr>
        <p:spPr bwMode="auto">
          <a:xfrm>
            <a:off x="4298950" y="1880130"/>
            <a:ext cx="3168650" cy="396875"/>
          </a:xfrm>
          <a:prstGeom prst="rect">
            <a:avLst/>
          </a:prstGeom>
          <a:noFill/>
          <a:ln w="9525">
            <a:noFill/>
            <a:miter lim="800000"/>
            <a:headEnd/>
            <a:tailEnd/>
          </a:ln>
        </p:spPr>
        <p:txBody>
          <a:bodyPr>
            <a:spAutoFit/>
          </a:bodyPr>
          <a:lstStyle/>
          <a:p>
            <a:r>
              <a:rPr lang="en-US" sz="2000" dirty="0">
                <a:solidFill>
                  <a:srgbClr val="008080"/>
                </a:solidFill>
              </a:rPr>
              <a:t>Divide both sides by </a:t>
            </a:r>
            <a:r>
              <a:rPr lang="en-US" sz="2000" dirty="0">
                <a:solidFill>
                  <a:srgbClr val="FF00FF"/>
                </a:solidFill>
              </a:rPr>
              <a:t>2</a:t>
            </a:r>
            <a:r>
              <a:rPr lang="en-US" sz="2000" dirty="0">
                <a:solidFill>
                  <a:srgbClr val="008080"/>
                </a:solidFill>
              </a:rPr>
              <a:t>.</a:t>
            </a:r>
            <a:endParaRPr lang="en-US" sz="2000" i="1" dirty="0">
              <a:solidFill>
                <a:srgbClr val="008080"/>
              </a:solidFill>
            </a:endParaRPr>
          </a:p>
        </p:txBody>
      </p:sp>
      <p:sp>
        <p:nvSpPr>
          <p:cNvPr id="22536" name="Rectangle 15"/>
          <p:cNvSpPr>
            <a:spLocks noChangeArrowheads="1"/>
          </p:cNvSpPr>
          <p:nvPr/>
        </p:nvSpPr>
        <p:spPr bwMode="auto">
          <a:xfrm>
            <a:off x="4298950" y="3489325"/>
            <a:ext cx="3168650" cy="396875"/>
          </a:xfrm>
          <a:prstGeom prst="rect">
            <a:avLst/>
          </a:prstGeom>
          <a:noFill/>
          <a:ln w="9525">
            <a:noFill/>
            <a:miter lim="800000"/>
            <a:headEnd/>
            <a:tailEnd/>
          </a:ln>
        </p:spPr>
        <p:txBody>
          <a:bodyPr>
            <a:spAutoFit/>
          </a:bodyPr>
          <a:lstStyle/>
          <a:p>
            <a:r>
              <a:rPr lang="en-US" sz="2000" dirty="0">
                <a:solidFill>
                  <a:srgbClr val="008080"/>
                </a:solidFill>
              </a:rPr>
              <a:t>Simplify.</a:t>
            </a:r>
            <a:endParaRPr lang="en-US" sz="2000" i="1" dirty="0">
              <a:solidFill>
                <a:srgbClr val="008080"/>
              </a:solidFill>
            </a:endParaRPr>
          </a:p>
        </p:txBody>
      </p:sp>
      <p:sp>
        <p:nvSpPr>
          <p:cNvPr id="22537" name="Rectangle 16"/>
          <p:cNvSpPr>
            <a:spLocks noChangeArrowheads="1"/>
          </p:cNvSpPr>
          <p:nvPr/>
        </p:nvSpPr>
        <p:spPr bwMode="auto">
          <a:xfrm>
            <a:off x="4298950" y="4479925"/>
            <a:ext cx="3168650" cy="396875"/>
          </a:xfrm>
          <a:prstGeom prst="rect">
            <a:avLst/>
          </a:prstGeom>
          <a:noFill/>
          <a:ln w="9525">
            <a:noFill/>
            <a:miter lim="800000"/>
            <a:headEnd/>
            <a:tailEnd/>
          </a:ln>
        </p:spPr>
        <p:txBody>
          <a:bodyPr>
            <a:spAutoFit/>
          </a:bodyPr>
          <a:lstStyle/>
          <a:p>
            <a:r>
              <a:rPr lang="en-US" sz="2000" dirty="0">
                <a:solidFill>
                  <a:srgbClr val="008080"/>
                </a:solidFill>
              </a:rPr>
              <a:t>Treat 2</a:t>
            </a:r>
            <a:r>
              <a:rPr lang="en-US" sz="2000" i="1" dirty="0">
                <a:solidFill>
                  <a:srgbClr val="008080"/>
                </a:solidFill>
              </a:rPr>
              <a:t>x</a:t>
            </a:r>
            <a:r>
              <a:rPr lang="en-US" sz="2000" dirty="0">
                <a:solidFill>
                  <a:srgbClr val="008080"/>
                </a:solidFill>
              </a:rPr>
              <a:t> as a constant.</a:t>
            </a:r>
            <a:endParaRPr lang="en-US" sz="2000" i="1" dirty="0">
              <a:solidFill>
                <a:srgbClr val="008080"/>
              </a:solidFill>
            </a:endParaRPr>
          </a:p>
        </p:txBody>
      </p:sp>
      <p:sp>
        <p:nvSpPr>
          <p:cNvPr id="22538" name="Rectangle 17"/>
          <p:cNvSpPr>
            <a:spLocks noChangeArrowheads="1"/>
          </p:cNvSpPr>
          <p:nvPr/>
        </p:nvSpPr>
        <p:spPr bwMode="auto">
          <a:xfrm>
            <a:off x="4298950" y="5089525"/>
            <a:ext cx="3168650" cy="396875"/>
          </a:xfrm>
          <a:prstGeom prst="rect">
            <a:avLst/>
          </a:prstGeom>
          <a:noFill/>
          <a:ln w="9525">
            <a:noFill/>
            <a:miter lim="800000"/>
            <a:headEnd/>
            <a:tailEnd/>
          </a:ln>
        </p:spPr>
        <p:txBody>
          <a:bodyPr>
            <a:spAutoFit/>
          </a:bodyPr>
          <a:lstStyle/>
          <a:p>
            <a:r>
              <a:rPr lang="en-US" sz="2000" dirty="0">
                <a:solidFill>
                  <a:srgbClr val="008080"/>
                </a:solidFill>
              </a:rPr>
              <a:t>Subtract</a:t>
            </a:r>
            <a:r>
              <a:rPr lang="en-US" sz="2000" dirty="0">
                <a:solidFill>
                  <a:srgbClr val="FF00FF"/>
                </a:solidFill>
              </a:rPr>
              <a:t> 2</a:t>
            </a:r>
            <a:r>
              <a:rPr lang="en-US" sz="2000" i="1" dirty="0">
                <a:solidFill>
                  <a:srgbClr val="FF00FF"/>
                </a:solidFill>
              </a:rPr>
              <a:t>x</a:t>
            </a:r>
            <a:r>
              <a:rPr lang="en-US" sz="2000" dirty="0">
                <a:solidFill>
                  <a:srgbClr val="008080"/>
                </a:solidFill>
              </a:rPr>
              <a:t> from both sides.</a:t>
            </a:r>
            <a:endParaRPr lang="en-US" sz="2000" i="1" dirty="0">
              <a:solidFill>
                <a:srgbClr val="008080"/>
              </a:solidFill>
            </a:endParaRPr>
          </a:p>
        </p:txBody>
      </p:sp>
      <p:sp>
        <p:nvSpPr>
          <p:cNvPr id="22539" name="Rectangle 18"/>
          <p:cNvSpPr>
            <a:spLocks noChangeArrowheads="1"/>
          </p:cNvSpPr>
          <p:nvPr/>
        </p:nvSpPr>
        <p:spPr bwMode="auto">
          <a:xfrm>
            <a:off x="4298950" y="5622925"/>
            <a:ext cx="3168650" cy="396875"/>
          </a:xfrm>
          <a:prstGeom prst="rect">
            <a:avLst/>
          </a:prstGeom>
          <a:noFill/>
          <a:ln w="9525">
            <a:noFill/>
            <a:miter lim="800000"/>
            <a:headEnd/>
            <a:tailEnd/>
          </a:ln>
        </p:spPr>
        <p:txBody>
          <a:bodyPr>
            <a:spAutoFit/>
          </a:bodyPr>
          <a:lstStyle/>
          <a:p>
            <a:r>
              <a:rPr lang="en-US" sz="2000" dirty="0">
                <a:solidFill>
                  <a:srgbClr val="008080"/>
                </a:solidFill>
              </a:rPr>
              <a:t>Simplify.</a:t>
            </a:r>
            <a:endParaRPr lang="en-US" sz="2000" i="1" dirty="0">
              <a:solidFill>
                <a:srgbClr val="008080"/>
              </a:solidFill>
            </a:endParaRPr>
          </a:p>
        </p:txBody>
      </p:sp>
      <p:graphicFrame>
        <p:nvGraphicFramePr>
          <p:cNvPr id="13316" name="Object 4"/>
          <p:cNvGraphicFramePr>
            <a:graphicFrameLocks noChangeAspect="1"/>
          </p:cNvGraphicFramePr>
          <p:nvPr/>
        </p:nvGraphicFramePr>
        <p:xfrm>
          <a:off x="2438400" y="3509962"/>
          <a:ext cx="1384300" cy="355600"/>
        </p:xfrm>
        <a:graphic>
          <a:graphicData uri="http://schemas.openxmlformats.org/presentationml/2006/ole">
            <mc:AlternateContent xmlns:mc="http://schemas.openxmlformats.org/markup-compatibility/2006">
              <mc:Choice xmlns:v="urn:schemas-microsoft-com:vml" Requires="v">
                <p:oleObj spid="_x0000_s13372" name="Equation" r:id="rId3" imgW="1384200" imgH="355320" progId="Equation.DSMT4">
                  <p:embed/>
                </p:oleObj>
              </mc:Choice>
              <mc:Fallback>
                <p:oleObj name="Equation" r:id="rId3" imgW="1384200" imgH="3553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509962"/>
                        <a:ext cx="1384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2438400" y="2514600"/>
          <a:ext cx="1689100" cy="838200"/>
        </p:xfrm>
        <a:graphic>
          <a:graphicData uri="http://schemas.openxmlformats.org/presentationml/2006/ole">
            <mc:AlternateContent xmlns:mc="http://schemas.openxmlformats.org/markup-compatibility/2006">
              <mc:Choice xmlns:v="urn:schemas-microsoft-com:vml" Requires="v">
                <p:oleObj spid="_x0000_s13373" name="Equation" r:id="rId5" imgW="1688760" imgH="838080" progId="Equation.DSMT4">
                  <p:embed/>
                </p:oleObj>
              </mc:Choice>
              <mc:Fallback>
                <p:oleObj name="Equation" r:id="rId5" imgW="1688760" imgH="8380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514600"/>
                        <a:ext cx="1689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2209800" y="1655762"/>
          <a:ext cx="1866900" cy="838200"/>
        </p:xfrm>
        <a:graphic>
          <a:graphicData uri="http://schemas.openxmlformats.org/presentationml/2006/ole">
            <mc:AlternateContent xmlns:mc="http://schemas.openxmlformats.org/markup-compatibility/2006">
              <mc:Choice xmlns:v="urn:schemas-microsoft-com:vml" Requires="v">
                <p:oleObj spid="_x0000_s13374" name="Equation" r:id="rId7" imgW="1866600" imgH="838080" progId="Equation.DSMT4">
                  <p:embed/>
                </p:oleObj>
              </mc:Choice>
              <mc:Fallback>
                <p:oleObj name="Equation" r:id="rId7" imgW="1866600" imgH="838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1655762"/>
                        <a:ext cx="1866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2273300" y="1211262"/>
          <a:ext cx="1752600" cy="355600"/>
        </p:xfrm>
        <a:graphic>
          <a:graphicData uri="http://schemas.openxmlformats.org/presentationml/2006/ole">
            <mc:AlternateContent xmlns:mc="http://schemas.openxmlformats.org/markup-compatibility/2006">
              <mc:Choice xmlns:v="urn:schemas-microsoft-com:vml" Requires="v">
                <p:oleObj spid="_x0000_s13375" name="Equation" r:id="rId9" imgW="1752480" imgH="355320" progId="Equation.DSMT4">
                  <p:embed/>
                </p:oleObj>
              </mc:Choice>
              <mc:Fallback>
                <p:oleObj name="Equation" r:id="rId9" imgW="1752480" imgH="35532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3300" y="1211262"/>
                        <a:ext cx="1752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nvGraphicFramePr>
        <p:xfrm>
          <a:off x="1600200" y="4500562"/>
          <a:ext cx="1752600" cy="355600"/>
        </p:xfrm>
        <a:graphic>
          <a:graphicData uri="http://schemas.openxmlformats.org/presentationml/2006/ole">
            <mc:AlternateContent xmlns:mc="http://schemas.openxmlformats.org/markup-compatibility/2006">
              <mc:Choice xmlns:v="urn:schemas-microsoft-com:vml" Requires="v">
                <p:oleObj spid="_x0000_s13376" name="Equation" r:id="rId11" imgW="1752480" imgH="355320" progId="Equation.DSMT4">
                  <p:embed/>
                </p:oleObj>
              </mc:Choice>
              <mc:Fallback>
                <p:oleObj name="Equation" r:id="rId11" imgW="1752480" imgH="35532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4500562"/>
                        <a:ext cx="1752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9"/>
          <p:cNvGraphicFramePr>
            <a:graphicFrameLocks noChangeAspect="1"/>
          </p:cNvGraphicFramePr>
          <p:nvPr/>
        </p:nvGraphicFramePr>
        <p:xfrm>
          <a:off x="914400" y="5110162"/>
          <a:ext cx="3086100" cy="355600"/>
        </p:xfrm>
        <a:graphic>
          <a:graphicData uri="http://schemas.openxmlformats.org/presentationml/2006/ole">
            <mc:AlternateContent xmlns:mc="http://schemas.openxmlformats.org/markup-compatibility/2006">
              <mc:Choice xmlns:v="urn:schemas-microsoft-com:vml" Requires="v">
                <p:oleObj spid="_x0000_s13377" name="Equation" r:id="rId13" imgW="3085920" imgH="355320" progId="Equation.DSMT4">
                  <p:embed/>
                </p:oleObj>
              </mc:Choice>
              <mc:Fallback>
                <p:oleObj name="Equation" r:id="rId13" imgW="3085920" imgH="35532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400" y="5110162"/>
                        <a:ext cx="3086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2" name="Object 10"/>
          <p:cNvGraphicFramePr>
            <a:graphicFrameLocks noChangeAspect="1"/>
          </p:cNvGraphicFramePr>
          <p:nvPr/>
        </p:nvGraphicFramePr>
        <p:xfrm>
          <a:off x="2247900" y="5643562"/>
          <a:ext cx="1752600" cy="355600"/>
        </p:xfrm>
        <a:graphic>
          <a:graphicData uri="http://schemas.openxmlformats.org/presentationml/2006/ole">
            <mc:AlternateContent xmlns:mc="http://schemas.openxmlformats.org/markup-compatibility/2006">
              <mc:Choice xmlns:v="urn:schemas-microsoft-com:vml" Requires="v">
                <p:oleObj spid="_x0000_s13378" name="Equation" r:id="rId15" imgW="1752480" imgH="355320" progId="Equation.DSMT4">
                  <p:embed/>
                </p:oleObj>
              </mc:Choice>
              <mc:Fallback>
                <p:oleObj name="Equation" r:id="rId15" imgW="1752480" imgH="35532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47900" y="5643562"/>
                        <a:ext cx="1752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3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5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p:bldP spid="22537" grpId="0"/>
      <p:bldP spid="22538" grpId="0"/>
      <p:bldP spid="225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sz="3200" dirty="0">
                <a:solidFill>
                  <a:schemeClr val="tx1"/>
                </a:solidFill>
              </a:rPr>
              <a:t>Example 2: Solving for Different Variables (cont.)</a:t>
            </a:r>
          </a:p>
        </p:txBody>
      </p:sp>
      <p:sp>
        <p:nvSpPr>
          <p:cNvPr id="23555" name="Rectangle 3"/>
          <p:cNvSpPr>
            <a:spLocks noGrp="1"/>
          </p:cNvSpPr>
          <p:nvPr>
            <p:ph idx="1"/>
          </p:nvPr>
        </p:nvSpPr>
        <p:spPr>
          <a:prstGeom prst="rect">
            <a:avLst/>
          </a:prstGeom>
        </p:spPr>
        <p:txBody>
          <a:bodyPr/>
          <a:lstStyle/>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lnSpc>
                <a:spcPct val="50000"/>
              </a:lnSpc>
              <a:buFont typeface="Courier New" pitchFamily="49" charset="0"/>
              <a:buNone/>
            </a:pPr>
            <a:endParaRPr lang="en-US" i="0" dirty="0">
              <a:solidFill>
                <a:schemeClr val="tx1"/>
              </a:solidFill>
            </a:endParaRPr>
          </a:p>
          <a:p>
            <a:pPr>
              <a:buFont typeface="Courier New" pitchFamily="49" charset="0"/>
              <a:buNone/>
            </a:pPr>
            <a:r>
              <a:rPr lang="en-US" i="0" dirty="0">
                <a:solidFill>
                  <a:schemeClr val="tx1"/>
                </a:solidFill>
              </a:rPr>
              <a:t>or we can write</a:t>
            </a:r>
            <a:r>
              <a:rPr lang="en-US" dirty="0">
                <a:solidFill>
                  <a:schemeClr val="tx1"/>
                </a:solidFill>
              </a:rPr>
              <a:t> </a:t>
            </a:r>
          </a:p>
          <a:p>
            <a:pPr>
              <a:buFont typeface="Courier New" pitchFamily="49" charset="0"/>
              <a:buNone/>
            </a:pPr>
            <a:endParaRPr lang="en-US" dirty="0">
              <a:solidFill>
                <a:schemeClr val="tx1"/>
              </a:solidFill>
            </a:endParaRPr>
          </a:p>
        </p:txBody>
      </p:sp>
      <p:graphicFrame>
        <p:nvGraphicFramePr>
          <p:cNvPr id="23557" name="Object 6"/>
          <p:cNvGraphicFramePr>
            <a:graphicFrameLocks noChangeAspect="1"/>
          </p:cNvGraphicFramePr>
          <p:nvPr/>
        </p:nvGraphicFramePr>
        <p:xfrm>
          <a:off x="1016000" y="4876800"/>
          <a:ext cx="3505200" cy="825500"/>
        </p:xfrm>
        <a:graphic>
          <a:graphicData uri="http://schemas.openxmlformats.org/presentationml/2006/ole">
            <mc:AlternateContent xmlns:mc="http://schemas.openxmlformats.org/markup-compatibility/2006">
              <mc:Choice xmlns:v="urn:schemas-microsoft-com:vml" Requires="v">
                <p:oleObj spid="_x0000_s14371" name="Equation" r:id="rId3" imgW="3505200" imgH="825500" progId="Equation.DSMT4">
                  <p:embed/>
                </p:oleObj>
              </mc:Choice>
              <mc:Fallback>
                <p:oleObj name="Equation" r:id="rId3" imgW="3505200" imgH="8255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4876800"/>
                        <a:ext cx="35052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8" name="Rectangle 7"/>
          <p:cNvSpPr>
            <a:spLocks noChangeArrowheads="1"/>
          </p:cNvSpPr>
          <p:nvPr/>
        </p:nvSpPr>
        <p:spPr bwMode="auto">
          <a:xfrm>
            <a:off x="4800600" y="1516063"/>
            <a:ext cx="3168650" cy="396875"/>
          </a:xfrm>
          <a:prstGeom prst="rect">
            <a:avLst/>
          </a:prstGeom>
          <a:noFill/>
          <a:ln w="9525">
            <a:noFill/>
            <a:miter lim="800000"/>
            <a:headEnd/>
            <a:tailEnd/>
          </a:ln>
        </p:spPr>
        <p:txBody>
          <a:bodyPr>
            <a:spAutoFit/>
          </a:bodyPr>
          <a:lstStyle/>
          <a:p>
            <a:r>
              <a:rPr lang="en-US" sz="2000" dirty="0">
                <a:solidFill>
                  <a:srgbClr val="008080"/>
                </a:solidFill>
              </a:rPr>
              <a:t>Divide both sides by </a:t>
            </a:r>
            <a:r>
              <a:rPr lang="en-US" sz="2000" dirty="0">
                <a:solidFill>
                  <a:srgbClr val="FF00FF"/>
                </a:solidFill>
              </a:rPr>
              <a:t>4</a:t>
            </a:r>
            <a:r>
              <a:rPr lang="en-US" sz="2000" dirty="0">
                <a:solidFill>
                  <a:srgbClr val="008080"/>
                </a:solidFill>
              </a:rPr>
              <a:t>.</a:t>
            </a:r>
            <a:endParaRPr lang="en-US" sz="2000" i="1" dirty="0">
              <a:solidFill>
                <a:srgbClr val="008080"/>
              </a:solidFill>
            </a:endParaRPr>
          </a:p>
        </p:txBody>
      </p:sp>
      <p:sp>
        <p:nvSpPr>
          <p:cNvPr id="23559" name="Rectangle 8"/>
          <p:cNvSpPr>
            <a:spLocks noChangeArrowheads="1"/>
          </p:cNvSpPr>
          <p:nvPr/>
        </p:nvSpPr>
        <p:spPr bwMode="auto">
          <a:xfrm>
            <a:off x="4800600" y="3421063"/>
            <a:ext cx="3168650" cy="396875"/>
          </a:xfrm>
          <a:prstGeom prst="rect">
            <a:avLst/>
          </a:prstGeom>
          <a:noFill/>
          <a:ln w="9525">
            <a:noFill/>
            <a:miter lim="800000"/>
            <a:headEnd/>
            <a:tailEnd/>
          </a:ln>
        </p:spPr>
        <p:txBody>
          <a:bodyPr>
            <a:spAutoFit/>
          </a:bodyPr>
          <a:lstStyle/>
          <a:p>
            <a:r>
              <a:rPr lang="en-US" sz="2000" dirty="0">
                <a:solidFill>
                  <a:srgbClr val="008080"/>
                </a:solidFill>
              </a:rPr>
              <a:t>Simplify.</a:t>
            </a:r>
            <a:endParaRPr lang="en-US" sz="2000" i="1" dirty="0">
              <a:solidFill>
                <a:srgbClr val="008080"/>
              </a:solidFill>
            </a:endParaRPr>
          </a:p>
        </p:txBody>
      </p:sp>
      <p:sp>
        <p:nvSpPr>
          <p:cNvPr id="23560" name="Rectangle 9"/>
          <p:cNvSpPr>
            <a:spLocks noChangeArrowheads="1"/>
          </p:cNvSpPr>
          <p:nvPr/>
        </p:nvSpPr>
        <p:spPr bwMode="auto">
          <a:xfrm>
            <a:off x="4800600" y="5099050"/>
            <a:ext cx="3168650" cy="396875"/>
          </a:xfrm>
          <a:prstGeom prst="rect">
            <a:avLst/>
          </a:prstGeom>
          <a:noFill/>
          <a:ln w="9525">
            <a:noFill/>
            <a:miter lim="800000"/>
            <a:headEnd/>
            <a:tailEnd/>
          </a:ln>
        </p:spPr>
        <p:txBody>
          <a:bodyPr>
            <a:spAutoFit/>
          </a:bodyPr>
          <a:lstStyle/>
          <a:p>
            <a:r>
              <a:rPr lang="en-US" sz="2000" dirty="0">
                <a:solidFill>
                  <a:srgbClr val="008080"/>
                </a:solidFill>
              </a:rPr>
              <a:t>All forms are correct.</a:t>
            </a:r>
            <a:endParaRPr lang="en-US" sz="2000" i="1" dirty="0">
              <a:solidFill>
                <a:srgbClr val="008080"/>
              </a:solidFill>
            </a:endParaRPr>
          </a:p>
        </p:txBody>
      </p:sp>
      <p:graphicFrame>
        <p:nvGraphicFramePr>
          <p:cNvPr id="14340" name="Object 4"/>
          <p:cNvGraphicFramePr>
            <a:graphicFrameLocks noChangeAspect="1"/>
          </p:cNvGraphicFramePr>
          <p:nvPr/>
        </p:nvGraphicFramePr>
        <p:xfrm>
          <a:off x="2654300" y="1295400"/>
          <a:ext cx="1866900" cy="838200"/>
        </p:xfrm>
        <a:graphic>
          <a:graphicData uri="http://schemas.openxmlformats.org/presentationml/2006/ole">
            <mc:AlternateContent xmlns:mc="http://schemas.openxmlformats.org/markup-compatibility/2006">
              <mc:Choice xmlns:v="urn:schemas-microsoft-com:vml" Requires="v">
                <p:oleObj spid="_x0000_s14372" name="Equation" r:id="rId5" imgW="1866600" imgH="838080" progId="Equation.DSMT4">
                  <p:embed/>
                </p:oleObj>
              </mc:Choice>
              <mc:Fallback>
                <p:oleObj name="Equation" r:id="rId5" imgW="18666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4300" y="1295400"/>
                        <a:ext cx="1866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2895600" y="2247900"/>
          <a:ext cx="1676400" cy="838200"/>
        </p:xfrm>
        <a:graphic>
          <a:graphicData uri="http://schemas.openxmlformats.org/presentationml/2006/ole">
            <mc:AlternateContent xmlns:mc="http://schemas.openxmlformats.org/markup-compatibility/2006">
              <mc:Choice xmlns:v="urn:schemas-microsoft-com:vml" Requires="v">
                <p:oleObj spid="_x0000_s14373" name="Equation" r:id="rId7" imgW="1676160" imgH="838080" progId="Equation.DSMT4">
                  <p:embed/>
                </p:oleObj>
              </mc:Choice>
              <mc:Fallback>
                <p:oleObj name="Equation" r:id="rId7" imgW="167616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2247900"/>
                        <a:ext cx="167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2895600" y="3200400"/>
          <a:ext cx="1333500" cy="838200"/>
        </p:xfrm>
        <a:graphic>
          <a:graphicData uri="http://schemas.openxmlformats.org/presentationml/2006/ole">
            <mc:AlternateContent xmlns:mc="http://schemas.openxmlformats.org/markup-compatibility/2006">
              <mc:Choice xmlns:v="urn:schemas-microsoft-com:vml" Requires="v">
                <p:oleObj spid="_x0000_s14374" name="Equation" r:id="rId9" imgW="1333440" imgH="838080" progId="Equation.DSMT4">
                  <p:embed/>
                </p:oleObj>
              </mc:Choice>
              <mc:Fallback>
                <p:oleObj name="Equation" r:id="rId9" imgW="133344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3200400"/>
                        <a:ext cx="133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tx1"/>
                </a:solidFill>
              </a:rPr>
              <a:t>Example 2: Solving for Different Variables (cont.)</a:t>
            </a:r>
          </a:p>
        </p:txBody>
      </p:sp>
      <p:sp>
        <p:nvSpPr>
          <p:cNvPr id="24579" name="Rectangle 3"/>
          <p:cNvSpPr>
            <a:spLocks noGrp="1"/>
          </p:cNvSpPr>
          <p:nvPr>
            <p:ph idx="1"/>
          </p:nvPr>
        </p:nvSpPr>
        <p:spPr>
          <a:prstGeom prst="rect">
            <a:avLst/>
          </a:prstGeom>
        </p:spPr>
        <p:txBody>
          <a:bodyPr/>
          <a:lstStyle/>
          <a:p>
            <a:pPr marL="463550" indent="-463550">
              <a:buFont typeface="Courier New" pitchFamily="49" charset="0"/>
              <a:buNone/>
            </a:pPr>
            <a:r>
              <a:rPr lang="en-US" b="1" i="0" dirty="0">
                <a:solidFill>
                  <a:schemeClr val="tx1"/>
                </a:solidFill>
              </a:rPr>
              <a:t>e.	</a:t>
            </a:r>
            <a:r>
              <a:rPr lang="en-US" i="0" dirty="0">
                <a:solidFill>
                  <a:schemeClr val="tx1"/>
                </a:solidFill>
              </a:rPr>
              <a:t>Given </a:t>
            </a:r>
            <a:r>
              <a:rPr lang="en-US" i="0" dirty="0">
                <a:solidFill>
                  <a:srgbClr val="0000FF"/>
                </a:solidFill>
              </a:rPr>
              <a:t>3</a:t>
            </a:r>
            <a:r>
              <a:rPr lang="en-US" i="1" dirty="0">
                <a:solidFill>
                  <a:srgbClr val="0000FF"/>
                </a:solidFill>
              </a:rPr>
              <a:t>x</a:t>
            </a:r>
            <a:r>
              <a:rPr lang="en-US" dirty="0">
                <a:solidFill>
                  <a:srgbClr val="0000FF"/>
                </a:solidFill>
              </a:rPr>
              <a:t> </a:t>
            </a:r>
            <a:r>
              <a:rPr lang="en-US" i="0" dirty="0">
                <a:solidFill>
                  <a:srgbClr val="0000FF"/>
                </a:solidFill>
              </a:rPr>
              <a:t>− </a:t>
            </a:r>
            <a:r>
              <a:rPr lang="en-US" i="1" dirty="0">
                <a:solidFill>
                  <a:srgbClr val="0000FF"/>
                </a:solidFill>
              </a:rPr>
              <a:t>y</a:t>
            </a:r>
            <a:r>
              <a:rPr lang="en-US" dirty="0">
                <a:solidFill>
                  <a:srgbClr val="0000FF"/>
                </a:solidFill>
              </a:rPr>
              <a:t> </a:t>
            </a:r>
            <a:r>
              <a:rPr lang="en-US" i="0" dirty="0">
                <a:solidFill>
                  <a:srgbClr val="0000FF"/>
                </a:solidFill>
              </a:rPr>
              <a:t>= 15</a:t>
            </a:r>
            <a:r>
              <a:rPr lang="en-US" i="0" dirty="0">
                <a:solidFill>
                  <a:schemeClr val="tx1"/>
                </a:solidFill>
              </a:rPr>
              <a:t>, solve for </a:t>
            </a:r>
            <a:r>
              <a:rPr lang="en-US" i="1" dirty="0">
                <a:solidFill>
                  <a:schemeClr val="tx1"/>
                </a:solidFill>
              </a:rPr>
              <a:t>y</a:t>
            </a:r>
            <a:r>
              <a:rPr lang="en-US" dirty="0">
                <a:solidFill>
                  <a:schemeClr val="tx1"/>
                </a:solidFill>
              </a:rPr>
              <a:t> </a:t>
            </a:r>
            <a:r>
              <a:rPr lang="en-US" i="0" dirty="0">
                <a:solidFill>
                  <a:schemeClr val="tx1"/>
                </a:solidFill>
              </a:rPr>
              <a:t>in terms of </a:t>
            </a:r>
            <a:r>
              <a:rPr lang="en-US" i="1" dirty="0">
                <a:solidFill>
                  <a:schemeClr val="tx1"/>
                </a:solidFill>
              </a:rPr>
              <a:t>x</a:t>
            </a:r>
            <a:r>
              <a:rPr lang="en-US" i="0" dirty="0">
                <a:solidFill>
                  <a:schemeClr val="tx1"/>
                </a:solidFill>
              </a:rPr>
              <a:t>.</a:t>
            </a:r>
            <a:r>
              <a:rPr lang="en-US" dirty="0">
                <a:solidFill>
                  <a:schemeClr val="tx1"/>
                </a:solidFill>
              </a:rPr>
              <a:t> </a:t>
            </a:r>
          </a:p>
          <a:p>
            <a:pPr marL="463550" indent="-463550">
              <a:buFont typeface="Courier New" pitchFamily="49" charset="0"/>
              <a:buNone/>
            </a:pPr>
            <a:r>
              <a:rPr lang="en-US" b="1" i="0" dirty="0">
                <a:solidFill>
                  <a:schemeClr val="tx1"/>
                </a:solidFill>
              </a:rPr>
              <a:t>Solution    </a:t>
            </a:r>
            <a:r>
              <a:rPr lang="en-US" i="0" dirty="0">
                <a:solidFill>
                  <a:schemeClr val="tx1"/>
                </a:solidFill>
              </a:rPr>
              <a:t>Solving for </a:t>
            </a:r>
            <a:r>
              <a:rPr lang="en-US" i="1" dirty="0">
                <a:solidFill>
                  <a:schemeClr val="tx1"/>
                </a:solidFill>
              </a:rPr>
              <a:t>y</a:t>
            </a:r>
            <a:r>
              <a:rPr lang="en-US" dirty="0">
                <a:solidFill>
                  <a:schemeClr val="tx1"/>
                </a:solidFill>
              </a:rPr>
              <a:t> </a:t>
            </a:r>
            <a:r>
              <a:rPr lang="en-US" i="0" dirty="0">
                <a:solidFill>
                  <a:schemeClr val="tx1"/>
                </a:solidFill>
              </a:rPr>
              <a:t>gives</a:t>
            </a:r>
            <a:r>
              <a:rPr lang="en-US" dirty="0">
                <a:solidFill>
                  <a:schemeClr val="tx1"/>
                </a:solidFill>
              </a:rPr>
              <a:t> </a:t>
            </a:r>
          </a:p>
        </p:txBody>
      </p:sp>
      <p:sp>
        <p:nvSpPr>
          <p:cNvPr id="24581" name="Rectangle 5"/>
          <p:cNvSpPr>
            <a:spLocks noChangeArrowheads="1"/>
          </p:cNvSpPr>
          <p:nvPr/>
        </p:nvSpPr>
        <p:spPr bwMode="auto">
          <a:xfrm>
            <a:off x="5486400" y="3105150"/>
            <a:ext cx="3168650" cy="396875"/>
          </a:xfrm>
          <a:prstGeom prst="rect">
            <a:avLst/>
          </a:prstGeom>
          <a:noFill/>
          <a:ln w="9525">
            <a:noFill/>
            <a:miter lim="800000"/>
            <a:headEnd/>
            <a:tailEnd/>
          </a:ln>
        </p:spPr>
        <p:txBody>
          <a:bodyPr>
            <a:spAutoFit/>
          </a:bodyPr>
          <a:lstStyle/>
          <a:p>
            <a:r>
              <a:rPr lang="en-US" sz="2000" dirty="0">
                <a:solidFill>
                  <a:srgbClr val="008080"/>
                </a:solidFill>
              </a:rPr>
              <a:t>Subtract </a:t>
            </a:r>
            <a:r>
              <a:rPr lang="en-US" sz="2000" dirty="0">
                <a:solidFill>
                  <a:srgbClr val="FF00FF"/>
                </a:solidFill>
              </a:rPr>
              <a:t>3</a:t>
            </a:r>
            <a:r>
              <a:rPr lang="en-US" sz="2000" i="1" dirty="0">
                <a:solidFill>
                  <a:srgbClr val="FF00FF"/>
                </a:solidFill>
              </a:rPr>
              <a:t>x</a:t>
            </a:r>
            <a:r>
              <a:rPr lang="en-US" sz="2000" dirty="0">
                <a:solidFill>
                  <a:srgbClr val="008080"/>
                </a:solidFill>
              </a:rPr>
              <a:t> from both sides.</a:t>
            </a:r>
            <a:endParaRPr lang="en-US" sz="2000" i="1" dirty="0">
              <a:solidFill>
                <a:srgbClr val="008080"/>
              </a:solidFill>
            </a:endParaRPr>
          </a:p>
        </p:txBody>
      </p:sp>
      <p:sp>
        <p:nvSpPr>
          <p:cNvPr id="24582" name="Rectangle 6"/>
          <p:cNvSpPr>
            <a:spLocks noChangeArrowheads="1"/>
          </p:cNvSpPr>
          <p:nvPr/>
        </p:nvSpPr>
        <p:spPr bwMode="auto">
          <a:xfrm>
            <a:off x="5486400" y="4267200"/>
            <a:ext cx="3168650" cy="701675"/>
          </a:xfrm>
          <a:prstGeom prst="rect">
            <a:avLst/>
          </a:prstGeom>
          <a:noFill/>
          <a:ln w="9525">
            <a:noFill/>
            <a:miter lim="800000"/>
            <a:headEnd/>
            <a:tailEnd/>
          </a:ln>
        </p:spPr>
        <p:txBody>
          <a:bodyPr>
            <a:spAutoFit/>
          </a:bodyPr>
          <a:lstStyle/>
          <a:p>
            <a:r>
              <a:rPr lang="en-US" sz="2000" dirty="0">
                <a:solidFill>
                  <a:srgbClr val="008080"/>
                </a:solidFill>
              </a:rPr>
              <a:t>Multiply both sides by </a:t>
            </a:r>
            <a:r>
              <a:rPr lang="en-US" sz="2000" dirty="0">
                <a:solidFill>
                  <a:srgbClr val="FF00FF"/>
                </a:solidFill>
                <a:latin typeface="Symbol" pitchFamily="18" charset="2"/>
              </a:rPr>
              <a:t>-</a:t>
            </a:r>
            <a:r>
              <a:rPr lang="en-US" sz="2000" dirty="0">
                <a:solidFill>
                  <a:srgbClr val="FF00FF"/>
                </a:solidFill>
              </a:rPr>
              <a:t>1 </a:t>
            </a:r>
            <a:r>
              <a:rPr lang="en-US" sz="2000" dirty="0">
                <a:solidFill>
                  <a:srgbClr val="008080"/>
                </a:solidFill>
              </a:rPr>
              <a:t>(or divide both sides by </a:t>
            </a:r>
            <a:r>
              <a:rPr lang="en-US" sz="2000" dirty="0">
                <a:solidFill>
                  <a:srgbClr val="FF00FF"/>
                </a:solidFill>
                <a:latin typeface="Symbol" pitchFamily="18" charset="2"/>
              </a:rPr>
              <a:t>-</a:t>
            </a:r>
            <a:r>
              <a:rPr lang="en-US" sz="2000" dirty="0">
                <a:solidFill>
                  <a:srgbClr val="FF00FF"/>
                </a:solidFill>
              </a:rPr>
              <a:t>1</a:t>
            </a:r>
            <a:r>
              <a:rPr lang="en-US" sz="2000" dirty="0">
                <a:solidFill>
                  <a:srgbClr val="008080"/>
                </a:solidFill>
              </a:rPr>
              <a:t>)</a:t>
            </a:r>
          </a:p>
        </p:txBody>
      </p:sp>
      <p:sp>
        <p:nvSpPr>
          <p:cNvPr id="24583" name="Rectangle 7"/>
          <p:cNvSpPr>
            <a:spLocks noChangeArrowheads="1"/>
          </p:cNvSpPr>
          <p:nvPr/>
        </p:nvSpPr>
        <p:spPr bwMode="auto">
          <a:xfrm>
            <a:off x="5486400" y="5013325"/>
            <a:ext cx="3291840" cy="701675"/>
          </a:xfrm>
          <a:prstGeom prst="rect">
            <a:avLst/>
          </a:prstGeom>
          <a:noFill/>
          <a:ln w="9525">
            <a:noFill/>
            <a:miter lim="800000"/>
            <a:headEnd/>
            <a:tailEnd/>
          </a:ln>
        </p:spPr>
        <p:txBody>
          <a:bodyPr>
            <a:spAutoFit/>
          </a:bodyPr>
          <a:lstStyle/>
          <a:p>
            <a:r>
              <a:rPr lang="en-US" sz="2000" dirty="0">
                <a:solidFill>
                  <a:srgbClr val="008080"/>
                </a:solidFill>
              </a:rPr>
              <a:t>Simplify using the distributive property.</a:t>
            </a:r>
            <a:endParaRPr lang="en-US" sz="2000" i="1" dirty="0">
              <a:solidFill>
                <a:srgbClr val="008080"/>
              </a:solidFill>
            </a:endParaRPr>
          </a:p>
        </p:txBody>
      </p:sp>
      <p:graphicFrame>
        <p:nvGraphicFramePr>
          <p:cNvPr id="15363" name="Object 3"/>
          <p:cNvGraphicFramePr>
            <a:graphicFrameLocks noChangeAspect="1"/>
          </p:cNvGraphicFramePr>
          <p:nvPr/>
        </p:nvGraphicFramePr>
        <p:xfrm>
          <a:off x="2438400" y="2514600"/>
          <a:ext cx="1549400" cy="355600"/>
        </p:xfrm>
        <a:graphic>
          <a:graphicData uri="http://schemas.openxmlformats.org/presentationml/2006/ole">
            <mc:AlternateContent xmlns:mc="http://schemas.openxmlformats.org/markup-compatibility/2006">
              <mc:Choice xmlns:v="urn:schemas-microsoft-com:vml" Requires="v">
                <p:oleObj spid="_x0000_s15411" name="Equation" r:id="rId3" imgW="1549080" imgH="355320" progId="Equation.DSMT4">
                  <p:embed/>
                </p:oleObj>
              </mc:Choice>
              <mc:Fallback>
                <p:oleObj name="Equation" r:id="rId3" imgW="1549080" imgH="355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514600"/>
                        <a:ext cx="1549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1752600" y="3147060"/>
          <a:ext cx="2882900" cy="355600"/>
        </p:xfrm>
        <a:graphic>
          <a:graphicData uri="http://schemas.openxmlformats.org/presentationml/2006/ole">
            <mc:AlternateContent xmlns:mc="http://schemas.openxmlformats.org/markup-compatibility/2006">
              <mc:Choice xmlns:v="urn:schemas-microsoft-com:vml" Requires="v">
                <p:oleObj spid="_x0000_s15412" name="Equation" r:id="rId5" imgW="2882880" imgH="355320" progId="Equation.DSMT4">
                  <p:embed/>
                </p:oleObj>
              </mc:Choice>
              <mc:Fallback>
                <p:oleObj name="Equation" r:id="rId5" imgW="2882880" imgH="355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147060"/>
                        <a:ext cx="28829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2870200" y="3703320"/>
          <a:ext cx="1765300" cy="355600"/>
        </p:xfrm>
        <a:graphic>
          <a:graphicData uri="http://schemas.openxmlformats.org/presentationml/2006/ole">
            <mc:AlternateContent xmlns:mc="http://schemas.openxmlformats.org/markup-compatibility/2006">
              <mc:Choice xmlns:v="urn:schemas-microsoft-com:vml" Requires="v">
                <p:oleObj spid="_x0000_s15413" name="Equation" r:id="rId7" imgW="1765080" imgH="355320" progId="Equation.DSMT4">
                  <p:embed/>
                </p:oleObj>
              </mc:Choice>
              <mc:Fallback>
                <p:oleObj name="Equation" r:id="rId7" imgW="1765080" imgH="355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0200" y="3703320"/>
                        <a:ext cx="1765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2247900" y="4259580"/>
          <a:ext cx="3048000" cy="469900"/>
        </p:xfrm>
        <a:graphic>
          <a:graphicData uri="http://schemas.openxmlformats.org/presentationml/2006/ole">
            <mc:AlternateContent xmlns:mc="http://schemas.openxmlformats.org/markup-compatibility/2006">
              <mc:Choice xmlns:v="urn:schemas-microsoft-com:vml" Requires="v">
                <p:oleObj spid="_x0000_s15414" name="Equation" r:id="rId9" imgW="3047760" imgH="469800" progId="Equation.DSMT4">
                  <p:embed/>
                </p:oleObj>
              </mc:Choice>
              <mc:Fallback>
                <p:oleObj name="Equation" r:id="rId9" imgW="304776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7900" y="4259580"/>
                        <a:ext cx="3048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3124200" y="5082540"/>
          <a:ext cx="1765300" cy="355600"/>
        </p:xfrm>
        <a:graphic>
          <a:graphicData uri="http://schemas.openxmlformats.org/presentationml/2006/ole">
            <mc:AlternateContent xmlns:mc="http://schemas.openxmlformats.org/markup-compatibility/2006">
              <mc:Choice xmlns:v="urn:schemas-microsoft-com:vml" Requires="v">
                <p:oleObj spid="_x0000_s15415" name="Equation" r:id="rId11" imgW="1765080" imgH="355320" progId="Equation.DSMT4">
                  <p:embed/>
                </p:oleObj>
              </mc:Choice>
              <mc:Fallback>
                <p:oleObj name="Equation" r:id="rId11" imgW="1765080" imgH="3553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5082540"/>
                        <a:ext cx="1765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8"/>
          <p:cNvGraphicFramePr>
            <a:graphicFrameLocks noChangeAspect="1"/>
          </p:cNvGraphicFramePr>
          <p:nvPr/>
        </p:nvGraphicFramePr>
        <p:xfrm>
          <a:off x="2527300" y="5638800"/>
          <a:ext cx="2146300" cy="381000"/>
        </p:xfrm>
        <a:graphic>
          <a:graphicData uri="http://schemas.openxmlformats.org/presentationml/2006/ole">
            <mc:AlternateContent xmlns:mc="http://schemas.openxmlformats.org/markup-compatibility/2006">
              <mc:Choice xmlns:v="urn:schemas-microsoft-com:vml" Requires="v">
                <p:oleObj spid="_x0000_s15416" name="Equation" r:id="rId13" imgW="2145960" imgH="380880" progId="Equation.DSMT4">
                  <p:embed/>
                </p:oleObj>
              </mc:Choice>
              <mc:Fallback>
                <p:oleObj name="Equation" r:id="rId13" imgW="2145960" imgH="3808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27300" y="5638800"/>
                        <a:ext cx="2146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58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Practice Problems</a:t>
            </a:r>
          </a:p>
        </p:txBody>
      </p:sp>
      <p:sp>
        <p:nvSpPr>
          <p:cNvPr id="5" name="Content Placeholder 4"/>
          <p:cNvSpPr>
            <a:spLocks noGrp="1"/>
          </p:cNvSpPr>
          <p:nvPr>
            <p:ph idx="1"/>
          </p:nvPr>
        </p:nvSpPr>
        <p:spPr>
          <a:xfrm>
            <a:off x="457200" y="1280160"/>
            <a:ext cx="8229600" cy="3582519"/>
          </a:xfrm>
          <a:solidFill>
            <a:srgbClr val="FFFFCC"/>
          </a:solidFill>
          <a:ln w="28575">
            <a:solidFill>
              <a:srgbClr val="000000"/>
            </a:solidFill>
          </a:ln>
        </p:spPr>
        <p:txBody>
          <a:bodyPr>
            <a:spAutoFit/>
          </a:bodyPr>
          <a:lstStyle/>
          <a:p>
            <a:pPr marL="457200" indent="-457200" defTabSz="863600">
              <a:lnSpc>
                <a:spcPct val="150000"/>
              </a:lnSpc>
              <a:tabLst>
                <a:tab pos="3086100" algn="l"/>
                <a:tab pos="5435600" algn="l"/>
              </a:tabLst>
            </a:pPr>
            <a:r>
              <a:rPr lang="en-US" b="1" dirty="0">
                <a:solidFill>
                  <a:srgbClr val="000000"/>
                </a:solidFill>
              </a:rPr>
              <a:t>1.</a:t>
            </a:r>
            <a:r>
              <a:rPr lang="en-US" dirty="0">
                <a:solidFill>
                  <a:srgbClr val="000000"/>
                </a:solidFill>
              </a:rPr>
              <a:t>	2</a:t>
            </a:r>
            <a:r>
              <a:rPr lang="en-US" i="1" dirty="0">
                <a:solidFill>
                  <a:srgbClr val="000000"/>
                </a:solidFill>
              </a:rPr>
              <a:t>x </a:t>
            </a:r>
            <a:r>
              <a:rPr lang="en-US" dirty="0">
                <a:solidFill>
                  <a:srgbClr val="000000"/>
                </a:solidFill>
              </a:rPr>
              <a:t>− </a:t>
            </a:r>
            <a:r>
              <a:rPr lang="en-US" i="1" dirty="0">
                <a:solidFill>
                  <a:srgbClr val="000000"/>
                </a:solidFill>
              </a:rPr>
              <a:t>y </a:t>
            </a:r>
            <a:r>
              <a:rPr lang="en-US" dirty="0">
                <a:solidFill>
                  <a:srgbClr val="000000"/>
                </a:solidFill>
              </a:rPr>
              <a:t>= 5; solve for </a:t>
            </a:r>
            <a:r>
              <a:rPr lang="en-US" i="1" dirty="0">
                <a:solidFill>
                  <a:srgbClr val="000000"/>
                </a:solidFill>
              </a:rPr>
              <a:t>y</a:t>
            </a:r>
            <a:r>
              <a:rPr lang="en-US" dirty="0">
                <a:solidFill>
                  <a:srgbClr val="000000"/>
                </a:solidFill>
              </a:rPr>
              <a:t>.</a:t>
            </a:r>
          </a:p>
          <a:p>
            <a:pPr marL="457200" indent="-457200" defTabSz="863600">
              <a:lnSpc>
                <a:spcPct val="150000"/>
              </a:lnSpc>
              <a:tabLst>
                <a:tab pos="3086100" algn="l"/>
                <a:tab pos="5435600" algn="l"/>
              </a:tabLst>
            </a:pPr>
            <a:r>
              <a:rPr lang="en-US" b="1" dirty="0">
                <a:solidFill>
                  <a:srgbClr val="000000"/>
                </a:solidFill>
              </a:rPr>
              <a:t>2.	</a:t>
            </a:r>
            <a:r>
              <a:rPr lang="en-US" dirty="0">
                <a:solidFill>
                  <a:srgbClr val="000000"/>
                </a:solidFill>
              </a:rPr>
              <a:t>2</a:t>
            </a:r>
            <a:r>
              <a:rPr lang="en-US" i="1" dirty="0">
                <a:solidFill>
                  <a:srgbClr val="000000"/>
                </a:solidFill>
              </a:rPr>
              <a:t>x </a:t>
            </a:r>
            <a:r>
              <a:rPr lang="en-US" dirty="0">
                <a:solidFill>
                  <a:srgbClr val="000000"/>
                </a:solidFill>
              </a:rPr>
              <a:t>− </a:t>
            </a:r>
            <a:r>
              <a:rPr lang="en-US" i="1" dirty="0">
                <a:solidFill>
                  <a:srgbClr val="000000"/>
                </a:solidFill>
              </a:rPr>
              <a:t>y </a:t>
            </a:r>
            <a:r>
              <a:rPr lang="en-US" dirty="0">
                <a:solidFill>
                  <a:srgbClr val="000000"/>
                </a:solidFill>
              </a:rPr>
              <a:t>= 5; solve for </a:t>
            </a:r>
            <a:r>
              <a:rPr lang="en-US" i="1" dirty="0">
                <a:solidFill>
                  <a:srgbClr val="000000"/>
                </a:solidFill>
              </a:rPr>
              <a:t>x</a:t>
            </a:r>
            <a:r>
              <a:rPr lang="en-US" dirty="0">
                <a:solidFill>
                  <a:srgbClr val="000000"/>
                </a:solidFill>
              </a:rPr>
              <a:t>. </a:t>
            </a:r>
          </a:p>
          <a:p>
            <a:pPr marL="457200" indent="-457200" defTabSz="863600">
              <a:lnSpc>
                <a:spcPct val="150000"/>
              </a:lnSpc>
              <a:spcBef>
                <a:spcPts val="0"/>
              </a:spcBef>
              <a:tabLst>
                <a:tab pos="3086100" algn="l"/>
                <a:tab pos="5435600" algn="l"/>
              </a:tabLst>
            </a:pPr>
            <a:r>
              <a:rPr lang="en-US" b="1" dirty="0">
                <a:solidFill>
                  <a:srgbClr val="000000"/>
                </a:solidFill>
              </a:rPr>
              <a:t>3.</a:t>
            </a:r>
            <a:r>
              <a:rPr lang="en-US" i="1" dirty="0">
                <a:solidFill>
                  <a:srgbClr val="000000"/>
                </a:solidFill>
              </a:rPr>
              <a:t>	               </a:t>
            </a:r>
            <a:r>
              <a:rPr lang="en-US" dirty="0">
                <a:solidFill>
                  <a:srgbClr val="000000"/>
                </a:solidFill>
              </a:rPr>
              <a:t>  solve for </a:t>
            </a:r>
            <a:r>
              <a:rPr lang="en-US" i="1" dirty="0">
                <a:solidFill>
                  <a:srgbClr val="000000"/>
                </a:solidFill>
              </a:rPr>
              <a:t>h</a:t>
            </a:r>
            <a:r>
              <a:rPr lang="en-US" dirty="0">
                <a:solidFill>
                  <a:srgbClr val="000000"/>
                </a:solidFill>
              </a:rPr>
              <a:t>.</a:t>
            </a:r>
          </a:p>
          <a:p>
            <a:pPr marL="457200" indent="-457200" defTabSz="863600">
              <a:lnSpc>
                <a:spcPct val="150000"/>
              </a:lnSpc>
              <a:tabLst>
                <a:tab pos="3086100" algn="l"/>
                <a:tab pos="5435600" algn="l"/>
              </a:tabLst>
            </a:pPr>
            <a:r>
              <a:rPr lang="en-US" b="1" dirty="0">
                <a:solidFill>
                  <a:srgbClr val="000000"/>
                </a:solidFill>
              </a:rPr>
              <a:t>4.  </a:t>
            </a:r>
            <a:r>
              <a:rPr lang="en-US" i="1" dirty="0">
                <a:solidFill>
                  <a:srgbClr val="000000"/>
                </a:solidFill>
              </a:rPr>
              <a:t>L </a:t>
            </a:r>
            <a:r>
              <a:rPr lang="en-US" dirty="0">
                <a:solidFill>
                  <a:srgbClr val="000000"/>
                </a:solidFill>
              </a:rPr>
              <a:t>= 2</a:t>
            </a:r>
            <a:r>
              <a:rPr lang="el-GR" i="1" dirty="0">
                <a:solidFill>
                  <a:srgbClr val="000000"/>
                </a:solidFill>
                <a:latin typeface="Cambria Math" panose="02040503050406030204" pitchFamily="18" charset="0"/>
                <a:ea typeface="Cambria Math" panose="02040503050406030204" pitchFamily="18" charset="0"/>
              </a:rPr>
              <a:t>π</a:t>
            </a:r>
            <a:r>
              <a:rPr lang="en-US" i="1" dirty="0">
                <a:solidFill>
                  <a:srgbClr val="000000"/>
                </a:solidFill>
                <a:latin typeface="Cambria Math" panose="02040503050406030204" pitchFamily="18" charset="0"/>
                <a:ea typeface="Cambria Math" panose="02040503050406030204" pitchFamily="18" charset="0"/>
              </a:rPr>
              <a:t> </a:t>
            </a:r>
            <a:r>
              <a:rPr lang="en-US" i="1" dirty="0">
                <a:solidFill>
                  <a:srgbClr val="000000"/>
                </a:solidFill>
              </a:rPr>
              <a:t>rh</a:t>
            </a:r>
            <a:r>
              <a:rPr lang="en-US" dirty="0">
                <a:solidFill>
                  <a:srgbClr val="000000"/>
                </a:solidFill>
              </a:rPr>
              <a:t>; solve for </a:t>
            </a:r>
            <a:r>
              <a:rPr lang="en-US" i="1" dirty="0">
                <a:solidFill>
                  <a:srgbClr val="000000"/>
                </a:solidFill>
              </a:rPr>
              <a:t>r</a:t>
            </a:r>
            <a:r>
              <a:rPr lang="en-US" dirty="0">
                <a:solidFill>
                  <a:srgbClr val="000000"/>
                </a:solidFill>
              </a:rPr>
              <a:t>. </a:t>
            </a:r>
            <a:endParaRPr lang="en-US" b="1" dirty="0">
              <a:solidFill>
                <a:srgbClr val="000000"/>
              </a:solidFill>
            </a:endParaRPr>
          </a:p>
          <a:p>
            <a:pPr marL="457200" indent="-457200" defTabSz="863600">
              <a:lnSpc>
                <a:spcPct val="150000"/>
              </a:lnSpc>
              <a:tabLst>
                <a:tab pos="3086100" algn="l"/>
                <a:tab pos="5435600" algn="l"/>
              </a:tabLst>
            </a:pPr>
            <a:r>
              <a:rPr lang="en-US" b="1" dirty="0">
                <a:solidFill>
                  <a:srgbClr val="000000"/>
                </a:solidFill>
              </a:rPr>
              <a:t>5.	</a:t>
            </a:r>
            <a:r>
              <a:rPr lang="en-US" i="1" dirty="0">
                <a:solidFill>
                  <a:srgbClr val="000000"/>
                </a:solidFill>
              </a:rPr>
              <a:t>P </a:t>
            </a:r>
            <a:r>
              <a:rPr lang="en-US" dirty="0">
                <a:solidFill>
                  <a:srgbClr val="000000"/>
                </a:solidFill>
              </a:rPr>
              <a:t>= 2</a:t>
            </a:r>
            <a:r>
              <a:rPr lang="en-US" i="1" dirty="0">
                <a:solidFill>
                  <a:srgbClr val="000000"/>
                </a:solidFill>
              </a:rPr>
              <a:t>l </a:t>
            </a:r>
            <a:r>
              <a:rPr lang="en-US" dirty="0">
                <a:solidFill>
                  <a:srgbClr val="000000"/>
                </a:solidFill>
              </a:rPr>
              <a:t>+ 2</a:t>
            </a:r>
            <a:r>
              <a:rPr lang="en-US" i="1" dirty="0">
                <a:solidFill>
                  <a:srgbClr val="000000"/>
                </a:solidFill>
              </a:rPr>
              <a:t>w</a:t>
            </a:r>
            <a:r>
              <a:rPr lang="en-US" dirty="0">
                <a:solidFill>
                  <a:srgbClr val="000000"/>
                </a:solidFill>
              </a:rPr>
              <a:t>; solve for </a:t>
            </a:r>
            <a:r>
              <a:rPr lang="en-US" i="1" dirty="0">
                <a:solidFill>
                  <a:srgbClr val="000000"/>
                </a:solidFill>
              </a:rPr>
              <a:t>w</a:t>
            </a:r>
            <a:r>
              <a:rPr lang="en-US" dirty="0">
                <a:solidFill>
                  <a:srgbClr val="000000"/>
                </a:solidFill>
              </a:rPr>
              <a:t>.</a:t>
            </a:r>
            <a:endParaRPr lang="en-US" b="1" dirty="0"/>
          </a:p>
        </p:txBody>
      </p:sp>
      <p:graphicFrame>
        <p:nvGraphicFramePr>
          <p:cNvPr id="25604" name="Object 18"/>
          <p:cNvGraphicFramePr>
            <a:graphicFrameLocks noChangeAspect="1"/>
          </p:cNvGraphicFramePr>
          <p:nvPr/>
        </p:nvGraphicFramePr>
        <p:xfrm>
          <a:off x="1003300" y="2628900"/>
          <a:ext cx="1282700" cy="838200"/>
        </p:xfrm>
        <a:graphic>
          <a:graphicData uri="http://schemas.openxmlformats.org/presentationml/2006/ole">
            <mc:AlternateContent xmlns:mc="http://schemas.openxmlformats.org/markup-compatibility/2006">
              <mc:Choice xmlns:v="urn:schemas-microsoft-com:vml" Requires="v">
                <p:oleObj spid="_x0000_s16394" name="Equation" r:id="rId3" imgW="1282700" imgH="838200" progId="Equation.DSMT4">
                  <p:embed/>
                </p:oleObj>
              </mc:Choice>
              <mc:Fallback>
                <p:oleObj name="Equation" r:id="rId3" imgW="1282700" imgH="838200" progId="Equation.DSMT4">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2628900"/>
                        <a:ext cx="1282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prstGeom prst="rect">
            <a:avLst/>
          </a:prstGeom>
        </p:spPr>
        <p:txBody>
          <a:bodyPr/>
          <a:lstStyle/>
          <a:p>
            <a:r>
              <a:rPr lang="en-US" sz="3200" dirty="0">
                <a:solidFill>
                  <a:schemeClr val="accent1"/>
                </a:solidFill>
              </a:rPr>
              <a:t>Practice Problem Answers</a:t>
            </a:r>
          </a:p>
        </p:txBody>
      </p:sp>
      <p:graphicFrame>
        <p:nvGraphicFramePr>
          <p:cNvPr id="26628" name="Object 17"/>
          <p:cNvGraphicFramePr>
            <a:graphicFrameLocks noChangeAspect="1"/>
          </p:cNvGraphicFramePr>
          <p:nvPr>
            <p:extLst>
              <p:ext uri="{D42A27DB-BD31-4B8C-83A1-F6EECF244321}">
                <p14:modId xmlns:p14="http://schemas.microsoft.com/office/powerpoint/2010/main" val="3046697402"/>
              </p:ext>
            </p:extLst>
          </p:nvPr>
        </p:nvGraphicFramePr>
        <p:xfrm>
          <a:off x="530352" y="1371600"/>
          <a:ext cx="1943100" cy="4140200"/>
        </p:xfrm>
        <a:graphic>
          <a:graphicData uri="http://schemas.openxmlformats.org/presentationml/2006/ole">
            <mc:AlternateContent xmlns:mc="http://schemas.openxmlformats.org/markup-compatibility/2006">
              <mc:Choice xmlns:v="urn:schemas-microsoft-com:vml" Requires="v">
                <p:oleObj spid="_x0000_s17418" name="Equation" r:id="rId3" imgW="1942920" imgH="4140000" progId="Equation.DSMT4">
                  <p:embed/>
                </p:oleObj>
              </mc:Choice>
              <mc:Fallback>
                <p:oleObj name="Equation" r:id="rId3" imgW="1942920" imgH="4140000" progId="Equation.DSMT4">
                  <p:embed/>
                  <p:pic>
                    <p:nvPicPr>
                      <p:cNvPr id="0" name="Object 17"/>
                      <p:cNvPicPr>
                        <a:picLocks noChangeAspect="1" noChangeArrowheads="1"/>
                      </p:cNvPicPr>
                      <p:nvPr/>
                    </p:nvPicPr>
                    <p:blipFill>
                      <a:blip r:embed="rId4"/>
                      <a:srcRect/>
                      <a:stretch>
                        <a:fillRect/>
                      </a:stretch>
                    </p:blipFill>
                    <p:spPr bwMode="auto">
                      <a:xfrm>
                        <a:off x="530352" y="1371600"/>
                        <a:ext cx="1943100"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tx1"/>
                </a:solidFill>
              </a:rPr>
              <a:t>Working with Formulas</a:t>
            </a:r>
            <a:endParaRPr lang="en-US" sz="3200" i="1" dirty="0">
              <a:solidFill>
                <a:schemeClr val="tx1"/>
              </a:solidFill>
            </a:endParaRPr>
          </a:p>
        </p:txBody>
      </p:sp>
      <p:sp>
        <p:nvSpPr>
          <p:cNvPr id="5" name="Content Placeholder 4"/>
          <p:cNvSpPr>
            <a:spLocks noGrp="1"/>
          </p:cNvSpPr>
          <p:nvPr>
            <p:ph idx="1"/>
          </p:nvPr>
        </p:nvSpPr>
        <p:spPr>
          <a:xfrm>
            <a:off x="457200" y="1280160"/>
            <a:ext cx="8229600" cy="4056495"/>
          </a:xfrm>
          <a:ln w="28575">
            <a:solidFill>
              <a:srgbClr val="FF0000"/>
            </a:solidFill>
          </a:ln>
        </p:spPr>
        <p:txBody>
          <a:bodyPr>
            <a:spAutoFit/>
          </a:bodyPr>
          <a:lstStyle/>
          <a:p>
            <a:pPr algn="ctr" eaLnBrk="0" hangingPunct="0"/>
            <a:r>
              <a:rPr lang="en-US" b="1" dirty="0">
                <a:solidFill>
                  <a:srgbClr val="000000"/>
                </a:solidFill>
              </a:rPr>
              <a:t>Notes</a:t>
            </a:r>
          </a:p>
          <a:p>
            <a:pPr eaLnBrk="0" hangingPunct="0"/>
            <a:r>
              <a:rPr lang="en-US" b="1" dirty="0">
                <a:solidFill>
                  <a:srgbClr val="C00C08"/>
                </a:solidFill>
              </a:rPr>
              <a:t>SPECIAL COMMENT:</a:t>
            </a:r>
            <a:r>
              <a:rPr lang="en-US" b="1" dirty="0">
                <a:solidFill>
                  <a:srgbClr val="000000"/>
                </a:solidFill>
              </a:rPr>
              <a:t> </a:t>
            </a:r>
            <a:r>
              <a:rPr lang="en-US" dirty="0">
                <a:solidFill>
                  <a:srgbClr val="000000"/>
                </a:solidFill>
              </a:rPr>
              <a:t>Be sure to use the letters just as they are given in the formulas. In mathematics, there is little or no flexibility between capital and small letters as they are used in formulas. In general, capital letters have special meanings that are different from corresponding small letters. For example, capital </a:t>
            </a:r>
            <a:r>
              <a:rPr lang="en-US" b="1" i="1" dirty="0">
                <a:solidFill>
                  <a:srgbClr val="000000"/>
                </a:solidFill>
              </a:rPr>
              <a:t>A </a:t>
            </a:r>
            <a:r>
              <a:rPr lang="en-US" dirty="0">
                <a:solidFill>
                  <a:srgbClr val="000000"/>
                </a:solidFill>
              </a:rPr>
              <a:t>may mean the area of a triangle and small </a:t>
            </a:r>
            <a:r>
              <a:rPr lang="en-US" b="1" i="1" dirty="0">
                <a:solidFill>
                  <a:srgbClr val="000000"/>
                </a:solidFill>
              </a:rPr>
              <a:t>a </a:t>
            </a:r>
            <a:r>
              <a:rPr lang="en-US" dirty="0">
                <a:solidFill>
                  <a:srgbClr val="000000"/>
                </a:solidFill>
              </a:rPr>
              <a:t>may mean the length of one side, two completely different ideas.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Working with Formulas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592185"/>
              </p:ext>
            </p:extLst>
          </p:nvPr>
        </p:nvGraphicFramePr>
        <p:xfrm>
          <a:off x="457200" y="1279525"/>
          <a:ext cx="8229600" cy="45897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370840">
                <a:tc>
                  <a:txBody>
                    <a:bodyPr/>
                    <a:lstStyle/>
                    <a:p>
                      <a:pPr algn="ctr"/>
                      <a:r>
                        <a:rPr lang="en-US" sz="2800" b="1" kern="1200" baseline="0" dirty="0">
                          <a:solidFill>
                            <a:srgbClr val="000000"/>
                          </a:solidFill>
                          <a:latin typeface="+mn-lt"/>
                          <a:ea typeface="+mn-ea"/>
                          <a:cs typeface="+mn-cs"/>
                        </a:rPr>
                        <a:t>Formula</a:t>
                      </a:r>
                      <a:endParaRPr lang="en-US" sz="2800" dirty="0">
                        <a:solidFill>
                          <a:srgbClr val="000000"/>
                        </a:solidFill>
                      </a:endParaRPr>
                    </a:p>
                  </a:txBody>
                  <a:tcPr>
                    <a:lnL w="28575" cap="flat" cmpd="sng" algn="ctr">
                      <a:solidFill>
                        <a:srgbClr val="000000"/>
                      </a:solidFill>
                      <a:prstDash val="solid"/>
                      <a:round/>
                      <a:headEnd type="none" w="med" len="med"/>
                      <a:tailEnd type="none" w="med" len="med"/>
                    </a:lnL>
                    <a:lnR w="12700" cmpd="sng">
                      <a:noFill/>
                    </a:lnR>
                    <a:lnT w="28575"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CC"/>
                    </a:solidFill>
                  </a:tcPr>
                </a:tc>
                <a:tc>
                  <a:txBody>
                    <a:bodyPr/>
                    <a:lstStyle/>
                    <a:p>
                      <a:pPr algn="ctr"/>
                      <a:r>
                        <a:rPr lang="en-US" sz="2800" b="1" kern="1200" baseline="0" dirty="0">
                          <a:solidFill>
                            <a:srgbClr val="000000"/>
                          </a:solidFill>
                          <a:latin typeface="+mn-lt"/>
                          <a:ea typeface="+mn-ea"/>
                          <a:cs typeface="+mn-cs"/>
                        </a:rPr>
                        <a:t>Meaning</a:t>
                      </a:r>
                      <a:endParaRPr lang="en-US" sz="2800" dirty="0">
                        <a:solidFill>
                          <a:srgbClr val="000000"/>
                        </a:solidFill>
                      </a:endParaRPr>
                    </a:p>
                  </a:txBody>
                  <a:tcPr>
                    <a:lnL w="12700" cmpd="sng">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370840">
                <a:tc>
                  <a:txBody>
                    <a:bodyPr/>
                    <a:lstStyle/>
                    <a:p>
                      <a:pPr algn="ctr"/>
                      <a:r>
                        <a:rPr lang="en-US" sz="2800" i="1" kern="1200" baseline="0" dirty="0">
                          <a:solidFill>
                            <a:srgbClr val="0000FF"/>
                          </a:solidFill>
                          <a:latin typeface="+mn-lt"/>
                          <a:ea typeface="+mn-ea"/>
                          <a:cs typeface="+mn-cs"/>
                        </a:rPr>
                        <a:t>I </a:t>
                      </a:r>
                      <a:r>
                        <a:rPr lang="en-US" sz="2800" i="0" kern="1200" baseline="0" dirty="0">
                          <a:solidFill>
                            <a:srgbClr val="0000FF"/>
                          </a:solidFill>
                          <a:latin typeface="+mn-lt"/>
                          <a:ea typeface="+mn-ea"/>
                          <a:cs typeface="+mn-cs"/>
                        </a:rPr>
                        <a:t>=</a:t>
                      </a:r>
                      <a:r>
                        <a:rPr lang="en-US" sz="2800" i="1" kern="1200" baseline="0" dirty="0">
                          <a:solidFill>
                            <a:srgbClr val="0000FF"/>
                          </a:solidFill>
                          <a:latin typeface="+mn-lt"/>
                          <a:ea typeface="+mn-ea"/>
                          <a:cs typeface="+mn-cs"/>
                        </a:rPr>
                        <a:t> Prt</a:t>
                      </a:r>
                      <a:endParaRPr lang="en-US" sz="2800" dirty="0">
                        <a:solidFill>
                          <a:srgbClr val="0000FF"/>
                        </a:solidFill>
                      </a:endParaRPr>
                    </a:p>
                  </a:txBody>
                  <a:tcPr>
                    <a:lnL w="28575" cap="flat" cmpd="sng" algn="ctr">
                      <a:solidFill>
                        <a:srgbClr val="000000"/>
                      </a:solidFill>
                      <a:prstDash val="solid"/>
                      <a:round/>
                      <a:headEnd type="none" w="med" len="med"/>
                      <a:tailEnd type="none" w="med" len="med"/>
                    </a:lnL>
                    <a:lnR w="12700" cmpd="sng">
                      <a:noFill/>
                    </a:lnR>
                    <a:lnT w="381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nSpc>
                          <a:spcPts val="3100"/>
                        </a:lnSpc>
                      </a:pPr>
                      <a:r>
                        <a:rPr lang="en-US" sz="2800" kern="1200" baseline="0" dirty="0">
                          <a:solidFill>
                            <a:srgbClr val="000000"/>
                          </a:solidFill>
                          <a:latin typeface="+mn-lt"/>
                          <a:ea typeface="+mn-ea"/>
                          <a:cs typeface="+mn-cs"/>
                        </a:rPr>
                        <a:t>The </a:t>
                      </a:r>
                      <a:r>
                        <a:rPr lang="en-US" sz="2800" b="1" kern="1200" baseline="0" dirty="0">
                          <a:solidFill>
                            <a:srgbClr val="C00000"/>
                          </a:solidFill>
                          <a:latin typeface="+mn-lt"/>
                          <a:ea typeface="+mn-ea"/>
                          <a:cs typeface="+mn-cs"/>
                        </a:rPr>
                        <a:t>simple interest</a:t>
                      </a:r>
                      <a:r>
                        <a:rPr lang="en-US" sz="2800" b="1" kern="1200" baseline="0" dirty="0">
                          <a:solidFill>
                            <a:srgbClr val="000000"/>
                          </a:solidFill>
                          <a:latin typeface="+mn-lt"/>
                          <a:ea typeface="+mn-ea"/>
                          <a:cs typeface="+mn-cs"/>
                        </a:rPr>
                        <a:t> </a:t>
                      </a:r>
                      <a:r>
                        <a:rPr lang="en-US" sz="2800" b="0" i="1" kern="1200" baseline="0" dirty="0">
                          <a:solidFill>
                            <a:srgbClr val="000000"/>
                          </a:solidFill>
                          <a:latin typeface="+mn-lt"/>
                          <a:ea typeface="+mn-ea"/>
                          <a:cs typeface="+mn-cs"/>
                        </a:rPr>
                        <a:t>I</a:t>
                      </a:r>
                      <a:r>
                        <a:rPr lang="en-US" sz="2800" b="1" i="1" kern="1200" baseline="0" dirty="0">
                          <a:solidFill>
                            <a:srgbClr val="000000"/>
                          </a:solidFill>
                          <a:latin typeface="+mn-lt"/>
                          <a:ea typeface="+mn-ea"/>
                          <a:cs typeface="+mn-cs"/>
                        </a:rPr>
                        <a:t> </a:t>
                      </a:r>
                      <a:r>
                        <a:rPr lang="en-US" sz="2800" b="0" i="0" kern="1200" baseline="0" dirty="0">
                          <a:solidFill>
                            <a:srgbClr val="000000"/>
                          </a:solidFill>
                          <a:latin typeface="+mn-lt"/>
                          <a:ea typeface="+mn-ea"/>
                          <a:cs typeface="+mn-cs"/>
                        </a:rPr>
                        <a:t>earned by investing money is equal to the </a:t>
                      </a:r>
                      <a:r>
                        <a:rPr lang="en-US" sz="2800" kern="1200" baseline="0" dirty="0">
                          <a:solidFill>
                            <a:srgbClr val="000000"/>
                          </a:solidFill>
                          <a:latin typeface="+mn-lt"/>
                          <a:ea typeface="+mn-ea"/>
                          <a:cs typeface="+mn-cs"/>
                        </a:rPr>
                        <a:t>product of the principal </a:t>
                      </a:r>
                      <a:r>
                        <a:rPr lang="en-US" sz="2800" i="1" kern="1200" baseline="0" dirty="0">
                          <a:solidFill>
                            <a:srgbClr val="000000"/>
                          </a:solidFill>
                          <a:latin typeface="+mn-lt"/>
                          <a:ea typeface="+mn-ea"/>
                          <a:cs typeface="+mn-cs"/>
                        </a:rPr>
                        <a:t>P </a:t>
                      </a:r>
                      <a:r>
                        <a:rPr lang="en-US" sz="2800" i="0" kern="1200" baseline="0" dirty="0">
                          <a:solidFill>
                            <a:srgbClr val="000000"/>
                          </a:solidFill>
                          <a:latin typeface="+mn-lt"/>
                          <a:ea typeface="+mn-ea"/>
                          <a:cs typeface="+mn-cs"/>
                        </a:rPr>
                        <a:t>times the rate of interest</a:t>
                      </a:r>
                      <a:r>
                        <a:rPr lang="en-US" sz="2800" i="1" kern="1200" baseline="0" dirty="0">
                          <a:solidFill>
                            <a:srgbClr val="000000"/>
                          </a:solidFill>
                          <a:latin typeface="+mn-lt"/>
                          <a:ea typeface="+mn-ea"/>
                          <a:cs typeface="+mn-cs"/>
                        </a:rPr>
                        <a:t> r </a:t>
                      </a:r>
                      <a:r>
                        <a:rPr lang="en-US" sz="2800" i="0" kern="1200" baseline="0" dirty="0">
                          <a:solidFill>
                            <a:srgbClr val="000000"/>
                          </a:solidFill>
                          <a:latin typeface="+mn-lt"/>
                          <a:ea typeface="+mn-ea"/>
                          <a:cs typeface="+mn-cs"/>
                        </a:rPr>
                        <a:t>times the time</a:t>
                      </a:r>
                      <a:r>
                        <a:rPr lang="en-US" sz="2800" kern="1200" baseline="0" dirty="0">
                          <a:solidFill>
                            <a:srgbClr val="000000"/>
                          </a:solidFill>
                          <a:latin typeface="+mn-lt"/>
                          <a:ea typeface="+mn-ea"/>
                          <a:cs typeface="+mn-cs"/>
                        </a:rPr>
                        <a:t> </a:t>
                      </a:r>
                      <a:r>
                        <a:rPr lang="en-US" sz="2800" i="1" kern="1200" baseline="0" dirty="0">
                          <a:solidFill>
                            <a:srgbClr val="000000"/>
                          </a:solidFill>
                          <a:latin typeface="+mn-lt"/>
                          <a:ea typeface="+mn-ea"/>
                          <a:cs typeface="+mn-cs"/>
                        </a:rPr>
                        <a:t>t </a:t>
                      </a:r>
                      <a:r>
                        <a:rPr lang="en-US" sz="2800" i="0" kern="1200" baseline="0" dirty="0">
                          <a:solidFill>
                            <a:srgbClr val="000000"/>
                          </a:solidFill>
                          <a:latin typeface="+mn-lt"/>
                          <a:ea typeface="+mn-ea"/>
                          <a:cs typeface="+mn-cs"/>
                        </a:rPr>
                        <a:t>in one year or part of a year.</a:t>
                      </a:r>
                      <a:endParaRPr lang="en-US" sz="2800" i="0" dirty="0">
                        <a:solidFill>
                          <a:srgbClr val="000000"/>
                        </a:solidFill>
                      </a:endParaRPr>
                    </a:p>
                  </a:txBody>
                  <a:tcPr>
                    <a:lnL w="12700" cmpd="sng">
                      <a:noFill/>
                    </a:lnL>
                    <a:lnR w="28575" cap="flat" cmpd="sng" algn="ctr">
                      <a:solidFill>
                        <a:srgbClr val="000000"/>
                      </a:solidFill>
                      <a:prstDash val="solid"/>
                      <a:round/>
                      <a:headEnd type="none" w="med" len="med"/>
                      <a:tailEnd type="none" w="med" len="med"/>
                    </a:lnR>
                    <a:lnT w="381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1"/>
                  </a:ext>
                </a:extLst>
              </a:tr>
              <a:tr h="370840">
                <a:tc>
                  <a:txBody>
                    <a:bodyPr/>
                    <a:lstStyle/>
                    <a:p>
                      <a:pPr algn="ctr"/>
                      <a:endParaRPr lang="en-US" sz="2800" dirty="0">
                        <a:solidFill>
                          <a:srgbClr val="000000"/>
                        </a:solidFill>
                      </a:endParaRPr>
                    </a:p>
                  </a:txBody>
                  <a:tcPr>
                    <a:lnL w="28575" cap="flat" cmpd="sng" algn="ctr">
                      <a:solidFill>
                        <a:srgbClr val="000000"/>
                      </a:solidFill>
                      <a:prstDash val="solid"/>
                      <a:round/>
                      <a:headEnd type="none" w="med" len="med"/>
                      <a:tailEnd type="none" w="med" len="med"/>
                    </a:lnL>
                    <a:lnR w="12700" cmpd="sng">
                      <a:noFill/>
                    </a:lnR>
                    <a:lnT w="381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US" sz="2800" b="1" kern="1200" baseline="0" dirty="0">
                          <a:solidFill>
                            <a:srgbClr val="C00000"/>
                          </a:solidFill>
                          <a:latin typeface="+mn-lt"/>
                          <a:ea typeface="+mn-ea"/>
                          <a:cs typeface="+mn-cs"/>
                        </a:rPr>
                        <a:t>Temperature</a:t>
                      </a:r>
                      <a:r>
                        <a:rPr lang="en-US" sz="2800" b="1" kern="1200" baseline="0" dirty="0">
                          <a:solidFill>
                            <a:srgbClr val="000000"/>
                          </a:solidFill>
                          <a:latin typeface="+mn-lt"/>
                          <a:ea typeface="+mn-ea"/>
                          <a:cs typeface="+mn-cs"/>
                        </a:rPr>
                        <a:t> </a:t>
                      </a:r>
                      <a:r>
                        <a:rPr lang="en-US" sz="2800" b="0" kern="1200" baseline="0" dirty="0">
                          <a:solidFill>
                            <a:srgbClr val="000000"/>
                          </a:solidFill>
                          <a:latin typeface="+mn-lt"/>
                          <a:ea typeface="+mn-ea"/>
                          <a:cs typeface="+mn-cs"/>
                        </a:rPr>
                        <a:t>in degrees Celsius </a:t>
                      </a:r>
                      <a:r>
                        <a:rPr lang="en-US" sz="2800" b="0" i="1" kern="1200" baseline="0" dirty="0">
                          <a:solidFill>
                            <a:srgbClr val="000000"/>
                          </a:solidFill>
                          <a:latin typeface="+mn-lt"/>
                          <a:ea typeface="+mn-ea"/>
                          <a:cs typeface="+mn-cs"/>
                        </a:rPr>
                        <a:t>C </a:t>
                      </a:r>
                    </a:p>
                    <a:p>
                      <a:pPr>
                        <a:lnSpc>
                          <a:spcPct val="150000"/>
                        </a:lnSpc>
                      </a:pPr>
                      <a:r>
                        <a:rPr lang="en-US" sz="2800" b="0" i="0" kern="1200" baseline="0" dirty="0">
                          <a:solidFill>
                            <a:srgbClr val="000000"/>
                          </a:solidFill>
                          <a:latin typeface="+mn-lt"/>
                          <a:ea typeface="+mn-ea"/>
                          <a:cs typeface="+mn-cs"/>
                        </a:rPr>
                        <a:t>equals     </a:t>
                      </a:r>
                      <a:r>
                        <a:rPr lang="en-US" sz="2800" kern="1200" baseline="0" dirty="0">
                          <a:solidFill>
                            <a:srgbClr val="000000"/>
                          </a:solidFill>
                          <a:latin typeface="+mn-lt"/>
                          <a:ea typeface="+mn-ea"/>
                          <a:cs typeface="+mn-cs"/>
                        </a:rPr>
                        <a:t>times the difference</a:t>
                      </a:r>
                    </a:p>
                    <a:p>
                      <a:r>
                        <a:rPr lang="en-US" sz="2800" kern="1200" baseline="0" dirty="0">
                          <a:solidFill>
                            <a:srgbClr val="000000"/>
                          </a:solidFill>
                          <a:latin typeface="+mn-lt"/>
                          <a:ea typeface="+mn-ea"/>
                          <a:cs typeface="+mn-cs"/>
                        </a:rPr>
                        <a:t>between the Fahrenheit temperature </a:t>
                      </a:r>
                      <a:r>
                        <a:rPr lang="en-US" sz="2800" i="1" kern="1200" baseline="0" dirty="0">
                          <a:solidFill>
                            <a:srgbClr val="000000"/>
                          </a:solidFill>
                          <a:latin typeface="+mn-lt"/>
                          <a:ea typeface="+mn-ea"/>
                          <a:cs typeface="+mn-cs"/>
                        </a:rPr>
                        <a:t>F </a:t>
                      </a:r>
                      <a:r>
                        <a:rPr lang="en-US" sz="2800" i="0" kern="1200" baseline="0" dirty="0">
                          <a:solidFill>
                            <a:srgbClr val="000000"/>
                          </a:solidFill>
                          <a:latin typeface="+mn-lt"/>
                          <a:ea typeface="+mn-ea"/>
                          <a:cs typeface="+mn-cs"/>
                        </a:rPr>
                        <a:t>and 32.</a:t>
                      </a:r>
                      <a:endParaRPr lang="en-US" sz="2800" i="0" dirty="0">
                        <a:solidFill>
                          <a:srgbClr val="000000"/>
                        </a:solidFill>
                      </a:endParaRPr>
                    </a:p>
                  </a:txBody>
                  <a:tcPr>
                    <a:lnL w="12700" cmpd="sng">
                      <a:noFill/>
                    </a:lnL>
                    <a:lnR w="28575" cap="flat" cmpd="sng" algn="ctr">
                      <a:solidFill>
                        <a:srgbClr val="000000"/>
                      </a:solidFill>
                      <a:prstDash val="solid"/>
                      <a:round/>
                      <a:headEnd type="none" w="med" len="med"/>
                      <a:tailEnd type="none" w="med" len="med"/>
                    </a:lnR>
                    <a:lnT w="381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bl>
          </a:graphicData>
        </a:graphic>
      </p:graphicFrame>
      <p:graphicFrame>
        <p:nvGraphicFramePr>
          <p:cNvPr id="5" name="Object 4"/>
          <p:cNvGraphicFramePr>
            <a:graphicFrameLocks noChangeAspect="1"/>
          </p:cNvGraphicFramePr>
          <p:nvPr/>
        </p:nvGraphicFramePr>
        <p:xfrm>
          <a:off x="609600" y="3733800"/>
          <a:ext cx="1917700" cy="838200"/>
        </p:xfrm>
        <a:graphic>
          <a:graphicData uri="http://schemas.openxmlformats.org/presentationml/2006/ole">
            <mc:AlternateContent xmlns:mc="http://schemas.openxmlformats.org/markup-compatibility/2006">
              <mc:Choice xmlns:v="urn:schemas-microsoft-com:vml" Requires="v">
                <p:oleObj spid="_x0000_s44050" name="Equation" r:id="rId3" imgW="1917360" imgH="838080" progId="Equation.DSMT4">
                  <p:embed/>
                </p:oleObj>
              </mc:Choice>
              <mc:Fallback>
                <p:oleObj name="Equation" r:id="rId3" imgW="191736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733800"/>
                        <a:ext cx="1917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5" name="Object 3"/>
          <p:cNvGraphicFramePr>
            <a:graphicFrameLocks noChangeAspect="1"/>
          </p:cNvGraphicFramePr>
          <p:nvPr/>
        </p:nvGraphicFramePr>
        <p:xfrm>
          <a:off x="3759200" y="4254500"/>
          <a:ext cx="266700" cy="838200"/>
        </p:xfrm>
        <a:graphic>
          <a:graphicData uri="http://schemas.openxmlformats.org/presentationml/2006/ole">
            <mc:AlternateContent xmlns:mc="http://schemas.openxmlformats.org/markup-compatibility/2006">
              <mc:Choice xmlns:v="urn:schemas-microsoft-com:vml" Requires="v">
                <p:oleObj spid="_x0000_s44051" name="Equation" r:id="rId5" imgW="266400" imgH="838080" progId="Equation.DSMT4">
                  <p:embed/>
                </p:oleObj>
              </mc:Choice>
              <mc:Fallback>
                <p:oleObj name="Equation" r:id="rId5" imgW="26640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9200" y="4254500"/>
                        <a:ext cx="26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Working with Formulas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7567389"/>
              </p:ext>
            </p:extLst>
          </p:nvPr>
        </p:nvGraphicFramePr>
        <p:xfrm>
          <a:off x="457200" y="1279525"/>
          <a:ext cx="8229600" cy="326136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370840">
                <a:tc>
                  <a:txBody>
                    <a:bodyPr/>
                    <a:lstStyle/>
                    <a:p>
                      <a:pPr algn="ctr"/>
                      <a:r>
                        <a:rPr lang="en-US" sz="2800" b="1" kern="1200" baseline="0" dirty="0">
                          <a:solidFill>
                            <a:srgbClr val="000000"/>
                          </a:solidFill>
                          <a:latin typeface="+mn-lt"/>
                          <a:ea typeface="+mn-ea"/>
                          <a:cs typeface="+mn-cs"/>
                        </a:rPr>
                        <a:t>Formula</a:t>
                      </a:r>
                      <a:endParaRPr lang="en-US" sz="2800" dirty="0">
                        <a:solidFill>
                          <a:srgbClr val="000000"/>
                        </a:solidFill>
                      </a:endParaRPr>
                    </a:p>
                  </a:txBody>
                  <a:tcPr>
                    <a:lnL w="28575" cap="flat" cmpd="sng" algn="ctr">
                      <a:solidFill>
                        <a:srgbClr val="000000"/>
                      </a:solidFill>
                      <a:prstDash val="solid"/>
                      <a:round/>
                      <a:headEnd type="none" w="med" len="med"/>
                      <a:tailEnd type="none" w="med" len="med"/>
                    </a:lnL>
                    <a:lnR w="12700" cmpd="sng">
                      <a:noFill/>
                    </a:lnR>
                    <a:lnT w="28575"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CC"/>
                    </a:solidFill>
                  </a:tcPr>
                </a:tc>
                <a:tc>
                  <a:txBody>
                    <a:bodyPr/>
                    <a:lstStyle/>
                    <a:p>
                      <a:pPr algn="ctr"/>
                      <a:r>
                        <a:rPr lang="en-US" sz="2800" b="1" kern="1200" baseline="0" dirty="0">
                          <a:solidFill>
                            <a:srgbClr val="000000"/>
                          </a:solidFill>
                          <a:latin typeface="+mn-lt"/>
                          <a:ea typeface="+mn-ea"/>
                          <a:cs typeface="+mn-cs"/>
                        </a:rPr>
                        <a:t>Meaning</a:t>
                      </a:r>
                      <a:endParaRPr lang="en-US" sz="2800" dirty="0">
                        <a:solidFill>
                          <a:srgbClr val="000000"/>
                        </a:solidFill>
                      </a:endParaRPr>
                    </a:p>
                  </a:txBody>
                  <a:tcPr>
                    <a:lnL w="12700" cmpd="sng">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370840">
                <a:tc>
                  <a:txBody>
                    <a:bodyPr/>
                    <a:lstStyle/>
                    <a:p>
                      <a:pPr algn="ctr"/>
                      <a:r>
                        <a:rPr lang="en-US" sz="2800" i="1" kern="1200" baseline="0" dirty="0">
                          <a:solidFill>
                            <a:srgbClr val="0000FF"/>
                          </a:solidFill>
                          <a:latin typeface="+mn-lt"/>
                          <a:ea typeface="+mn-ea"/>
                          <a:cs typeface="+mn-cs"/>
                        </a:rPr>
                        <a:t>d </a:t>
                      </a:r>
                      <a:r>
                        <a:rPr lang="en-US" sz="2800" i="0" kern="1200" baseline="0" dirty="0">
                          <a:solidFill>
                            <a:srgbClr val="0000FF"/>
                          </a:solidFill>
                          <a:latin typeface="+mn-lt"/>
                          <a:ea typeface="+mn-ea"/>
                          <a:cs typeface="+mn-cs"/>
                        </a:rPr>
                        <a:t>=</a:t>
                      </a:r>
                      <a:r>
                        <a:rPr lang="en-US" sz="2800" i="1" kern="1200" baseline="0" dirty="0">
                          <a:solidFill>
                            <a:srgbClr val="0000FF"/>
                          </a:solidFill>
                          <a:latin typeface="+mn-lt"/>
                          <a:ea typeface="+mn-ea"/>
                          <a:cs typeface="+mn-cs"/>
                        </a:rPr>
                        <a:t> rt</a:t>
                      </a:r>
                      <a:endParaRPr lang="en-US" sz="2800" dirty="0">
                        <a:solidFill>
                          <a:srgbClr val="0000FF"/>
                        </a:solidFill>
                      </a:endParaRPr>
                    </a:p>
                  </a:txBody>
                  <a:tcPr>
                    <a:lnL w="28575" cap="flat" cmpd="sng" algn="ctr">
                      <a:solidFill>
                        <a:srgbClr val="000000"/>
                      </a:solidFill>
                      <a:prstDash val="solid"/>
                      <a:round/>
                      <a:headEnd type="none" w="med" len="med"/>
                      <a:tailEnd type="none" w="med" len="med"/>
                    </a:lnL>
                    <a:lnR w="12700" cmpd="sng">
                      <a:noFill/>
                    </a:lnR>
                    <a:lnT w="381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US" sz="2800" kern="1200" baseline="0" dirty="0">
                          <a:solidFill>
                            <a:srgbClr val="000000"/>
                          </a:solidFill>
                          <a:latin typeface="+mn-lt"/>
                          <a:ea typeface="+mn-ea"/>
                          <a:cs typeface="+mn-cs"/>
                        </a:rPr>
                        <a:t>The </a:t>
                      </a:r>
                      <a:r>
                        <a:rPr lang="en-US" sz="2800" b="1" kern="1200" baseline="0" dirty="0">
                          <a:solidFill>
                            <a:srgbClr val="C00000"/>
                          </a:solidFill>
                          <a:latin typeface="+mn-lt"/>
                          <a:ea typeface="+mn-ea"/>
                          <a:cs typeface="+mn-cs"/>
                        </a:rPr>
                        <a:t>distance traveled</a:t>
                      </a:r>
                      <a:r>
                        <a:rPr lang="en-US" sz="2800" b="1" kern="1200" baseline="0" dirty="0">
                          <a:solidFill>
                            <a:srgbClr val="000000"/>
                          </a:solidFill>
                          <a:latin typeface="+mn-lt"/>
                          <a:ea typeface="+mn-ea"/>
                          <a:cs typeface="+mn-cs"/>
                        </a:rPr>
                        <a:t> </a:t>
                      </a:r>
                      <a:r>
                        <a:rPr lang="en-US" sz="2800" b="0" i="1" kern="1200" baseline="0" dirty="0">
                          <a:solidFill>
                            <a:srgbClr val="000000"/>
                          </a:solidFill>
                          <a:latin typeface="+mn-lt"/>
                          <a:ea typeface="+mn-ea"/>
                          <a:cs typeface="+mn-cs"/>
                        </a:rPr>
                        <a:t>d </a:t>
                      </a:r>
                      <a:r>
                        <a:rPr lang="en-US" sz="2800" b="0" i="0" kern="1200" baseline="0" dirty="0">
                          <a:solidFill>
                            <a:srgbClr val="000000"/>
                          </a:solidFill>
                          <a:latin typeface="+mn-lt"/>
                          <a:ea typeface="+mn-ea"/>
                          <a:cs typeface="+mn-cs"/>
                        </a:rPr>
                        <a:t>equals the product of the rate of </a:t>
                      </a:r>
                      <a:r>
                        <a:rPr lang="en-US" sz="2800" i="0" kern="1200" baseline="0" dirty="0">
                          <a:solidFill>
                            <a:srgbClr val="000000"/>
                          </a:solidFill>
                          <a:latin typeface="+mn-lt"/>
                          <a:ea typeface="+mn-ea"/>
                          <a:cs typeface="+mn-cs"/>
                        </a:rPr>
                        <a:t>speed</a:t>
                      </a:r>
                      <a:r>
                        <a:rPr lang="en-US" sz="2800" kern="1200" baseline="0" dirty="0">
                          <a:solidFill>
                            <a:srgbClr val="000000"/>
                          </a:solidFill>
                          <a:latin typeface="+mn-lt"/>
                          <a:ea typeface="+mn-ea"/>
                          <a:cs typeface="+mn-cs"/>
                        </a:rPr>
                        <a:t> </a:t>
                      </a:r>
                      <a:r>
                        <a:rPr lang="en-US" sz="2800" i="1" kern="1200" baseline="0" dirty="0">
                          <a:solidFill>
                            <a:srgbClr val="000000"/>
                          </a:solidFill>
                          <a:latin typeface="+mn-lt"/>
                          <a:ea typeface="+mn-ea"/>
                          <a:cs typeface="+mn-cs"/>
                        </a:rPr>
                        <a:t>r </a:t>
                      </a:r>
                      <a:r>
                        <a:rPr lang="en-US" sz="2800" i="0" kern="1200" baseline="0" dirty="0">
                          <a:solidFill>
                            <a:srgbClr val="000000"/>
                          </a:solidFill>
                          <a:latin typeface="+mn-lt"/>
                          <a:ea typeface="+mn-ea"/>
                          <a:cs typeface="+mn-cs"/>
                        </a:rPr>
                        <a:t>and the time </a:t>
                      </a:r>
                      <a:r>
                        <a:rPr lang="en-US" sz="2800" i="1" kern="1200" baseline="0" dirty="0">
                          <a:solidFill>
                            <a:srgbClr val="000000"/>
                          </a:solidFill>
                          <a:latin typeface="+mn-lt"/>
                          <a:ea typeface="+mn-ea"/>
                          <a:cs typeface="+mn-cs"/>
                        </a:rPr>
                        <a:t>t.</a:t>
                      </a:r>
                      <a:endParaRPr lang="en-US" sz="2800" i="0" dirty="0">
                        <a:solidFill>
                          <a:srgbClr val="000000"/>
                        </a:solidFill>
                      </a:endParaRPr>
                    </a:p>
                  </a:txBody>
                  <a:tcPr>
                    <a:lnL w="12700" cmpd="sng">
                      <a:noFill/>
                    </a:lnL>
                    <a:lnR w="28575" cap="flat" cmpd="sng" algn="ctr">
                      <a:solidFill>
                        <a:srgbClr val="000000"/>
                      </a:solidFill>
                      <a:prstDash val="solid"/>
                      <a:round/>
                      <a:headEnd type="none" w="med" len="med"/>
                      <a:tailEnd type="none" w="med" len="med"/>
                    </a:lnR>
                    <a:lnT w="381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1"/>
                  </a:ext>
                </a:extLst>
              </a:tr>
              <a:tr h="370840">
                <a:tc>
                  <a:txBody>
                    <a:bodyPr/>
                    <a:lstStyle/>
                    <a:p>
                      <a:pPr algn="ctr"/>
                      <a:r>
                        <a:rPr lang="en-US" sz="2800" i="1" kern="1200" baseline="0" dirty="0">
                          <a:solidFill>
                            <a:srgbClr val="0000FF"/>
                          </a:solidFill>
                          <a:latin typeface="+mn-lt"/>
                          <a:ea typeface="+mn-ea"/>
                          <a:cs typeface="+mn-cs"/>
                        </a:rPr>
                        <a:t>P </a:t>
                      </a:r>
                      <a:r>
                        <a:rPr lang="en-US" sz="2800" i="0" kern="1200" baseline="0" dirty="0">
                          <a:solidFill>
                            <a:srgbClr val="0000FF"/>
                          </a:solidFill>
                          <a:latin typeface="+mn-lt"/>
                          <a:ea typeface="+mn-ea"/>
                          <a:cs typeface="+mn-cs"/>
                        </a:rPr>
                        <a:t>=</a:t>
                      </a:r>
                      <a:r>
                        <a:rPr lang="en-US" sz="2800" i="1" kern="1200" baseline="0" dirty="0">
                          <a:solidFill>
                            <a:srgbClr val="0000FF"/>
                          </a:solidFill>
                          <a:latin typeface="+mn-lt"/>
                          <a:ea typeface="+mn-ea"/>
                          <a:cs typeface="+mn-cs"/>
                        </a:rPr>
                        <a:t> </a:t>
                      </a:r>
                      <a:r>
                        <a:rPr lang="en-US" sz="2800" i="0" kern="1200" baseline="0" dirty="0">
                          <a:solidFill>
                            <a:srgbClr val="0000FF"/>
                          </a:solidFill>
                          <a:latin typeface="+mn-lt"/>
                          <a:ea typeface="+mn-ea"/>
                          <a:cs typeface="+mn-cs"/>
                        </a:rPr>
                        <a:t>2</a:t>
                      </a:r>
                      <a:r>
                        <a:rPr lang="en-US" sz="2800" i="1" kern="1200" baseline="0" dirty="0">
                          <a:solidFill>
                            <a:srgbClr val="0000FF"/>
                          </a:solidFill>
                          <a:latin typeface="+mn-lt"/>
                          <a:ea typeface="+mn-ea"/>
                          <a:cs typeface="+mn-cs"/>
                        </a:rPr>
                        <a:t>l </a:t>
                      </a:r>
                      <a:r>
                        <a:rPr lang="en-US" sz="2800" i="0" kern="1200" baseline="0" dirty="0">
                          <a:solidFill>
                            <a:srgbClr val="0000FF"/>
                          </a:solidFill>
                          <a:latin typeface="+mn-lt"/>
                          <a:ea typeface="+mn-ea"/>
                          <a:cs typeface="+mn-cs"/>
                        </a:rPr>
                        <a:t>+</a:t>
                      </a:r>
                      <a:r>
                        <a:rPr lang="en-US" sz="2800" i="1" kern="1200" baseline="0" dirty="0">
                          <a:solidFill>
                            <a:srgbClr val="0000FF"/>
                          </a:solidFill>
                          <a:latin typeface="+mn-lt"/>
                          <a:ea typeface="+mn-ea"/>
                          <a:cs typeface="+mn-cs"/>
                        </a:rPr>
                        <a:t> </a:t>
                      </a:r>
                      <a:r>
                        <a:rPr lang="en-US" sz="2800" i="0" kern="1200" baseline="0" dirty="0">
                          <a:solidFill>
                            <a:srgbClr val="0000FF"/>
                          </a:solidFill>
                          <a:latin typeface="+mn-lt"/>
                          <a:ea typeface="+mn-ea"/>
                          <a:cs typeface="+mn-cs"/>
                        </a:rPr>
                        <a:t>2</a:t>
                      </a:r>
                      <a:r>
                        <a:rPr lang="en-US" sz="2800" i="1" kern="1200" baseline="0" dirty="0">
                          <a:solidFill>
                            <a:srgbClr val="0000FF"/>
                          </a:solidFill>
                          <a:latin typeface="+mn-lt"/>
                          <a:ea typeface="+mn-ea"/>
                          <a:cs typeface="+mn-cs"/>
                        </a:rPr>
                        <a:t>w</a:t>
                      </a:r>
                      <a:endParaRPr lang="en-US" sz="2800" dirty="0">
                        <a:solidFill>
                          <a:srgbClr val="0000FF"/>
                        </a:solidFill>
                      </a:endParaRPr>
                    </a:p>
                  </a:txBody>
                  <a:tcPr>
                    <a:lnL w="28575" cap="flat" cmpd="sng" algn="ctr">
                      <a:solidFill>
                        <a:srgbClr val="000000"/>
                      </a:solidFill>
                      <a:prstDash val="solid"/>
                      <a:round/>
                      <a:headEnd type="none" w="med" len="med"/>
                      <a:tailEnd type="none" w="med" len="med"/>
                    </a:lnL>
                    <a:lnR w="12700" cmpd="sng">
                      <a:noFill/>
                    </a:lnR>
                    <a:lnT w="381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US" sz="2800" kern="1200" baseline="0" dirty="0">
                          <a:solidFill>
                            <a:srgbClr val="000000"/>
                          </a:solidFill>
                          <a:latin typeface="+mn-lt"/>
                          <a:ea typeface="+mn-ea"/>
                          <a:cs typeface="+mn-cs"/>
                        </a:rPr>
                        <a:t>The </a:t>
                      </a:r>
                      <a:r>
                        <a:rPr lang="en-US" sz="2800" b="1" kern="1200" baseline="0" dirty="0">
                          <a:solidFill>
                            <a:srgbClr val="C00000"/>
                          </a:solidFill>
                          <a:latin typeface="+mn-lt"/>
                          <a:ea typeface="+mn-ea"/>
                          <a:cs typeface="+mn-cs"/>
                        </a:rPr>
                        <a:t>perimeter</a:t>
                      </a:r>
                      <a:r>
                        <a:rPr lang="en-US" sz="2800" b="1" kern="1200" baseline="0" dirty="0">
                          <a:solidFill>
                            <a:srgbClr val="000000"/>
                          </a:solidFill>
                          <a:latin typeface="+mn-lt"/>
                          <a:ea typeface="+mn-ea"/>
                          <a:cs typeface="+mn-cs"/>
                        </a:rPr>
                        <a:t> </a:t>
                      </a:r>
                      <a:r>
                        <a:rPr lang="en-US" sz="2800" b="0" i="1" kern="1200" baseline="0" dirty="0">
                          <a:solidFill>
                            <a:srgbClr val="000000"/>
                          </a:solidFill>
                          <a:latin typeface="+mn-lt"/>
                          <a:ea typeface="+mn-ea"/>
                          <a:cs typeface="+mn-cs"/>
                        </a:rPr>
                        <a:t>P</a:t>
                      </a:r>
                      <a:r>
                        <a:rPr lang="en-US" sz="2800" b="1" i="1" kern="1200" baseline="0" dirty="0">
                          <a:solidFill>
                            <a:srgbClr val="000000"/>
                          </a:solidFill>
                          <a:latin typeface="+mn-lt"/>
                          <a:ea typeface="+mn-ea"/>
                          <a:cs typeface="+mn-cs"/>
                        </a:rPr>
                        <a:t> </a:t>
                      </a:r>
                      <a:r>
                        <a:rPr lang="en-US" sz="2800" b="1" i="0" kern="1200" baseline="0" dirty="0">
                          <a:solidFill>
                            <a:srgbClr val="000000"/>
                          </a:solidFill>
                          <a:latin typeface="+mn-lt"/>
                          <a:ea typeface="+mn-ea"/>
                          <a:cs typeface="+mn-cs"/>
                        </a:rPr>
                        <a:t>of a </a:t>
                      </a:r>
                      <a:r>
                        <a:rPr lang="en-US" sz="2800" b="1" i="0" kern="1200" baseline="0" dirty="0">
                          <a:solidFill>
                            <a:srgbClr val="C00000"/>
                          </a:solidFill>
                          <a:latin typeface="+mn-lt"/>
                          <a:ea typeface="+mn-ea"/>
                          <a:cs typeface="+mn-cs"/>
                        </a:rPr>
                        <a:t>rectangle</a:t>
                      </a:r>
                      <a:r>
                        <a:rPr lang="en-US" sz="2800" b="1" i="0" kern="1200" baseline="0" dirty="0">
                          <a:solidFill>
                            <a:srgbClr val="000000"/>
                          </a:solidFill>
                          <a:latin typeface="+mn-lt"/>
                          <a:ea typeface="+mn-ea"/>
                          <a:cs typeface="+mn-cs"/>
                        </a:rPr>
                        <a:t> </a:t>
                      </a:r>
                      <a:r>
                        <a:rPr lang="en-US" sz="2800" b="0" i="0" kern="1200" baseline="0" dirty="0">
                          <a:solidFill>
                            <a:srgbClr val="000000"/>
                          </a:solidFill>
                          <a:latin typeface="+mn-lt"/>
                          <a:ea typeface="+mn-ea"/>
                          <a:cs typeface="+mn-cs"/>
                        </a:rPr>
                        <a:t>is equal to twice the length </a:t>
                      </a:r>
                      <a:r>
                        <a:rPr lang="en-US" sz="2800" b="0" i="1" kern="1200" baseline="0" dirty="0">
                          <a:solidFill>
                            <a:srgbClr val="000000"/>
                          </a:solidFill>
                          <a:latin typeface="+mn-lt"/>
                          <a:ea typeface="+mn-ea"/>
                          <a:cs typeface="+mn-cs"/>
                        </a:rPr>
                        <a:t>l</a:t>
                      </a:r>
                      <a:r>
                        <a:rPr lang="en-US" sz="2800" b="1" i="0" kern="1200" baseline="0" dirty="0">
                          <a:solidFill>
                            <a:srgbClr val="000000"/>
                          </a:solidFill>
                          <a:latin typeface="+mn-lt"/>
                          <a:ea typeface="+mn-ea"/>
                          <a:cs typeface="+mn-cs"/>
                        </a:rPr>
                        <a:t> </a:t>
                      </a:r>
                      <a:r>
                        <a:rPr lang="en-US" sz="2800" kern="1200" baseline="0" dirty="0">
                          <a:solidFill>
                            <a:srgbClr val="000000"/>
                          </a:solidFill>
                          <a:latin typeface="+mn-lt"/>
                          <a:ea typeface="+mn-ea"/>
                          <a:cs typeface="+mn-cs"/>
                        </a:rPr>
                        <a:t>plus twice the width </a:t>
                      </a:r>
                      <a:r>
                        <a:rPr lang="en-US" sz="2800" i="1" kern="1200" baseline="0" dirty="0">
                          <a:solidFill>
                            <a:srgbClr val="000000"/>
                          </a:solidFill>
                          <a:latin typeface="+mn-lt"/>
                          <a:ea typeface="+mn-ea"/>
                          <a:cs typeface="+mn-cs"/>
                        </a:rPr>
                        <a:t>w.</a:t>
                      </a:r>
                      <a:endParaRPr lang="en-US" sz="2800" i="0" dirty="0">
                        <a:solidFill>
                          <a:srgbClr val="000000"/>
                        </a:solidFill>
                      </a:endParaRPr>
                    </a:p>
                  </a:txBody>
                  <a:tcPr>
                    <a:lnL w="12700" cmpd="sng">
                      <a:noFill/>
                    </a:lnL>
                    <a:lnR w="28575" cap="flat" cmpd="sng" algn="ctr">
                      <a:solidFill>
                        <a:srgbClr val="000000"/>
                      </a:solidFill>
                      <a:prstDash val="solid"/>
                      <a:round/>
                      <a:headEnd type="none" w="med" len="med"/>
                      <a:tailEnd type="none" w="med" len="med"/>
                    </a:lnR>
                    <a:lnT w="381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Working with Formulas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876002"/>
              </p:ext>
            </p:extLst>
          </p:nvPr>
        </p:nvGraphicFramePr>
        <p:xfrm>
          <a:off x="457200" y="1279525"/>
          <a:ext cx="8229600" cy="36880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370840">
                <a:tc>
                  <a:txBody>
                    <a:bodyPr/>
                    <a:lstStyle/>
                    <a:p>
                      <a:pPr algn="ctr"/>
                      <a:r>
                        <a:rPr lang="en-US" sz="2800" b="1" kern="1200" baseline="0" dirty="0">
                          <a:solidFill>
                            <a:srgbClr val="000000"/>
                          </a:solidFill>
                          <a:latin typeface="+mn-lt"/>
                          <a:ea typeface="+mn-ea"/>
                          <a:cs typeface="+mn-cs"/>
                        </a:rPr>
                        <a:t>Formula</a:t>
                      </a:r>
                      <a:endParaRPr lang="en-US" sz="2800" dirty="0">
                        <a:solidFill>
                          <a:srgbClr val="000000"/>
                        </a:solidFill>
                      </a:endParaRPr>
                    </a:p>
                  </a:txBody>
                  <a:tcPr>
                    <a:lnL w="28575" cap="flat" cmpd="sng" algn="ctr">
                      <a:solidFill>
                        <a:srgbClr val="000000"/>
                      </a:solidFill>
                      <a:prstDash val="solid"/>
                      <a:round/>
                      <a:headEnd type="none" w="med" len="med"/>
                      <a:tailEnd type="none" w="med" len="med"/>
                    </a:lnL>
                    <a:lnR w="12700" cmpd="sng">
                      <a:noFill/>
                    </a:lnR>
                    <a:lnT w="28575"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CC"/>
                    </a:solidFill>
                  </a:tcPr>
                </a:tc>
                <a:tc>
                  <a:txBody>
                    <a:bodyPr/>
                    <a:lstStyle/>
                    <a:p>
                      <a:pPr algn="ctr"/>
                      <a:r>
                        <a:rPr lang="en-US" sz="2800" b="1" kern="1200" baseline="0" dirty="0">
                          <a:solidFill>
                            <a:srgbClr val="000000"/>
                          </a:solidFill>
                          <a:latin typeface="+mn-lt"/>
                          <a:ea typeface="+mn-ea"/>
                          <a:cs typeface="+mn-cs"/>
                        </a:rPr>
                        <a:t>Meaning</a:t>
                      </a:r>
                      <a:endParaRPr lang="en-US" sz="2800" dirty="0">
                        <a:solidFill>
                          <a:srgbClr val="000000"/>
                        </a:solidFill>
                      </a:endParaRPr>
                    </a:p>
                  </a:txBody>
                  <a:tcPr>
                    <a:lnL w="12700" cmpd="sng">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370840">
                <a:tc>
                  <a:txBody>
                    <a:bodyPr/>
                    <a:lstStyle/>
                    <a:p>
                      <a:pPr algn="ctr"/>
                      <a:r>
                        <a:rPr lang="en-US" sz="2800" i="1" kern="1200" baseline="0" dirty="0">
                          <a:solidFill>
                            <a:srgbClr val="0000FF"/>
                          </a:solidFill>
                          <a:latin typeface="+mn-lt"/>
                          <a:ea typeface="+mn-ea"/>
                          <a:cs typeface="+mn-cs"/>
                        </a:rPr>
                        <a:t>L </a:t>
                      </a:r>
                      <a:r>
                        <a:rPr lang="en-US" sz="2800" i="0" kern="1200" baseline="0" dirty="0">
                          <a:solidFill>
                            <a:srgbClr val="0000FF"/>
                          </a:solidFill>
                          <a:latin typeface="+mn-lt"/>
                          <a:ea typeface="+mn-ea"/>
                          <a:cs typeface="+mn-cs"/>
                        </a:rPr>
                        <a:t>= 2</a:t>
                      </a:r>
                      <a:r>
                        <a:rPr lang="el-GR" sz="2800" i="1" kern="1200" baseline="0" dirty="0">
                          <a:solidFill>
                            <a:srgbClr val="0000FF"/>
                          </a:solidFill>
                          <a:latin typeface="Cambria Math" panose="02040503050406030204" pitchFamily="18" charset="0"/>
                          <a:ea typeface="Cambria Math" panose="02040503050406030204" pitchFamily="18" charset="0"/>
                          <a:cs typeface="+mn-cs"/>
                        </a:rPr>
                        <a:t>π</a:t>
                      </a:r>
                      <a:r>
                        <a:rPr lang="en-US" sz="2800" i="1" kern="1200" baseline="0" dirty="0">
                          <a:solidFill>
                            <a:srgbClr val="0000FF"/>
                          </a:solidFill>
                          <a:latin typeface="Cambria Math" panose="02040503050406030204" pitchFamily="18" charset="0"/>
                          <a:ea typeface="Cambria Math" panose="02040503050406030204" pitchFamily="18" charset="0"/>
                          <a:cs typeface="+mn-cs"/>
                        </a:rPr>
                        <a:t> </a:t>
                      </a:r>
                      <a:r>
                        <a:rPr lang="en-US" sz="2800" i="1" kern="1200" baseline="0" dirty="0">
                          <a:solidFill>
                            <a:srgbClr val="0000FF"/>
                          </a:solidFill>
                          <a:latin typeface="+mn-lt"/>
                          <a:ea typeface="+mn-ea"/>
                          <a:cs typeface="+mn-cs"/>
                        </a:rPr>
                        <a:t>rh</a:t>
                      </a:r>
                      <a:endParaRPr lang="en-US" sz="2800" dirty="0">
                        <a:solidFill>
                          <a:srgbClr val="0000FF"/>
                        </a:solidFill>
                      </a:endParaRPr>
                    </a:p>
                  </a:txBody>
                  <a:tcPr>
                    <a:lnL w="28575" cap="flat" cmpd="sng" algn="ctr">
                      <a:solidFill>
                        <a:srgbClr val="000000"/>
                      </a:solidFill>
                      <a:prstDash val="solid"/>
                      <a:round/>
                      <a:headEnd type="none" w="med" len="med"/>
                      <a:tailEnd type="none" w="med" len="med"/>
                    </a:lnL>
                    <a:lnR w="12700" cmpd="sng">
                      <a:noFill/>
                    </a:lnR>
                    <a:lnT w="381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US" sz="2800" kern="1200" baseline="0" dirty="0">
                          <a:solidFill>
                            <a:srgbClr val="000000"/>
                          </a:solidFill>
                          <a:latin typeface="+mn-lt"/>
                          <a:ea typeface="+mn-ea"/>
                          <a:cs typeface="+mn-cs"/>
                        </a:rPr>
                        <a:t>The </a:t>
                      </a:r>
                      <a:r>
                        <a:rPr lang="en-US" sz="2800" b="1" kern="1200" baseline="0" dirty="0">
                          <a:solidFill>
                            <a:srgbClr val="C00000"/>
                          </a:solidFill>
                          <a:latin typeface="+mn-lt"/>
                          <a:ea typeface="+mn-ea"/>
                          <a:cs typeface="+mn-cs"/>
                        </a:rPr>
                        <a:t>lateral surface area</a:t>
                      </a:r>
                      <a:r>
                        <a:rPr lang="en-US" sz="2800" b="1" kern="1200" baseline="0" dirty="0">
                          <a:solidFill>
                            <a:srgbClr val="000000"/>
                          </a:solidFill>
                          <a:latin typeface="+mn-lt"/>
                          <a:ea typeface="+mn-ea"/>
                          <a:cs typeface="+mn-cs"/>
                        </a:rPr>
                        <a:t> </a:t>
                      </a:r>
                      <a:r>
                        <a:rPr lang="en-US" sz="2800" b="0" i="1" kern="1200" baseline="0" dirty="0">
                          <a:solidFill>
                            <a:srgbClr val="000000"/>
                          </a:solidFill>
                          <a:latin typeface="+mn-lt"/>
                          <a:ea typeface="+mn-ea"/>
                          <a:cs typeface="+mn-cs"/>
                        </a:rPr>
                        <a:t>L</a:t>
                      </a:r>
                      <a:r>
                        <a:rPr lang="en-US" sz="2800" b="1" i="1" kern="1200" baseline="0" dirty="0">
                          <a:solidFill>
                            <a:srgbClr val="000000"/>
                          </a:solidFill>
                          <a:latin typeface="+mn-lt"/>
                          <a:ea typeface="+mn-ea"/>
                          <a:cs typeface="+mn-cs"/>
                        </a:rPr>
                        <a:t> </a:t>
                      </a:r>
                      <a:r>
                        <a:rPr lang="en-US" sz="2800" b="0" i="0" kern="1200" baseline="0" dirty="0">
                          <a:solidFill>
                            <a:srgbClr val="000000"/>
                          </a:solidFill>
                          <a:latin typeface="+mn-lt"/>
                          <a:ea typeface="+mn-ea"/>
                          <a:cs typeface="+mn-cs"/>
                        </a:rPr>
                        <a:t>(top and bottom not included) of a </a:t>
                      </a:r>
                      <a:r>
                        <a:rPr lang="en-US" sz="2800" kern="1200" baseline="0" dirty="0">
                          <a:solidFill>
                            <a:srgbClr val="000000"/>
                          </a:solidFill>
                          <a:latin typeface="+mn-lt"/>
                          <a:ea typeface="+mn-ea"/>
                          <a:cs typeface="+mn-cs"/>
                        </a:rPr>
                        <a:t>cylinder is equal to 2</a:t>
                      </a:r>
                      <a:r>
                        <a:rPr lang="el-GR" sz="2800" i="1" kern="1200" baseline="0" dirty="0">
                          <a:solidFill>
                            <a:srgbClr val="000000"/>
                          </a:solidFill>
                          <a:latin typeface="Cambria Math" panose="02040503050406030204" pitchFamily="18" charset="0"/>
                          <a:ea typeface="Cambria Math" panose="02040503050406030204" pitchFamily="18" charset="0"/>
                          <a:cs typeface="+mn-cs"/>
                          <a:sym typeface="Symbol"/>
                        </a:rPr>
                        <a:t>π</a:t>
                      </a:r>
                      <a:r>
                        <a:rPr lang="en-US" sz="2800" kern="1200" baseline="0">
                          <a:solidFill>
                            <a:srgbClr val="000000"/>
                          </a:solidFill>
                          <a:latin typeface="+mn-lt"/>
                          <a:ea typeface="+mn-ea"/>
                          <a:cs typeface="+mn-cs"/>
                        </a:rPr>
                        <a:t>  times </a:t>
                      </a:r>
                      <a:r>
                        <a:rPr lang="en-US" sz="2800" kern="1200" baseline="0" dirty="0">
                          <a:solidFill>
                            <a:srgbClr val="000000"/>
                          </a:solidFill>
                          <a:latin typeface="+mn-lt"/>
                          <a:ea typeface="+mn-ea"/>
                          <a:cs typeface="+mn-cs"/>
                        </a:rPr>
                        <a:t>the radius </a:t>
                      </a:r>
                      <a:r>
                        <a:rPr lang="en-US" sz="2800" i="1" kern="1200" baseline="0" dirty="0">
                          <a:solidFill>
                            <a:srgbClr val="000000"/>
                          </a:solidFill>
                          <a:latin typeface="+mn-lt"/>
                          <a:ea typeface="+mn-ea"/>
                          <a:cs typeface="+mn-cs"/>
                        </a:rPr>
                        <a:t>r </a:t>
                      </a:r>
                      <a:r>
                        <a:rPr lang="en-US" sz="2800" i="0" kern="1200" baseline="0" dirty="0">
                          <a:solidFill>
                            <a:srgbClr val="000000"/>
                          </a:solidFill>
                          <a:latin typeface="+mn-lt"/>
                          <a:ea typeface="+mn-ea"/>
                          <a:cs typeface="+mn-cs"/>
                        </a:rPr>
                        <a:t>of the base times the height</a:t>
                      </a:r>
                      <a:r>
                        <a:rPr lang="en-US" sz="2800" kern="1200" baseline="0" dirty="0">
                          <a:solidFill>
                            <a:srgbClr val="000000"/>
                          </a:solidFill>
                          <a:latin typeface="+mn-lt"/>
                          <a:ea typeface="+mn-ea"/>
                          <a:cs typeface="+mn-cs"/>
                        </a:rPr>
                        <a:t> </a:t>
                      </a:r>
                      <a:r>
                        <a:rPr lang="en-US" sz="2800" i="1" kern="1200" baseline="0" dirty="0">
                          <a:solidFill>
                            <a:srgbClr val="000000"/>
                          </a:solidFill>
                          <a:latin typeface="+mn-lt"/>
                          <a:ea typeface="+mn-ea"/>
                          <a:cs typeface="+mn-cs"/>
                        </a:rPr>
                        <a:t>h.</a:t>
                      </a:r>
                      <a:endParaRPr lang="en-US" sz="2800" i="0" dirty="0">
                        <a:solidFill>
                          <a:srgbClr val="000000"/>
                        </a:solidFill>
                      </a:endParaRPr>
                    </a:p>
                  </a:txBody>
                  <a:tcPr>
                    <a:lnL w="12700" cmpd="sng">
                      <a:noFill/>
                    </a:lnL>
                    <a:lnR w="28575" cap="flat" cmpd="sng" algn="ctr">
                      <a:solidFill>
                        <a:srgbClr val="000000"/>
                      </a:solidFill>
                      <a:prstDash val="solid"/>
                      <a:round/>
                      <a:headEnd type="none" w="med" len="med"/>
                      <a:tailEnd type="none" w="med" len="med"/>
                    </a:lnR>
                    <a:lnT w="381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1"/>
                  </a:ext>
                </a:extLst>
              </a:tr>
              <a:tr h="370840">
                <a:tc>
                  <a:txBody>
                    <a:bodyPr/>
                    <a:lstStyle/>
                    <a:p>
                      <a:pPr algn="ctr"/>
                      <a:r>
                        <a:rPr lang="en-US" sz="2800" i="1" kern="1200" baseline="0" dirty="0">
                          <a:solidFill>
                            <a:srgbClr val="0000FF"/>
                          </a:solidFill>
                          <a:latin typeface="+mn-lt"/>
                          <a:ea typeface="+mn-ea"/>
                          <a:cs typeface="+mn-cs"/>
                        </a:rPr>
                        <a:t>F </a:t>
                      </a:r>
                      <a:r>
                        <a:rPr lang="en-US" sz="2800" i="0" kern="1200" baseline="0" dirty="0">
                          <a:solidFill>
                            <a:srgbClr val="0000FF"/>
                          </a:solidFill>
                          <a:latin typeface="+mn-lt"/>
                          <a:ea typeface="+mn-ea"/>
                          <a:cs typeface="+mn-cs"/>
                        </a:rPr>
                        <a:t>=</a:t>
                      </a:r>
                      <a:r>
                        <a:rPr lang="en-US" sz="2800" i="1" kern="1200" baseline="0" dirty="0">
                          <a:solidFill>
                            <a:srgbClr val="0000FF"/>
                          </a:solidFill>
                          <a:latin typeface="+mn-lt"/>
                          <a:ea typeface="+mn-ea"/>
                          <a:cs typeface="+mn-cs"/>
                        </a:rPr>
                        <a:t> ma</a:t>
                      </a:r>
                      <a:endParaRPr lang="en-US" sz="2800" dirty="0">
                        <a:solidFill>
                          <a:srgbClr val="0000FF"/>
                        </a:solidFill>
                      </a:endParaRPr>
                    </a:p>
                  </a:txBody>
                  <a:tcPr>
                    <a:lnL w="28575" cap="flat" cmpd="sng" algn="ctr">
                      <a:solidFill>
                        <a:srgbClr val="000000"/>
                      </a:solidFill>
                      <a:prstDash val="solid"/>
                      <a:round/>
                      <a:headEnd type="none" w="med" len="med"/>
                      <a:tailEnd type="none" w="med" len="med"/>
                    </a:lnL>
                    <a:lnR w="12700" cmpd="sng">
                      <a:noFill/>
                    </a:lnR>
                    <a:lnT w="381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US" sz="2800" kern="1200" baseline="0" dirty="0">
                          <a:solidFill>
                            <a:srgbClr val="000000"/>
                          </a:solidFill>
                          <a:latin typeface="+mn-lt"/>
                          <a:ea typeface="+mn-ea"/>
                          <a:cs typeface="+mn-cs"/>
                        </a:rPr>
                        <a:t>In physics, the </a:t>
                      </a:r>
                      <a:r>
                        <a:rPr lang="en-US" sz="2800" b="1" kern="1200" baseline="0" dirty="0">
                          <a:solidFill>
                            <a:srgbClr val="C00000"/>
                          </a:solidFill>
                          <a:latin typeface="+mn-lt"/>
                          <a:ea typeface="+mn-ea"/>
                          <a:cs typeface="+mn-cs"/>
                        </a:rPr>
                        <a:t>force</a:t>
                      </a:r>
                      <a:r>
                        <a:rPr lang="en-US" sz="2800" b="1" kern="1200" baseline="0" dirty="0">
                          <a:solidFill>
                            <a:srgbClr val="000000"/>
                          </a:solidFill>
                          <a:latin typeface="+mn-lt"/>
                          <a:ea typeface="+mn-ea"/>
                          <a:cs typeface="+mn-cs"/>
                        </a:rPr>
                        <a:t> </a:t>
                      </a:r>
                      <a:r>
                        <a:rPr lang="en-US" sz="2800" b="0" i="1" kern="1200" baseline="0" dirty="0">
                          <a:solidFill>
                            <a:srgbClr val="000000"/>
                          </a:solidFill>
                          <a:latin typeface="+mn-lt"/>
                          <a:ea typeface="+mn-ea"/>
                          <a:cs typeface="+mn-cs"/>
                        </a:rPr>
                        <a:t>F</a:t>
                      </a:r>
                      <a:r>
                        <a:rPr lang="en-US" sz="2800" b="1" i="1" kern="1200" baseline="0" dirty="0">
                          <a:solidFill>
                            <a:srgbClr val="000000"/>
                          </a:solidFill>
                          <a:latin typeface="+mn-lt"/>
                          <a:ea typeface="+mn-ea"/>
                          <a:cs typeface="+mn-cs"/>
                        </a:rPr>
                        <a:t> </a:t>
                      </a:r>
                      <a:r>
                        <a:rPr lang="en-US" sz="2800" b="0" i="0" kern="1200" baseline="0" dirty="0">
                          <a:solidFill>
                            <a:srgbClr val="000000"/>
                          </a:solidFill>
                          <a:latin typeface="+mn-lt"/>
                          <a:ea typeface="+mn-ea"/>
                          <a:cs typeface="+mn-cs"/>
                        </a:rPr>
                        <a:t>acting on an object is equal to its mass </a:t>
                      </a:r>
                      <a:r>
                        <a:rPr lang="en-US" sz="2800" b="0" i="1" kern="1200" baseline="0" dirty="0">
                          <a:solidFill>
                            <a:srgbClr val="000000"/>
                          </a:solidFill>
                          <a:latin typeface="+mn-lt"/>
                          <a:ea typeface="+mn-ea"/>
                          <a:cs typeface="+mn-cs"/>
                        </a:rPr>
                        <a:t>m</a:t>
                      </a:r>
                      <a:r>
                        <a:rPr lang="en-US" sz="2800" b="1" i="1" kern="1200" baseline="0" dirty="0">
                          <a:solidFill>
                            <a:srgbClr val="000000"/>
                          </a:solidFill>
                          <a:latin typeface="+mn-lt"/>
                          <a:ea typeface="+mn-ea"/>
                          <a:cs typeface="+mn-cs"/>
                        </a:rPr>
                        <a:t> </a:t>
                      </a:r>
                      <a:r>
                        <a:rPr lang="en-US" sz="2800" kern="1200" baseline="0" dirty="0">
                          <a:solidFill>
                            <a:srgbClr val="000000"/>
                          </a:solidFill>
                          <a:latin typeface="+mn-lt"/>
                          <a:ea typeface="+mn-ea"/>
                          <a:cs typeface="+mn-cs"/>
                        </a:rPr>
                        <a:t>times its acceleration </a:t>
                      </a:r>
                      <a:r>
                        <a:rPr lang="en-US" sz="2800" i="1" kern="1200" baseline="0" dirty="0">
                          <a:solidFill>
                            <a:srgbClr val="000000"/>
                          </a:solidFill>
                          <a:latin typeface="+mn-lt"/>
                          <a:ea typeface="+mn-ea"/>
                          <a:cs typeface="+mn-cs"/>
                        </a:rPr>
                        <a:t>a.</a:t>
                      </a:r>
                      <a:endParaRPr lang="en-US" sz="2800" i="0" dirty="0">
                        <a:solidFill>
                          <a:srgbClr val="000000"/>
                        </a:solidFill>
                      </a:endParaRPr>
                    </a:p>
                  </a:txBody>
                  <a:tcPr>
                    <a:lnL w="12700" cmpd="sng">
                      <a:noFill/>
                    </a:lnL>
                    <a:lnR w="28575" cap="flat" cmpd="sng" algn="ctr">
                      <a:solidFill>
                        <a:srgbClr val="000000"/>
                      </a:solidFill>
                      <a:prstDash val="solid"/>
                      <a:round/>
                      <a:headEnd type="none" w="med" len="med"/>
                      <a:tailEnd type="none" w="med" len="med"/>
                    </a:lnR>
                    <a:lnT w="381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Working with Formulas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1582434"/>
              </p:ext>
            </p:extLst>
          </p:nvPr>
        </p:nvGraphicFramePr>
        <p:xfrm>
          <a:off x="457200" y="1279525"/>
          <a:ext cx="8229600" cy="41148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370840">
                <a:tc>
                  <a:txBody>
                    <a:bodyPr/>
                    <a:lstStyle/>
                    <a:p>
                      <a:pPr algn="ctr"/>
                      <a:r>
                        <a:rPr lang="en-US" sz="2800" b="1" kern="1200" baseline="0" dirty="0">
                          <a:solidFill>
                            <a:srgbClr val="000000"/>
                          </a:solidFill>
                          <a:latin typeface="+mn-lt"/>
                          <a:ea typeface="+mn-ea"/>
                          <a:cs typeface="+mn-cs"/>
                        </a:rPr>
                        <a:t>Formula</a:t>
                      </a:r>
                      <a:endParaRPr lang="en-US" sz="2800" dirty="0">
                        <a:solidFill>
                          <a:srgbClr val="000000"/>
                        </a:solidFill>
                      </a:endParaRPr>
                    </a:p>
                  </a:txBody>
                  <a:tcPr>
                    <a:lnL w="28575" cap="flat" cmpd="sng" algn="ctr">
                      <a:solidFill>
                        <a:srgbClr val="000000"/>
                      </a:solidFill>
                      <a:prstDash val="solid"/>
                      <a:round/>
                      <a:headEnd type="none" w="med" len="med"/>
                      <a:tailEnd type="none" w="med" len="med"/>
                    </a:lnL>
                    <a:lnR w="12700" cmpd="sng">
                      <a:noFill/>
                    </a:lnR>
                    <a:lnT w="28575"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CC"/>
                    </a:solidFill>
                  </a:tcPr>
                </a:tc>
                <a:tc>
                  <a:txBody>
                    <a:bodyPr/>
                    <a:lstStyle/>
                    <a:p>
                      <a:pPr algn="ctr"/>
                      <a:r>
                        <a:rPr lang="en-US" sz="2800" b="1" kern="1200" baseline="0" dirty="0">
                          <a:solidFill>
                            <a:srgbClr val="000000"/>
                          </a:solidFill>
                          <a:latin typeface="+mn-lt"/>
                          <a:ea typeface="+mn-ea"/>
                          <a:cs typeface="+mn-cs"/>
                        </a:rPr>
                        <a:t>Meaning</a:t>
                      </a:r>
                      <a:endParaRPr lang="en-US" sz="2800" dirty="0">
                        <a:solidFill>
                          <a:srgbClr val="000000"/>
                        </a:solidFill>
                      </a:endParaRPr>
                    </a:p>
                  </a:txBody>
                  <a:tcPr>
                    <a:lnL w="12700" cmpd="sng">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370840">
                <a:tc>
                  <a:txBody>
                    <a:bodyPr/>
                    <a:lstStyle/>
                    <a:p>
                      <a:pPr algn="ctr"/>
                      <a:r>
                        <a:rPr lang="el-GR" sz="2800" i="1" kern="1200" baseline="0" dirty="0">
                          <a:solidFill>
                            <a:srgbClr val="0000FF"/>
                          </a:solidFill>
                          <a:latin typeface="Cambria Math" panose="02040503050406030204" pitchFamily="18" charset="0"/>
                          <a:ea typeface="Cambria Math" panose="02040503050406030204" pitchFamily="18" charset="0"/>
                          <a:cs typeface="+mn-cs"/>
                          <a:sym typeface="Symbol"/>
                        </a:rPr>
                        <a:t>α</a:t>
                      </a:r>
                      <a:r>
                        <a:rPr lang="en-US" sz="2800" i="1" kern="1200" baseline="0" dirty="0">
                          <a:solidFill>
                            <a:srgbClr val="0000FF"/>
                          </a:solidFill>
                          <a:latin typeface="+mn-lt"/>
                          <a:ea typeface="+mn-ea"/>
                          <a:cs typeface="+mn-cs"/>
                          <a:sym typeface="Euclid Symbol"/>
                        </a:rPr>
                        <a:t> </a:t>
                      </a:r>
                      <a:r>
                        <a:rPr lang="en-US" sz="2800" i="0" kern="1200" baseline="0" dirty="0">
                          <a:solidFill>
                            <a:srgbClr val="0000FF"/>
                          </a:solidFill>
                          <a:latin typeface="+mn-lt"/>
                          <a:ea typeface="+mn-ea"/>
                          <a:cs typeface="+mn-cs"/>
                          <a:sym typeface="Euclid Symbol"/>
                        </a:rPr>
                        <a:t>+</a:t>
                      </a:r>
                      <a:r>
                        <a:rPr lang="en-US" sz="2800" i="1" kern="1200" baseline="0" dirty="0">
                          <a:solidFill>
                            <a:srgbClr val="0000FF"/>
                          </a:solidFill>
                          <a:latin typeface="+mn-lt"/>
                          <a:ea typeface="+mn-ea"/>
                          <a:cs typeface="+mn-cs"/>
                          <a:sym typeface="Euclid Symbol"/>
                        </a:rPr>
                        <a:t> </a:t>
                      </a:r>
                      <a:r>
                        <a:rPr lang="el-GR" sz="2800" i="1" kern="1200" baseline="0" dirty="0">
                          <a:solidFill>
                            <a:srgbClr val="0000FF"/>
                          </a:solidFill>
                          <a:latin typeface="Cambria Math" panose="02040503050406030204" pitchFamily="18" charset="0"/>
                          <a:ea typeface="Cambria Math" panose="02040503050406030204" pitchFamily="18" charset="0"/>
                          <a:cs typeface="+mn-cs"/>
                          <a:sym typeface="Euclid Symbol"/>
                        </a:rPr>
                        <a:t>β</a:t>
                      </a:r>
                      <a:r>
                        <a:rPr lang="en-US" sz="2800" i="1" kern="1200" baseline="0" dirty="0">
                          <a:solidFill>
                            <a:srgbClr val="0000FF"/>
                          </a:solidFill>
                          <a:latin typeface="+mn-lt"/>
                          <a:ea typeface="+mn-ea"/>
                          <a:cs typeface="+mn-cs"/>
                          <a:sym typeface="Euclid Symbol"/>
                        </a:rPr>
                        <a:t> </a:t>
                      </a:r>
                      <a:r>
                        <a:rPr lang="en-US" sz="2800" i="0" kern="1200" baseline="0" dirty="0">
                          <a:solidFill>
                            <a:srgbClr val="0000FF"/>
                          </a:solidFill>
                          <a:latin typeface="+mn-lt"/>
                          <a:ea typeface="+mn-ea"/>
                          <a:cs typeface="+mn-cs"/>
                          <a:sym typeface="Euclid Symbol"/>
                        </a:rPr>
                        <a:t>+</a:t>
                      </a:r>
                      <a:r>
                        <a:rPr lang="en-US" sz="2800" i="1" kern="1200" baseline="0" dirty="0">
                          <a:solidFill>
                            <a:srgbClr val="0000FF"/>
                          </a:solidFill>
                          <a:latin typeface="+mn-lt"/>
                          <a:ea typeface="+mn-ea"/>
                          <a:cs typeface="+mn-cs"/>
                          <a:sym typeface="Euclid Symbol"/>
                        </a:rPr>
                        <a:t> </a:t>
                      </a:r>
                      <a:r>
                        <a:rPr lang="el-GR" sz="2800" i="1" kern="1200" baseline="0" dirty="0">
                          <a:solidFill>
                            <a:srgbClr val="0000FF"/>
                          </a:solidFill>
                          <a:latin typeface="Cambria Math" panose="02040503050406030204" pitchFamily="18" charset="0"/>
                          <a:ea typeface="Cambria Math" panose="02040503050406030204" pitchFamily="18" charset="0"/>
                          <a:cs typeface="+mn-cs"/>
                          <a:sym typeface="Euclid Symbol"/>
                        </a:rPr>
                        <a:t>γ</a:t>
                      </a:r>
                      <a:r>
                        <a:rPr lang="en-US" sz="2800" i="1" kern="1200" baseline="0" dirty="0">
                          <a:solidFill>
                            <a:srgbClr val="0000FF"/>
                          </a:solidFill>
                          <a:latin typeface="+mn-lt"/>
                          <a:ea typeface="+mn-ea"/>
                          <a:cs typeface="+mn-cs"/>
                          <a:sym typeface="Euclid Symbol"/>
                        </a:rPr>
                        <a:t> </a:t>
                      </a:r>
                      <a:r>
                        <a:rPr lang="el-GR" sz="2800" i="0" kern="1200" baseline="0" dirty="0">
                          <a:solidFill>
                            <a:srgbClr val="0000FF"/>
                          </a:solidFill>
                          <a:latin typeface="+mn-lt"/>
                          <a:ea typeface="+mn-ea"/>
                          <a:cs typeface="+mn-cs"/>
                        </a:rPr>
                        <a:t>= 180</a:t>
                      </a:r>
                      <a:r>
                        <a:rPr lang="el-GR" sz="2800" i="0" kern="1200" baseline="0" dirty="0">
                          <a:solidFill>
                            <a:srgbClr val="0000FF"/>
                          </a:solidFill>
                          <a:latin typeface="+mn-lt"/>
                          <a:ea typeface="+mn-ea"/>
                          <a:cs typeface="+mn-cs"/>
                          <a:sym typeface="Symbol"/>
                        </a:rPr>
                        <a:t></a:t>
                      </a:r>
                      <a:endParaRPr lang="en-US" sz="2800" dirty="0">
                        <a:solidFill>
                          <a:srgbClr val="0000FF"/>
                        </a:solidFill>
                      </a:endParaRPr>
                    </a:p>
                  </a:txBody>
                  <a:tcPr>
                    <a:lnL w="28575" cap="flat" cmpd="sng" algn="ctr">
                      <a:solidFill>
                        <a:srgbClr val="000000"/>
                      </a:solidFill>
                      <a:prstDash val="solid"/>
                      <a:round/>
                      <a:headEnd type="none" w="med" len="med"/>
                      <a:tailEnd type="none" w="med" len="med"/>
                    </a:lnL>
                    <a:lnR w="12700" cmpd="sng">
                      <a:noFill/>
                    </a:lnR>
                    <a:lnT w="381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US" sz="2800" kern="1200" baseline="0" dirty="0">
                          <a:solidFill>
                            <a:srgbClr val="000000"/>
                          </a:solidFill>
                          <a:latin typeface="+mn-lt"/>
                          <a:ea typeface="+mn-ea"/>
                          <a:cs typeface="+mn-cs"/>
                        </a:rPr>
                        <a:t>The </a:t>
                      </a:r>
                      <a:r>
                        <a:rPr lang="en-US" sz="2800" b="1" kern="1200" baseline="0" dirty="0">
                          <a:solidFill>
                            <a:srgbClr val="C00000"/>
                          </a:solidFill>
                          <a:latin typeface="+mn-lt"/>
                          <a:ea typeface="+mn-ea"/>
                          <a:cs typeface="+mn-cs"/>
                        </a:rPr>
                        <a:t>sum of the angles</a:t>
                      </a:r>
                      <a:r>
                        <a:rPr lang="en-US" sz="2800" b="1" kern="1200" baseline="0" dirty="0">
                          <a:solidFill>
                            <a:srgbClr val="000000"/>
                          </a:solidFill>
                          <a:latin typeface="+mn-lt"/>
                          <a:ea typeface="+mn-ea"/>
                          <a:cs typeface="+mn-cs"/>
                        </a:rPr>
                        <a:t> </a:t>
                      </a:r>
                      <a:r>
                        <a:rPr lang="en-US" sz="2800" b="0" i="0" kern="1200" baseline="0" dirty="0">
                          <a:solidFill>
                            <a:srgbClr val="000000"/>
                          </a:solidFill>
                          <a:latin typeface="+mn-lt"/>
                          <a:ea typeface="+mn-ea"/>
                          <a:cs typeface="+mn-cs"/>
                        </a:rPr>
                        <a:t>(</a:t>
                      </a:r>
                      <a:r>
                        <a:rPr lang="el-GR" sz="2800" b="0" i="1" kern="1200" baseline="0" dirty="0">
                          <a:solidFill>
                            <a:srgbClr val="000000"/>
                          </a:solidFill>
                          <a:latin typeface="Cambria Math" panose="02040503050406030204" pitchFamily="18" charset="0"/>
                          <a:ea typeface="Cambria Math" panose="02040503050406030204" pitchFamily="18" charset="0"/>
                          <a:cs typeface="+mn-cs"/>
                        </a:rPr>
                        <a:t>α</a:t>
                      </a:r>
                      <a:r>
                        <a:rPr lang="en-US" sz="2800" b="0" i="0" kern="1200" baseline="0" dirty="0">
                          <a:solidFill>
                            <a:srgbClr val="000000"/>
                          </a:solidFill>
                          <a:latin typeface="+mn-lt"/>
                          <a:ea typeface="+mn-ea"/>
                          <a:cs typeface="+mn-cs"/>
                        </a:rPr>
                        <a:t>, </a:t>
                      </a:r>
                      <a:r>
                        <a:rPr lang="el-GR" sz="2800" b="0" i="1" kern="1200" baseline="0" dirty="0">
                          <a:solidFill>
                            <a:srgbClr val="000000"/>
                          </a:solidFill>
                          <a:latin typeface="Cambria Math" panose="02040503050406030204" pitchFamily="18" charset="0"/>
                          <a:ea typeface="Cambria Math" panose="02040503050406030204" pitchFamily="18" charset="0"/>
                          <a:cs typeface="+mn-cs"/>
                        </a:rPr>
                        <a:t>β</a:t>
                      </a:r>
                      <a:r>
                        <a:rPr lang="en-US" sz="2800" b="0" i="0" kern="1200" baseline="0" dirty="0">
                          <a:solidFill>
                            <a:srgbClr val="000000"/>
                          </a:solidFill>
                          <a:latin typeface="+mn-lt"/>
                          <a:ea typeface="+mn-ea"/>
                          <a:cs typeface="+mn-cs"/>
                        </a:rPr>
                        <a:t>, and </a:t>
                      </a:r>
                      <a:r>
                        <a:rPr lang="el-GR" sz="2800" b="0" i="1" kern="1200" baseline="0" dirty="0">
                          <a:solidFill>
                            <a:srgbClr val="000000"/>
                          </a:solidFill>
                          <a:latin typeface="Cambria Math" panose="02040503050406030204" pitchFamily="18" charset="0"/>
                          <a:ea typeface="Cambria Math" panose="02040503050406030204" pitchFamily="18" charset="0"/>
                          <a:cs typeface="+mn-cs"/>
                        </a:rPr>
                        <a:t>γ</a:t>
                      </a:r>
                      <a:r>
                        <a:rPr lang="en-US" sz="2800" b="0" i="0" kern="1200" baseline="0" dirty="0">
                          <a:solidFill>
                            <a:srgbClr val="000000"/>
                          </a:solidFill>
                          <a:latin typeface="+mn-lt"/>
                          <a:ea typeface="+mn-ea"/>
                          <a:cs typeface="+mn-cs"/>
                        </a:rPr>
                        <a:t>) </a:t>
                      </a:r>
                      <a:r>
                        <a:rPr lang="en-US" sz="2800" b="1" i="0" kern="1200" baseline="0" dirty="0">
                          <a:solidFill>
                            <a:srgbClr val="000000"/>
                          </a:solidFill>
                          <a:latin typeface="+mn-lt"/>
                          <a:ea typeface="+mn-ea"/>
                          <a:cs typeface="+mn-cs"/>
                        </a:rPr>
                        <a:t>of a triangle</a:t>
                      </a:r>
                      <a:r>
                        <a:rPr lang="en-US" sz="2800" b="0" i="0" kern="1200" baseline="0" dirty="0">
                          <a:solidFill>
                            <a:srgbClr val="000000"/>
                          </a:solidFill>
                          <a:latin typeface="+mn-lt"/>
                          <a:ea typeface="+mn-ea"/>
                          <a:cs typeface="+mn-cs"/>
                        </a:rPr>
                        <a:t> is 180</a:t>
                      </a:r>
                      <a:r>
                        <a:rPr lang="el-GR" sz="2800" i="0" kern="1200" baseline="0" dirty="0">
                          <a:solidFill>
                            <a:srgbClr val="000000"/>
                          </a:solidFill>
                          <a:latin typeface="+mn-lt"/>
                          <a:ea typeface="+mn-ea"/>
                          <a:cs typeface="+mn-cs"/>
                          <a:sym typeface="Symbol"/>
                        </a:rPr>
                        <a:t></a:t>
                      </a:r>
                      <a:r>
                        <a:rPr lang="en-US" sz="2800" b="0" i="0" kern="1200" baseline="0" dirty="0">
                          <a:solidFill>
                            <a:srgbClr val="000000"/>
                          </a:solidFill>
                          <a:latin typeface="+mn-lt"/>
                          <a:ea typeface="+mn-ea"/>
                          <a:cs typeface="+mn-cs"/>
                        </a:rPr>
                        <a:t>.</a:t>
                      </a:r>
                    </a:p>
                    <a:p>
                      <a:r>
                        <a:rPr lang="en-US" sz="2800" b="1" kern="1200" baseline="0" dirty="0">
                          <a:solidFill>
                            <a:srgbClr val="000000"/>
                          </a:solidFill>
                          <a:latin typeface="+mn-lt"/>
                          <a:ea typeface="+mn-ea"/>
                          <a:cs typeface="+mn-cs"/>
                        </a:rPr>
                        <a:t>Note: </a:t>
                      </a:r>
                      <a:r>
                        <a:rPr lang="el-GR" sz="2800" b="0" i="1" kern="1200" baseline="0" dirty="0">
                          <a:solidFill>
                            <a:srgbClr val="000000"/>
                          </a:solidFill>
                          <a:latin typeface="Cambria Math" panose="02040503050406030204" pitchFamily="18" charset="0"/>
                          <a:ea typeface="Cambria Math" panose="02040503050406030204" pitchFamily="18" charset="0"/>
                          <a:cs typeface="+mn-cs"/>
                        </a:rPr>
                        <a:t>α</a:t>
                      </a:r>
                      <a:r>
                        <a:rPr lang="en-US" sz="2800" b="0" i="0" kern="1200" baseline="0" dirty="0">
                          <a:solidFill>
                            <a:srgbClr val="000000"/>
                          </a:solidFill>
                          <a:latin typeface="+mn-lt"/>
                          <a:ea typeface="+mn-ea"/>
                          <a:cs typeface="+mn-cs"/>
                        </a:rPr>
                        <a:t>, </a:t>
                      </a:r>
                      <a:r>
                        <a:rPr lang="el-GR" sz="2800" b="0" i="1" kern="1200" baseline="0" dirty="0">
                          <a:solidFill>
                            <a:srgbClr val="000000"/>
                          </a:solidFill>
                          <a:latin typeface="Cambria Math" panose="02040503050406030204" pitchFamily="18" charset="0"/>
                          <a:ea typeface="Cambria Math" panose="02040503050406030204" pitchFamily="18" charset="0"/>
                          <a:cs typeface="+mn-cs"/>
                        </a:rPr>
                        <a:t>β</a:t>
                      </a:r>
                      <a:r>
                        <a:rPr lang="en-US" sz="2800" b="0" i="0" kern="1200" baseline="0" dirty="0">
                          <a:solidFill>
                            <a:srgbClr val="000000"/>
                          </a:solidFill>
                          <a:latin typeface="+mn-lt"/>
                          <a:ea typeface="+mn-ea"/>
                          <a:cs typeface="+mn-cs"/>
                        </a:rPr>
                        <a:t>, and </a:t>
                      </a:r>
                      <a:r>
                        <a:rPr lang="el-GR" sz="2800" b="0" i="1" kern="1200" baseline="0" dirty="0">
                          <a:solidFill>
                            <a:srgbClr val="000000"/>
                          </a:solidFill>
                          <a:latin typeface="Cambria Math" panose="02040503050406030204" pitchFamily="18" charset="0"/>
                          <a:ea typeface="Cambria Math" panose="02040503050406030204" pitchFamily="18" charset="0"/>
                          <a:cs typeface="+mn-cs"/>
                        </a:rPr>
                        <a:t>γ</a:t>
                      </a:r>
                      <a:r>
                        <a:rPr lang="en-US" sz="2800" i="1" kern="1200" baseline="0" dirty="0">
                          <a:solidFill>
                            <a:srgbClr val="000000"/>
                          </a:solidFill>
                          <a:latin typeface="+mn-lt"/>
                          <a:ea typeface="+mn-ea"/>
                          <a:cs typeface="+mn-cs"/>
                          <a:sym typeface="Euclid Symbol"/>
                        </a:rPr>
                        <a:t> </a:t>
                      </a:r>
                      <a:r>
                        <a:rPr lang="en-US" sz="2800" b="0" i="0" kern="1200" baseline="0" dirty="0">
                          <a:solidFill>
                            <a:srgbClr val="000000"/>
                          </a:solidFill>
                          <a:latin typeface="+mn-lt"/>
                          <a:ea typeface="+mn-ea"/>
                          <a:cs typeface="+mn-cs"/>
                        </a:rPr>
                        <a:t>are the Greek lowercase letters alpha, beta, and gamma, respectively.</a:t>
                      </a:r>
                      <a:endParaRPr lang="en-US" sz="2800" b="0" i="0" dirty="0">
                        <a:solidFill>
                          <a:srgbClr val="000000"/>
                        </a:solidFill>
                      </a:endParaRPr>
                    </a:p>
                  </a:txBody>
                  <a:tcPr>
                    <a:lnL w="12700" cmpd="sng">
                      <a:noFill/>
                    </a:lnL>
                    <a:lnR w="28575" cap="flat" cmpd="sng" algn="ctr">
                      <a:solidFill>
                        <a:srgbClr val="000000"/>
                      </a:solidFill>
                      <a:prstDash val="solid"/>
                      <a:round/>
                      <a:headEnd type="none" w="med" len="med"/>
                      <a:tailEnd type="none" w="med" len="med"/>
                    </a:lnR>
                    <a:lnT w="381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1"/>
                  </a:ext>
                </a:extLst>
              </a:tr>
              <a:tr h="370840">
                <a:tc>
                  <a:txBody>
                    <a:bodyPr/>
                    <a:lstStyle/>
                    <a:p>
                      <a:pPr algn="ctr"/>
                      <a:r>
                        <a:rPr lang="en-US" sz="2800" i="1" kern="1200" baseline="0" dirty="0">
                          <a:solidFill>
                            <a:srgbClr val="0000FF"/>
                          </a:solidFill>
                          <a:latin typeface="+mn-lt"/>
                          <a:ea typeface="+mn-ea"/>
                          <a:cs typeface="+mn-cs"/>
                        </a:rPr>
                        <a:t>P </a:t>
                      </a:r>
                      <a:r>
                        <a:rPr lang="en-US" sz="2800" i="0" kern="1200" baseline="0" dirty="0">
                          <a:solidFill>
                            <a:srgbClr val="0000FF"/>
                          </a:solidFill>
                          <a:latin typeface="+mn-lt"/>
                          <a:ea typeface="+mn-ea"/>
                          <a:cs typeface="+mn-cs"/>
                        </a:rPr>
                        <a:t>=</a:t>
                      </a:r>
                      <a:r>
                        <a:rPr lang="en-US" sz="2800" i="1" kern="1200" baseline="0" dirty="0">
                          <a:solidFill>
                            <a:srgbClr val="0000FF"/>
                          </a:solidFill>
                          <a:latin typeface="+mn-lt"/>
                          <a:ea typeface="+mn-ea"/>
                          <a:cs typeface="+mn-cs"/>
                        </a:rPr>
                        <a:t> a </a:t>
                      </a:r>
                      <a:r>
                        <a:rPr lang="en-US" sz="2800" b="0" i="0" kern="1200" baseline="0" dirty="0">
                          <a:solidFill>
                            <a:srgbClr val="0000FF"/>
                          </a:solidFill>
                          <a:latin typeface="+mn-lt"/>
                          <a:ea typeface="+mn-ea"/>
                          <a:cs typeface="+mn-cs"/>
                        </a:rPr>
                        <a:t>+</a:t>
                      </a:r>
                      <a:r>
                        <a:rPr lang="en-US" sz="2800" i="1" kern="1200" baseline="0" dirty="0">
                          <a:solidFill>
                            <a:srgbClr val="0000FF"/>
                          </a:solidFill>
                          <a:latin typeface="+mn-lt"/>
                          <a:ea typeface="+mn-ea"/>
                          <a:cs typeface="+mn-cs"/>
                        </a:rPr>
                        <a:t> b </a:t>
                      </a:r>
                      <a:r>
                        <a:rPr lang="en-US" sz="2800" i="0" kern="1200" baseline="0" dirty="0">
                          <a:solidFill>
                            <a:srgbClr val="0000FF"/>
                          </a:solidFill>
                          <a:latin typeface="+mn-lt"/>
                          <a:ea typeface="+mn-ea"/>
                          <a:cs typeface="+mn-cs"/>
                        </a:rPr>
                        <a:t>+</a:t>
                      </a:r>
                      <a:r>
                        <a:rPr lang="en-US" sz="2800" i="1" kern="1200" baseline="0" dirty="0">
                          <a:solidFill>
                            <a:srgbClr val="0000FF"/>
                          </a:solidFill>
                          <a:latin typeface="+mn-lt"/>
                          <a:ea typeface="+mn-ea"/>
                          <a:cs typeface="+mn-cs"/>
                        </a:rPr>
                        <a:t> c</a:t>
                      </a:r>
                      <a:endParaRPr lang="en-US" sz="2800" dirty="0">
                        <a:solidFill>
                          <a:srgbClr val="0000FF"/>
                        </a:solidFill>
                      </a:endParaRPr>
                    </a:p>
                  </a:txBody>
                  <a:tcPr>
                    <a:lnL w="28575" cap="flat" cmpd="sng" algn="ctr">
                      <a:solidFill>
                        <a:srgbClr val="000000"/>
                      </a:solidFill>
                      <a:prstDash val="solid"/>
                      <a:round/>
                      <a:headEnd type="none" w="med" len="med"/>
                      <a:tailEnd type="none" w="med" len="med"/>
                    </a:lnL>
                    <a:lnR w="12700" cmpd="sng">
                      <a:noFill/>
                    </a:lnR>
                    <a:lnT w="381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US" sz="2800" kern="1200" baseline="0" dirty="0">
                          <a:solidFill>
                            <a:srgbClr val="000000"/>
                          </a:solidFill>
                          <a:latin typeface="+mn-lt"/>
                          <a:ea typeface="+mn-ea"/>
                          <a:cs typeface="+mn-cs"/>
                        </a:rPr>
                        <a:t>The</a:t>
                      </a:r>
                      <a:r>
                        <a:rPr lang="en-US" sz="2800" kern="1200" baseline="0" dirty="0">
                          <a:solidFill>
                            <a:srgbClr val="C00000"/>
                          </a:solidFill>
                          <a:latin typeface="+mn-lt"/>
                          <a:ea typeface="+mn-ea"/>
                          <a:cs typeface="+mn-cs"/>
                        </a:rPr>
                        <a:t> </a:t>
                      </a:r>
                      <a:r>
                        <a:rPr lang="en-US" sz="2800" b="1" kern="1200" baseline="0" dirty="0">
                          <a:solidFill>
                            <a:srgbClr val="C00000"/>
                          </a:solidFill>
                          <a:latin typeface="+mn-lt"/>
                          <a:ea typeface="+mn-ea"/>
                          <a:cs typeface="+mn-cs"/>
                        </a:rPr>
                        <a:t>perimeter</a:t>
                      </a:r>
                      <a:r>
                        <a:rPr lang="en-US" sz="2800" b="1" kern="1200" baseline="0" dirty="0">
                          <a:solidFill>
                            <a:srgbClr val="000000"/>
                          </a:solidFill>
                          <a:latin typeface="+mn-lt"/>
                          <a:ea typeface="+mn-ea"/>
                          <a:cs typeface="+mn-cs"/>
                        </a:rPr>
                        <a:t> </a:t>
                      </a:r>
                      <a:r>
                        <a:rPr lang="en-US" sz="2800" b="0" i="1" kern="1200" baseline="0" dirty="0">
                          <a:solidFill>
                            <a:srgbClr val="000000"/>
                          </a:solidFill>
                          <a:latin typeface="+mn-lt"/>
                          <a:ea typeface="+mn-ea"/>
                          <a:cs typeface="+mn-cs"/>
                        </a:rPr>
                        <a:t>P</a:t>
                      </a:r>
                      <a:r>
                        <a:rPr lang="en-US" sz="2800" b="1" i="1" kern="1200" baseline="0" dirty="0">
                          <a:solidFill>
                            <a:srgbClr val="000000"/>
                          </a:solidFill>
                          <a:latin typeface="+mn-lt"/>
                          <a:ea typeface="+mn-ea"/>
                          <a:cs typeface="+mn-cs"/>
                        </a:rPr>
                        <a:t> </a:t>
                      </a:r>
                      <a:r>
                        <a:rPr lang="en-US" sz="2800" b="1" i="0" kern="1200" baseline="0" dirty="0">
                          <a:solidFill>
                            <a:srgbClr val="000000"/>
                          </a:solidFill>
                          <a:latin typeface="+mn-lt"/>
                          <a:ea typeface="+mn-ea"/>
                          <a:cs typeface="+mn-cs"/>
                        </a:rPr>
                        <a:t>of a </a:t>
                      </a:r>
                      <a:r>
                        <a:rPr lang="en-US" sz="2800" b="1" i="0" kern="1200" baseline="0" dirty="0">
                          <a:solidFill>
                            <a:srgbClr val="C00000"/>
                          </a:solidFill>
                          <a:latin typeface="+mn-lt"/>
                          <a:ea typeface="+mn-ea"/>
                          <a:cs typeface="+mn-cs"/>
                        </a:rPr>
                        <a:t>triangle</a:t>
                      </a:r>
                      <a:r>
                        <a:rPr lang="en-US" sz="2800" b="0" i="0" kern="1200" baseline="0" dirty="0">
                          <a:solidFill>
                            <a:srgbClr val="000000"/>
                          </a:solidFill>
                          <a:latin typeface="+mn-lt"/>
                          <a:ea typeface="+mn-ea"/>
                          <a:cs typeface="+mn-cs"/>
                        </a:rPr>
                        <a:t> is equal to the sum of the lengths of the three sides </a:t>
                      </a:r>
                      <a:r>
                        <a:rPr lang="en-US" sz="2800" b="0" i="1" kern="1200" baseline="0" dirty="0">
                          <a:solidFill>
                            <a:srgbClr val="000000"/>
                          </a:solidFill>
                          <a:latin typeface="+mn-lt"/>
                          <a:ea typeface="+mn-ea"/>
                          <a:cs typeface="+mn-cs"/>
                        </a:rPr>
                        <a:t>a</a:t>
                      </a:r>
                      <a:r>
                        <a:rPr lang="en-US" sz="2800" b="0" i="0" kern="1200" baseline="0" dirty="0">
                          <a:solidFill>
                            <a:srgbClr val="000000"/>
                          </a:solidFill>
                          <a:latin typeface="+mn-lt"/>
                          <a:ea typeface="+mn-ea"/>
                          <a:cs typeface="+mn-cs"/>
                        </a:rPr>
                        <a:t>, </a:t>
                      </a:r>
                      <a:r>
                        <a:rPr lang="en-US" sz="2800" b="0" i="1" kern="1200" baseline="0" dirty="0">
                          <a:solidFill>
                            <a:srgbClr val="000000"/>
                          </a:solidFill>
                          <a:latin typeface="+mn-lt"/>
                          <a:ea typeface="+mn-ea"/>
                          <a:cs typeface="+mn-cs"/>
                        </a:rPr>
                        <a:t>b</a:t>
                      </a:r>
                      <a:r>
                        <a:rPr lang="en-US" sz="2800" b="0" i="0" kern="1200" baseline="0" dirty="0">
                          <a:solidFill>
                            <a:srgbClr val="000000"/>
                          </a:solidFill>
                          <a:latin typeface="+mn-lt"/>
                          <a:ea typeface="+mn-ea"/>
                          <a:cs typeface="+mn-cs"/>
                        </a:rPr>
                        <a:t>, and </a:t>
                      </a:r>
                      <a:r>
                        <a:rPr lang="en-US" sz="2800" b="0" i="1" kern="1200" baseline="0" dirty="0">
                          <a:solidFill>
                            <a:srgbClr val="000000"/>
                          </a:solidFill>
                          <a:latin typeface="+mn-lt"/>
                          <a:ea typeface="+mn-ea"/>
                          <a:cs typeface="+mn-cs"/>
                        </a:rPr>
                        <a:t>c</a:t>
                      </a:r>
                      <a:r>
                        <a:rPr lang="en-US" sz="2800" b="0" i="0" kern="1200" baseline="0" dirty="0">
                          <a:solidFill>
                            <a:srgbClr val="000000"/>
                          </a:solidFill>
                          <a:latin typeface="+mn-lt"/>
                          <a:ea typeface="+mn-ea"/>
                          <a:cs typeface="+mn-cs"/>
                        </a:rPr>
                        <a:t>.</a:t>
                      </a:r>
                      <a:endParaRPr lang="en-US" sz="2800" b="0" i="0" dirty="0">
                        <a:solidFill>
                          <a:srgbClr val="000000"/>
                        </a:solidFill>
                      </a:endParaRPr>
                    </a:p>
                  </a:txBody>
                  <a:tcPr>
                    <a:lnL w="12700" cmpd="sng">
                      <a:noFill/>
                    </a:lnL>
                    <a:lnR w="28575" cap="flat" cmpd="sng" algn="ctr">
                      <a:solidFill>
                        <a:srgbClr val="000000"/>
                      </a:solidFill>
                      <a:prstDash val="solid"/>
                      <a:round/>
                      <a:headEnd type="none" w="med" len="med"/>
                      <a:tailEnd type="none" w="med" len="med"/>
                    </a:lnR>
                    <a:lnT w="381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sz="3200" dirty="0">
                <a:solidFill>
                  <a:schemeClr val="tx1"/>
                </a:solidFill>
              </a:rPr>
              <a:t>Example 1: Evaluating Formulas</a:t>
            </a:r>
          </a:p>
        </p:txBody>
      </p:sp>
      <p:sp>
        <p:nvSpPr>
          <p:cNvPr id="7171" name="Rectangle 3"/>
          <p:cNvSpPr>
            <a:spLocks noGrp="1"/>
          </p:cNvSpPr>
          <p:nvPr>
            <p:ph idx="1"/>
          </p:nvPr>
        </p:nvSpPr>
        <p:spPr>
          <a:xfrm>
            <a:off x="457200" y="1280160"/>
            <a:ext cx="8229600" cy="4745915"/>
          </a:xfrm>
          <a:prstGeom prst="rect">
            <a:avLst/>
          </a:prstGeom>
          <a:noFill/>
        </p:spPr>
        <p:txBody>
          <a:bodyPr>
            <a:spAutoFit/>
          </a:bodyPr>
          <a:lstStyle/>
          <a:p>
            <a:pPr marL="457200" indent="-457200">
              <a:buFont typeface="Courier New" pitchFamily="49" charset="0"/>
              <a:buNone/>
            </a:pPr>
            <a:r>
              <a:rPr lang="en-US" b="1" i="0" dirty="0">
                <a:solidFill>
                  <a:schemeClr val="tx1"/>
                </a:solidFill>
              </a:rPr>
              <a:t>a.	</a:t>
            </a:r>
            <a:r>
              <a:rPr lang="en-US" i="0" dirty="0">
                <a:solidFill>
                  <a:schemeClr val="tx1"/>
                </a:solidFill>
              </a:rPr>
              <a:t>A </a:t>
            </a:r>
            <a:r>
              <a:rPr lang="en-US" b="1" i="0" dirty="0">
                <a:solidFill>
                  <a:schemeClr val="tx1"/>
                </a:solidFill>
              </a:rPr>
              <a:t>note </a:t>
            </a:r>
            <a:r>
              <a:rPr lang="en-US" i="0" dirty="0">
                <a:solidFill>
                  <a:schemeClr val="tx1"/>
                </a:solidFill>
              </a:rPr>
              <a:t>is a loan for a period of 1 year or less, and the interest earned (or paid) is called </a:t>
            </a:r>
            <a:r>
              <a:rPr lang="en-US" b="1" i="0" dirty="0">
                <a:solidFill>
                  <a:schemeClr val="tx1"/>
                </a:solidFill>
              </a:rPr>
              <a:t>simple interest</a:t>
            </a:r>
            <a:r>
              <a:rPr lang="en-US" i="0" dirty="0">
                <a:solidFill>
                  <a:schemeClr val="tx1"/>
                </a:solidFill>
              </a:rPr>
              <a:t>. A note involves only one payment at the end of the term of the note and includes both principal and interest. The formula for calculating simple interest is:</a:t>
            </a:r>
            <a:r>
              <a:rPr lang="en-US" dirty="0">
                <a:solidFill>
                  <a:schemeClr val="tx1"/>
                </a:solidFill>
              </a:rPr>
              <a:t> </a:t>
            </a:r>
            <a:endParaRPr lang="en-US" i="0" dirty="0">
              <a:solidFill>
                <a:schemeClr val="tx1"/>
              </a:solidFill>
            </a:endParaRPr>
          </a:p>
          <a:p>
            <a:pPr marL="457200" indent="-457200" algn="ctr">
              <a:buFont typeface="Courier New" pitchFamily="49" charset="0"/>
              <a:buNone/>
            </a:pPr>
            <a:r>
              <a:rPr lang="en-US" b="1" i="1" dirty="0">
                <a:solidFill>
                  <a:srgbClr val="0000FF"/>
                </a:solidFill>
              </a:rPr>
              <a:t>I</a:t>
            </a:r>
            <a:r>
              <a:rPr lang="en-US" dirty="0">
                <a:solidFill>
                  <a:srgbClr val="0000FF"/>
                </a:solidFill>
              </a:rPr>
              <a:t> = </a:t>
            </a:r>
            <a:r>
              <a:rPr lang="en-US" b="1" i="1" dirty="0">
                <a:solidFill>
                  <a:srgbClr val="0000FF"/>
                </a:solidFill>
              </a:rPr>
              <a:t>Prt</a:t>
            </a:r>
          </a:p>
          <a:p>
            <a:pPr marL="457200" indent="-457200">
              <a:buFont typeface="Courier New" pitchFamily="49" charset="0"/>
              <a:buNone/>
            </a:pPr>
            <a:r>
              <a:rPr lang="en-US" i="0" dirty="0">
                <a:solidFill>
                  <a:schemeClr val="tx1"/>
                </a:solidFill>
              </a:rPr>
              <a:t>	where</a:t>
            </a:r>
          </a:p>
          <a:p>
            <a:pPr marL="457200" indent="-457200">
              <a:buFont typeface="Courier New" pitchFamily="49" charset="0"/>
              <a:buNone/>
            </a:pPr>
            <a:r>
              <a:rPr lang="en-US" dirty="0">
                <a:solidFill>
                  <a:schemeClr val="tx1"/>
                </a:solidFill>
              </a:rPr>
              <a:t>	</a:t>
            </a:r>
            <a:r>
              <a:rPr lang="en-US" b="1" i="1" dirty="0">
                <a:solidFill>
                  <a:schemeClr val="tx1"/>
                </a:solidFill>
              </a:rPr>
              <a:t>I</a:t>
            </a:r>
            <a:r>
              <a:rPr lang="en-US" dirty="0">
                <a:solidFill>
                  <a:schemeClr val="tx1"/>
                </a:solidFill>
              </a:rPr>
              <a:t> </a:t>
            </a:r>
            <a:r>
              <a:rPr lang="en-US" i="0" dirty="0">
                <a:solidFill>
                  <a:schemeClr val="tx1"/>
                </a:solidFill>
              </a:rPr>
              <a:t>= </a:t>
            </a:r>
            <a:r>
              <a:rPr lang="en-US" b="1" i="0" dirty="0">
                <a:solidFill>
                  <a:schemeClr val="tx1"/>
                </a:solidFill>
              </a:rPr>
              <a:t>interest </a:t>
            </a:r>
            <a:r>
              <a:rPr lang="en-US" i="0" dirty="0">
                <a:solidFill>
                  <a:schemeClr val="tx1"/>
                </a:solidFill>
              </a:rPr>
              <a:t>(earned or paid)</a:t>
            </a:r>
          </a:p>
          <a:p>
            <a:pPr marL="457200" indent="-457200">
              <a:buFont typeface="Courier New" pitchFamily="49" charset="0"/>
              <a:buNone/>
            </a:pPr>
            <a:r>
              <a:rPr lang="en-US" b="1" dirty="0">
                <a:solidFill>
                  <a:schemeClr val="tx1"/>
                </a:solidFill>
              </a:rPr>
              <a:t>	</a:t>
            </a:r>
            <a:r>
              <a:rPr lang="en-US" b="1" i="1" dirty="0">
                <a:solidFill>
                  <a:schemeClr val="tx1"/>
                </a:solidFill>
              </a:rPr>
              <a:t>P</a:t>
            </a:r>
            <a:r>
              <a:rPr lang="en-US" i="0" dirty="0">
                <a:solidFill>
                  <a:schemeClr val="tx1"/>
                </a:solidFill>
              </a:rPr>
              <a:t> = </a:t>
            </a:r>
            <a:r>
              <a:rPr lang="en-US" b="1" i="0" dirty="0">
                <a:solidFill>
                  <a:schemeClr val="tx1"/>
                </a:solidFill>
              </a:rPr>
              <a:t>principal</a:t>
            </a:r>
            <a:r>
              <a:rPr lang="en-US" i="0" dirty="0">
                <a:solidFill>
                  <a:schemeClr val="tx1"/>
                </a:solidFill>
              </a:rPr>
              <a:t> (the amount invested or borrowed)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tx1"/>
                </a:solidFill>
              </a:rPr>
              <a:t>Example 1: Evaluating Formulas (cont.)</a:t>
            </a:r>
          </a:p>
        </p:txBody>
      </p:sp>
      <p:sp>
        <p:nvSpPr>
          <p:cNvPr id="8195" name="Rectangle 3"/>
          <p:cNvSpPr>
            <a:spLocks noGrp="1"/>
          </p:cNvSpPr>
          <p:nvPr>
            <p:ph idx="1"/>
          </p:nvPr>
        </p:nvSpPr>
        <p:spPr>
          <a:xfrm>
            <a:off x="457200" y="1280160"/>
            <a:ext cx="8229600" cy="3860031"/>
          </a:xfrm>
          <a:prstGeom prst="rect">
            <a:avLst/>
          </a:prstGeom>
          <a:noFill/>
        </p:spPr>
        <p:txBody>
          <a:bodyPr>
            <a:spAutoFit/>
          </a:bodyPr>
          <a:lstStyle/>
          <a:p>
            <a:pPr>
              <a:spcBef>
                <a:spcPts val="672"/>
              </a:spcBef>
            </a:pPr>
            <a:r>
              <a:rPr lang="en-US" b="1" i="1" dirty="0">
                <a:solidFill>
                  <a:schemeClr val="tx1"/>
                </a:solidFill>
              </a:rPr>
              <a:t>r</a:t>
            </a:r>
            <a:r>
              <a:rPr lang="en-US" b="1" dirty="0">
                <a:solidFill>
                  <a:schemeClr val="tx1"/>
                </a:solidFill>
              </a:rPr>
              <a:t> </a:t>
            </a:r>
            <a:r>
              <a:rPr lang="en-US" dirty="0">
                <a:solidFill>
                  <a:schemeClr val="tx1"/>
                </a:solidFill>
              </a:rPr>
              <a:t>= </a:t>
            </a:r>
            <a:r>
              <a:rPr lang="en-US" b="1" dirty="0">
                <a:solidFill>
                  <a:schemeClr val="tx1"/>
                </a:solidFill>
              </a:rPr>
              <a:t>rate </a:t>
            </a:r>
            <a:r>
              <a:rPr lang="en-US" dirty="0">
                <a:solidFill>
                  <a:schemeClr val="tx1"/>
                </a:solidFill>
              </a:rPr>
              <a:t>of interest (stated as an annual or yearly rate) </a:t>
            </a:r>
          </a:p>
          <a:p>
            <a:pPr>
              <a:spcBef>
                <a:spcPts val="672"/>
              </a:spcBef>
            </a:pPr>
            <a:r>
              <a:rPr lang="en-US" b="1" i="1" dirty="0">
                <a:solidFill>
                  <a:schemeClr val="tx1"/>
                </a:solidFill>
              </a:rPr>
              <a:t>t</a:t>
            </a:r>
            <a:r>
              <a:rPr lang="en-US" b="1" dirty="0">
                <a:solidFill>
                  <a:schemeClr val="tx1"/>
                </a:solidFill>
              </a:rPr>
              <a:t> </a:t>
            </a:r>
            <a:r>
              <a:rPr lang="en-US" dirty="0">
                <a:solidFill>
                  <a:schemeClr val="tx1"/>
                </a:solidFill>
              </a:rPr>
              <a:t>= </a:t>
            </a:r>
            <a:r>
              <a:rPr lang="en-US" b="1" dirty="0">
                <a:solidFill>
                  <a:schemeClr val="tx1"/>
                </a:solidFill>
              </a:rPr>
              <a:t>time </a:t>
            </a:r>
            <a:r>
              <a:rPr lang="en-US" dirty="0">
                <a:solidFill>
                  <a:schemeClr val="tx1"/>
                </a:solidFill>
              </a:rPr>
              <a:t>(one year or part of a year)</a:t>
            </a:r>
          </a:p>
          <a:p>
            <a:pPr marL="0" indent="0">
              <a:spcBef>
                <a:spcPts val="1800"/>
              </a:spcBef>
              <a:buFont typeface="Courier New" pitchFamily="49" charset="0"/>
              <a:buNone/>
            </a:pPr>
            <a:r>
              <a:rPr lang="en-US" b="1" i="0" dirty="0">
                <a:solidFill>
                  <a:schemeClr val="tx1"/>
                </a:solidFill>
              </a:rPr>
              <a:t>Note: </a:t>
            </a:r>
            <a:r>
              <a:rPr lang="en-US" i="0" dirty="0">
                <a:solidFill>
                  <a:schemeClr val="tx1"/>
                </a:solidFill>
              </a:rPr>
              <a:t>The rate of interest is usually given in percent form and converted to decimal or fraction form for calculations.  </a:t>
            </a:r>
            <a:r>
              <a:rPr lang="en-US" b="1" i="0" dirty="0">
                <a:solidFill>
                  <a:schemeClr val="tx1"/>
                </a:solidFill>
              </a:rPr>
              <a:t>For the purpose of calculations, we will use 360 days in one year and 30 days in a month. </a:t>
            </a:r>
            <a:r>
              <a:rPr lang="en-US" i="0" dirty="0">
                <a:solidFill>
                  <a:schemeClr val="tx1"/>
                </a:solidFill>
              </a:rPr>
              <a:t>Before the use of computers, this was common practice in business and banking.</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1047</Words>
  <Application>Microsoft Office PowerPoint</Application>
  <PresentationFormat>On-screen Show (4:3)</PresentationFormat>
  <Paragraphs>178</Paragraphs>
  <Slides>27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Symbol</vt:lpstr>
      <vt:lpstr>Cambria Math</vt:lpstr>
      <vt:lpstr>MT Extra</vt:lpstr>
      <vt:lpstr>Euclid Symbol</vt:lpstr>
      <vt:lpstr>Courier New</vt:lpstr>
      <vt:lpstr>Calibri</vt:lpstr>
      <vt:lpstr>Office Theme</vt:lpstr>
      <vt:lpstr>Equation</vt:lpstr>
      <vt:lpstr>Section 3.1</vt:lpstr>
      <vt:lpstr>Objectives</vt:lpstr>
      <vt:lpstr>Working with Formulas</vt:lpstr>
      <vt:lpstr>Working with Formulas</vt:lpstr>
      <vt:lpstr>Working with Formulas</vt:lpstr>
      <vt:lpstr>Working with Formulas</vt:lpstr>
      <vt:lpstr>Working with Formulas</vt:lpstr>
      <vt:lpstr>Example 1: Evaluating Formulas</vt:lpstr>
      <vt:lpstr>Example 1: Evaluating Formulas (cont.)</vt:lpstr>
      <vt:lpstr>Example 1: Evaluating Formulas (cont.)</vt:lpstr>
      <vt:lpstr>Example 1: Evaluating Formulas (cont.)</vt:lpstr>
      <vt:lpstr>Example 1: Evaluating Formulas (cont.)</vt:lpstr>
      <vt:lpstr>Example 1: Evaluating Formulas (cont.)</vt:lpstr>
      <vt:lpstr>Example 1: Evaluating Formulas (cont.)</vt:lpstr>
      <vt:lpstr>Example 1: Evaluating Formulas (cont.)</vt:lpstr>
      <vt:lpstr>Example 1: Evaluating Formulas (cont.)</vt:lpstr>
      <vt:lpstr>Example 1: Evaluating Formulas (cont.)</vt:lpstr>
      <vt:lpstr>Example 2: Solving for Different Variables</vt:lpstr>
      <vt:lpstr>Example 2: Solving for Different Variables (cont.)</vt:lpstr>
      <vt:lpstr>Example 2: Solving for Different Variables (cont.)</vt:lpstr>
      <vt:lpstr>Example 2: Solving for Different Variables (cont.)</vt:lpstr>
      <vt:lpstr>Example 2: Solving for Different Variables (cont.)</vt:lpstr>
      <vt:lpstr>Example 2: Solving for Different Variables (cont.)</vt:lpstr>
      <vt:lpstr>Example 2: Solving for Different Variables (cont.)</vt:lpstr>
      <vt:lpstr>Example 2: Solving for Different Variables (cont.)</vt:lpstr>
      <vt:lpstr>Practice Problems</vt:lpstr>
      <vt:lpstr>Practice Problem Answers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and Intermediate Algebra</dc:title>
  <dc:creator>Hawkes Learning Systems</dc:creator>
  <cp:lastModifiedBy>Daniel Breuer</cp:lastModifiedBy>
  <cp:revision>7</cp:revision>
  <dcterms:created xsi:type="dcterms:W3CDTF">2013-04-26T14:43:13Z</dcterms:created>
  <dcterms:modified xsi:type="dcterms:W3CDTF">2018-09-04T19:45:39Z</dcterms:modified>
</cp:coreProperties>
</file>