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258" r:id="rId3"/>
    <p:sldId id="273" r:id="rId4"/>
    <p:sldId id="274" r:id="rId5"/>
    <p:sldId id="275" r:id="rId6"/>
    <p:sldId id="276" r:id="rId7"/>
    <p:sldId id="277" r:id="rId8"/>
    <p:sldId id="259" r:id="rId9"/>
    <p:sldId id="260" r:id="rId10"/>
    <p:sldId id="261" r:id="rId11"/>
    <p:sldId id="262" r:id="rId12"/>
    <p:sldId id="272" r:id="rId13"/>
    <p:sldId id="278" r:id="rId14"/>
    <p:sldId id="279" r:id="rId15"/>
    <p:sldId id="263" r:id="rId16"/>
    <p:sldId id="264" r:id="rId17"/>
    <p:sldId id="265" r:id="rId18"/>
    <p:sldId id="280" r:id="rId19"/>
    <p:sldId id="281" r:id="rId20"/>
    <p:sldId id="266" r:id="rId21"/>
    <p:sldId id="267" r:id="rId22"/>
    <p:sldId id="268" r:id="rId23"/>
    <p:sldId id="269" r:id="rId24"/>
    <p:sldId id="270" r:id="rId25"/>
    <p:sldId id="271" r:id="rId26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Cambria Math" panose="02040503050406030204" pitchFamily="18" charset="0"/>
      <p:regular r:id="rId3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D7D9F"/>
    <a:srgbClr val="FFFFCC"/>
    <a:srgbClr val="0000FF"/>
    <a:srgbClr val="000000"/>
    <a:srgbClr val="1F497D"/>
    <a:srgbClr val="366092"/>
    <a:srgbClr val="1F49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1626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776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2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60.wmf"/><Relationship Id="rId2" Type="http://schemas.openxmlformats.org/officeDocument/2006/relationships/image" Target="../media/image59.wmf"/><Relationship Id="rId1" Type="http://schemas.openxmlformats.org/officeDocument/2006/relationships/image" Target="../media/image58.wmf"/><Relationship Id="rId4" Type="http://schemas.openxmlformats.org/officeDocument/2006/relationships/image" Target="../media/image61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6.wmf"/><Relationship Id="rId2" Type="http://schemas.openxmlformats.org/officeDocument/2006/relationships/image" Target="../media/image65.wmf"/><Relationship Id="rId1" Type="http://schemas.openxmlformats.org/officeDocument/2006/relationships/image" Target="../media/image64.wmf"/><Relationship Id="rId6" Type="http://schemas.openxmlformats.org/officeDocument/2006/relationships/image" Target="../media/image69.wmf"/><Relationship Id="rId5" Type="http://schemas.openxmlformats.org/officeDocument/2006/relationships/image" Target="../media/image68.wmf"/><Relationship Id="rId4" Type="http://schemas.openxmlformats.org/officeDocument/2006/relationships/image" Target="../media/image67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Relationship Id="rId5" Type="http://schemas.openxmlformats.org/officeDocument/2006/relationships/image" Target="../media/image23.wmf"/><Relationship Id="rId4" Type="http://schemas.openxmlformats.org/officeDocument/2006/relationships/image" Target="../media/image22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Relationship Id="rId4" Type="http://schemas.openxmlformats.org/officeDocument/2006/relationships/image" Target="../media/image35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image" Target="../media/image37.wmf"/><Relationship Id="rId4" Type="http://schemas.openxmlformats.org/officeDocument/2006/relationships/image" Target="../media/image40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image" Target="../media/image43.wmf"/><Relationship Id="rId1" Type="http://schemas.openxmlformats.org/officeDocument/2006/relationships/image" Target="../media/image42.wmf"/><Relationship Id="rId4" Type="http://schemas.openxmlformats.org/officeDocument/2006/relationships/image" Target="../media/image45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2" Type="http://schemas.openxmlformats.org/officeDocument/2006/relationships/image" Target="../media/image53.wmf"/><Relationship Id="rId1" Type="http://schemas.openxmlformats.org/officeDocument/2006/relationships/image" Target="../media/image52.wmf"/><Relationship Id="rId5" Type="http://schemas.openxmlformats.org/officeDocument/2006/relationships/image" Target="../media/image56.wmf"/><Relationship Id="rId4" Type="http://schemas.openxmlformats.org/officeDocument/2006/relationships/image" Target="../media/image5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35DB0-18E5-42EE-8A41-3EE53E7DF1D8}" type="datetimeFigureOut">
              <a:rPr lang="en-US" smtClean="0"/>
              <a:pPr/>
              <a:t>9/4/2018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792EB-0FA9-4C62-9AEF-94474B71BCA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B9BA74-EDC5-44FE-AD1F-1A2A08C5DE72}" type="datetimeFigureOut">
              <a:rPr lang="en-US" smtClean="0"/>
              <a:pPr/>
              <a:t>9/4/2018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11E369-AF90-4905-BD65-D1BAD79D3A2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0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sp>
        <p:nvSpPr>
          <p:cNvPr id="12" name="Title 1"/>
          <p:cNvSpPr>
            <a:spLocks noGrp="1"/>
          </p:cNvSpPr>
          <p:nvPr userDrawn="1">
            <p:ph type="ctrTitle" idx="4294967295"/>
          </p:nvPr>
        </p:nvSpPr>
        <p:spPr>
          <a:xfrm>
            <a:off x="685800" y="2130552"/>
            <a:ext cx="7772400" cy="1470025"/>
          </a:xfrm>
          <a:prstGeom prst="rect">
            <a:avLst/>
          </a:prstGeom>
        </p:spPr>
        <p:txBody>
          <a:bodyPr anchor="ctr" anchorCtr="0"/>
          <a:lstStyle/>
          <a:p>
            <a:pPr eaLnBrk="1" hangingPunct="1"/>
            <a:endParaRPr lang="en-US" b="1" dirty="0">
              <a:solidFill>
                <a:srgbClr val="1F497D"/>
              </a:solidFill>
              <a:latin typeface="Arial" charset="0"/>
              <a:cs typeface="Arial" charset="0"/>
            </a:endParaRPr>
          </a:p>
        </p:txBody>
      </p:sp>
      <p:sp>
        <p:nvSpPr>
          <p:cNvPr id="13" name="Subtitle 2"/>
          <p:cNvSpPr>
            <a:spLocks noGrp="1"/>
          </p:cNvSpPr>
          <p:nvPr userDrawn="1">
            <p:ph type="subTitle" idx="4294967295"/>
          </p:nvPr>
        </p:nvSpPr>
        <p:spPr>
          <a:xfrm>
            <a:off x="1371600" y="3502152"/>
            <a:ext cx="6400800" cy="1752600"/>
          </a:xfrm>
          <a:prstGeom prst="rect">
            <a:avLst/>
          </a:prstGeom>
        </p:spPr>
        <p:txBody>
          <a:bodyPr rtlCol="0" anchor="t" anchorCtr="1">
            <a:normAutofit/>
          </a:bodyPr>
          <a:lstStyle/>
          <a:p>
            <a:pPr>
              <a:buNone/>
              <a:defRPr/>
            </a:pPr>
            <a:endParaRPr lang="en-US" b="1" i="1" dirty="0">
              <a:solidFill>
                <a:srgbClr val="1F497D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45683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07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   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205443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1659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166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16.wmf"/><Relationship Id="rId9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3" Type="http://schemas.openxmlformats.org/officeDocument/2006/relationships/oleObject" Target="../embeddings/oleObject10.bin"/><Relationship Id="rId7" Type="http://schemas.openxmlformats.org/officeDocument/2006/relationships/oleObject" Target="../embeddings/oleObject12.bin"/><Relationship Id="rId12" Type="http://schemas.openxmlformats.org/officeDocument/2006/relationships/image" Target="../media/image2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0.wmf"/><Relationship Id="rId11" Type="http://schemas.openxmlformats.org/officeDocument/2006/relationships/oleObject" Target="../embeddings/oleObject14.bin"/><Relationship Id="rId5" Type="http://schemas.openxmlformats.org/officeDocument/2006/relationships/oleObject" Target="../embeddings/oleObject11.bin"/><Relationship Id="rId10" Type="http://schemas.openxmlformats.org/officeDocument/2006/relationships/image" Target="../media/image22.wmf"/><Relationship Id="rId4" Type="http://schemas.openxmlformats.org/officeDocument/2006/relationships/image" Target="../media/image19.wmf"/><Relationship Id="rId9" Type="http://schemas.openxmlformats.org/officeDocument/2006/relationships/oleObject" Target="../embeddings/oleObject13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5.w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24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3" Type="http://schemas.openxmlformats.org/officeDocument/2006/relationships/image" Target="../media/image36.jpeg"/><Relationship Id="rId7" Type="http://schemas.openxmlformats.org/officeDocument/2006/relationships/image" Target="../media/image3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8.bin"/><Relationship Id="rId11" Type="http://schemas.openxmlformats.org/officeDocument/2006/relationships/image" Target="../media/image35.wmf"/><Relationship Id="rId5" Type="http://schemas.openxmlformats.org/officeDocument/2006/relationships/image" Target="../media/image32.wmf"/><Relationship Id="rId10" Type="http://schemas.openxmlformats.org/officeDocument/2006/relationships/oleObject" Target="../embeddings/oleObject20.bin"/><Relationship Id="rId4" Type="http://schemas.openxmlformats.org/officeDocument/2006/relationships/oleObject" Target="../embeddings/oleObject17.bin"/><Relationship Id="rId9" Type="http://schemas.openxmlformats.org/officeDocument/2006/relationships/image" Target="../media/image34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.bin"/><Relationship Id="rId3" Type="http://schemas.openxmlformats.org/officeDocument/2006/relationships/image" Target="../media/image41.jpeg"/><Relationship Id="rId7" Type="http://schemas.openxmlformats.org/officeDocument/2006/relationships/image" Target="../media/image3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2.bin"/><Relationship Id="rId11" Type="http://schemas.openxmlformats.org/officeDocument/2006/relationships/image" Target="../media/image40.wmf"/><Relationship Id="rId5" Type="http://schemas.openxmlformats.org/officeDocument/2006/relationships/image" Target="../media/image37.wmf"/><Relationship Id="rId10" Type="http://schemas.openxmlformats.org/officeDocument/2006/relationships/oleObject" Target="../embeddings/oleObject24.bin"/><Relationship Id="rId4" Type="http://schemas.openxmlformats.org/officeDocument/2006/relationships/oleObject" Target="../embeddings/oleObject21.bin"/><Relationship Id="rId9" Type="http://schemas.openxmlformats.org/officeDocument/2006/relationships/image" Target="../media/image39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7.bin"/><Relationship Id="rId3" Type="http://schemas.openxmlformats.org/officeDocument/2006/relationships/image" Target="../media/image46.jpeg"/><Relationship Id="rId7" Type="http://schemas.openxmlformats.org/officeDocument/2006/relationships/image" Target="../media/image4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26.bin"/><Relationship Id="rId11" Type="http://schemas.openxmlformats.org/officeDocument/2006/relationships/image" Target="../media/image45.wmf"/><Relationship Id="rId5" Type="http://schemas.openxmlformats.org/officeDocument/2006/relationships/image" Target="../media/image42.wmf"/><Relationship Id="rId10" Type="http://schemas.openxmlformats.org/officeDocument/2006/relationships/oleObject" Target="../embeddings/oleObject28.bin"/><Relationship Id="rId4" Type="http://schemas.openxmlformats.org/officeDocument/2006/relationships/oleObject" Target="../embeddings/oleObject25.bin"/><Relationship Id="rId9" Type="http://schemas.openxmlformats.org/officeDocument/2006/relationships/image" Target="../media/image44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1.bin"/><Relationship Id="rId13" Type="http://schemas.openxmlformats.org/officeDocument/2006/relationships/image" Target="../media/image56.wmf"/><Relationship Id="rId3" Type="http://schemas.openxmlformats.org/officeDocument/2006/relationships/image" Target="../media/image57.jpeg"/><Relationship Id="rId7" Type="http://schemas.openxmlformats.org/officeDocument/2006/relationships/image" Target="../media/image53.wmf"/><Relationship Id="rId12" Type="http://schemas.openxmlformats.org/officeDocument/2006/relationships/oleObject" Target="../embeddings/oleObject3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30.bin"/><Relationship Id="rId11" Type="http://schemas.openxmlformats.org/officeDocument/2006/relationships/image" Target="../media/image55.wmf"/><Relationship Id="rId5" Type="http://schemas.openxmlformats.org/officeDocument/2006/relationships/image" Target="../media/image52.wmf"/><Relationship Id="rId10" Type="http://schemas.openxmlformats.org/officeDocument/2006/relationships/oleObject" Target="../embeddings/oleObject32.bin"/><Relationship Id="rId4" Type="http://schemas.openxmlformats.org/officeDocument/2006/relationships/oleObject" Target="../embeddings/oleObject29.bin"/><Relationship Id="rId9" Type="http://schemas.openxmlformats.org/officeDocument/2006/relationships/image" Target="../media/image54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6.bin"/><Relationship Id="rId3" Type="http://schemas.openxmlformats.org/officeDocument/2006/relationships/image" Target="../media/image62.jpeg"/><Relationship Id="rId7" Type="http://schemas.openxmlformats.org/officeDocument/2006/relationships/image" Target="../media/image5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35.bin"/><Relationship Id="rId11" Type="http://schemas.openxmlformats.org/officeDocument/2006/relationships/image" Target="../media/image61.wmf"/><Relationship Id="rId5" Type="http://schemas.openxmlformats.org/officeDocument/2006/relationships/image" Target="../media/image58.wmf"/><Relationship Id="rId10" Type="http://schemas.openxmlformats.org/officeDocument/2006/relationships/oleObject" Target="../embeddings/oleObject37.bin"/><Relationship Id="rId4" Type="http://schemas.openxmlformats.org/officeDocument/2006/relationships/oleObject" Target="../embeddings/oleObject34.bin"/><Relationship Id="rId9" Type="http://schemas.openxmlformats.org/officeDocument/2006/relationships/image" Target="../media/image60.w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wmf"/><Relationship Id="rId13" Type="http://schemas.openxmlformats.org/officeDocument/2006/relationships/oleObject" Target="../embeddings/oleObject43.bin"/><Relationship Id="rId3" Type="http://schemas.openxmlformats.org/officeDocument/2006/relationships/oleObject" Target="../embeddings/oleObject38.bin"/><Relationship Id="rId7" Type="http://schemas.openxmlformats.org/officeDocument/2006/relationships/oleObject" Target="../embeddings/oleObject40.bin"/><Relationship Id="rId12" Type="http://schemas.openxmlformats.org/officeDocument/2006/relationships/image" Target="../media/image6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65.wmf"/><Relationship Id="rId11" Type="http://schemas.openxmlformats.org/officeDocument/2006/relationships/oleObject" Target="../embeddings/oleObject42.bin"/><Relationship Id="rId5" Type="http://schemas.openxmlformats.org/officeDocument/2006/relationships/oleObject" Target="../embeddings/oleObject39.bin"/><Relationship Id="rId10" Type="http://schemas.openxmlformats.org/officeDocument/2006/relationships/image" Target="../media/image67.wmf"/><Relationship Id="rId4" Type="http://schemas.openxmlformats.org/officeDocument/2006/relationships/image" Target="../media/image64.wmf"/><Relationship Id="rId9" Type="http://schemas.openxmlformats.org/officeDocument/2006/relationships/oleObject" Target="../embeddings/oleObject41.bin"/><Relationship Id="rId14" Type="http://schemas.openxmlformats.org/officeDocument/2006/relationships/image" Target="../media/image69.w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11.jpeg"/><Relationship Id="rId7" Type="http://schemas.openxmlformats.org/officeDocument/2006/relationships/image" Target="../media/image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8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10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image" Target="../media/image15.jpeg"/><Relationship Id="rId7" Type="http://schemas.openxmlformats.org/officeDocument/2006/relationships/image" Target="../media/image1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12.wmf"/><Relationship Id="rId4" Type="http://schemas.openxmlformats.org/officeDocument/2006/relationships/oleObject" Target="../embeddings/oleObject4.bin"/><Relationship Id="rId9" Type="http://schemas.openxmlformats.org/officeDocument/2006/relationships/image" Target="../media/image14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685800" y="2130552"/>
            <a:ext cx="7772400" cy="1470025"/>
          </a:xfrm>
          <a:prstGeom prst="rect">
            <a:avLst/>
          </a:prstGeom>
        </p:spPr>
        <p:txBody>
          <a:bodyPr anchor="ctr" anchorCtr="0"/>
          <a:lstStyle/>
          <a:p>
            <a:pPr eaLnBrk="1" hangingPunct="1"/>
            <a:r>
              <a:rPr lang="en-US" b="1" dirty="0">
                <a:solidFill>
                  <a:srgbClr val="1F497D"/>
                </a:solidFill>
                <a:latin typeface="Arial" charset="0"/>
                <a:cs typeface="Arial" charset="0"/>
              </a:rPr>
              <a:t>Section 3.2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371600" y="3502152"/>
            <a:ext cx="6400800" cy="1752600"/>
          </a:xfrm>
          <a:prstGeom prst="rect">
            <a:avLst/>
          </a:prstGeom>
        </p:spPr>
        <p:txBody>
          <a:bodyPr rtlCol="0" anchor="t" anchorCtr="1">
            <a:normAutofit/>
          </a:bodyPr>
          <a:lstStyle/>
          <a:p>
            <a:pPr>
              <a:buNone/>
              <a:defRPr/>
            </a:pPr>
            <a:r>
              <a:rPr lang="en-US" b="1" i="1" dirty="0">
                <a:solidFill>
                  <a:srgbClr val="1F497D"/>
                </a:solidFill>
              </a:rPr>
              <a:t>Formulas in Geometry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Example 1: Perimeter (cont.)</a:t>
            </a:r>
          </a:p>
        </p:txBody>
      </p:sp>
      <p:sp>
        <p:nvSpPr>
          <p:cNvPr id="8195" name="Rectangle 3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buFont typeface="Courier New" pitchFamily="49" charset="0"/>
              <a:buNone/>
            </a:pPr>
            <a:r>
              <a:rPr lang="en-US" b="1" i="0" dirty="0">
                <a:solidFill>
                  <a:schemeClr val="tx1"/>
                </a:solidFill>
              </a:rPr>
              <a:t>Method 2:  </a:t>
            </a:r>
            <a:r>
              <a:rPr lang="en-US" i="0" dirty="0">
                <a:solidFill>
                  <a:schemeClr val="tx1"/>
                </a:solidFill>
              </a:rPr>
              <a:t>Sketch the figure.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 marL="0" indent="0">
              <a:buFont typeface="Courier New" pitchFamily="49" charset="0"/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buFont typeface="Courier New" pitchFamily="49" charset="0"/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buFont typeface="Courier New" pitchFamily="49" charset="0"/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buFont typeface="Courier New" pitchFamily="49" charset="0"/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Note that the result is the same with either formula.  The circumference is </a:t>
            </a:r>
            <a:r>
              <a:rPr lang="en-US" b="1" i="0" dirty="0">
                <a:solidFill>
                  <a:srgbClr val="FF0008"/>
                </a:solidFill>
              </a:rPr>
              <a:t>approximately </a:t>
            </a:r>
            <a:r>
              <a:rPr lang="en-US" i="0" dirty="0">
                <a:solidFill>
                  <a:srgbClr val="FF0008"/>
                </a:solidFill>
              </a:rPr>
              <a:t>9.42 centimeters</a:t>
            </a:r>
            <a:r>
              <a:rPr lang="en-US" i="0" dirty="0">
                <a:solidFill>
                  <a:schemeClr val="tx1"/>
                </a:solidFill>
              </a:rPr>
              <a:t>.</a:t>
            </a:r>
            <a:endParaRPr lang="en-US" dirty="0">
              <a:solidFill>
                <a:schemeClr val="tx1"/>
              </a:solidFill>
            </a:endParaRPr>
          </a:p>
          <a:p>
            <a:pPr marL="0" indent="0">
              <a:buFont typeface="Courier New" pitchFamily="49" charset="0"/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8403364"/>
              </p:ext>
            </p:extLst>
          </p:nvPr>
        </p:nvGraphicFramePr>
        <p:xfrm>
          <a:off x="2501900" y="2057400"/>
          <a:ext cx="11049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9" name="Equation" r:id="rId3" imgW="1104840" imgH="291960" progId="Equation.DSMT4">
                  <p:embed/>
                </p:oleObj>
              </mc:Choice>
              <mc:Fallback>
                <p:oleObj name="Equation" r:id="rId3" imgW="1104840" imgH="29196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1900" y="2057400"/>
                        <a:ext cx="11049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6" name="Object 4"/>
          <p:cNvGraphicFramePr>
            <a:graphicFrameLocks noChangeAspect="1"/>
          </p:cNvGraphicFramePr>
          <p:nvPr/>
        </p:nvGraphicFramePr>
        <p:xfrm>
          <a:off x="2514600" y="2527300"/>
          <a:ext cx="23114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0" name="Equation" r:id="rId5" imgW="2311200" imgH="469800" progId="Equation.DSMT4">
                  <p:embed/>
                </p:oleObj>
              </mc:Choice>
              <mc:Fallback>
                <p:oleObj name="Equation" r:id="rId5" imgW="2311200" imgH="4698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2527300"/>
                        <a:ext cx="23114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7" name="Object 5"/>
          <p:cNvGraphicFramePr>
            <a:graphicFrameLocks noChangeAspect="1"/>
          </p:cNvGraphicFramePr>
          <p:nvPr/>
        </p:nvGraphicFramePr>
        <p:xfrm>
          <a:off x="2781300" y="3175000"/>
          <a:ext cx="14351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1" name="Equation" r:id="rId7" imgW="1434960" imgH="380880" progId="Equation.DSMT4">
                  <p:embed/>
                </p:oleObj>
              </mc:Choice>
              <mc:Fallback>
                <p:oleObj name="Equation" r:id="rId7" imgW="1434960" imgH="38088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81300" y="3175000"/>
                        <a:ext cx="14351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410200" y="1471435"/>
            <a:ext cx="3017520" cy="2033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Example 2: Perimeter</a:t>
            </a:r>
          </a:p>
        </p:txBody>
      </p:sp>
      <p:sp>
        <p:nvSpPr>
          <p:cNvPr id="9219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147117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indent="0"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The perimeter of a football field is </a:t>
            </a:r>
            <a:r>
              <a:rPr lang="en-US" i="0" dirty="0">
                <a:solidFill>
                  <a:srgbClr val="0000FF"/>
                </a:solidFill>
              </a:rPr>
              <a:t>1040 feet</a:t>
            </a:r>
            <a:r>
              <a:rPr lang="en-US" i="0" dirty="0">
                <a:solidFill>
                  <a:schemeClr val="tx1"/>
                </a:solidFill>
              </a:rPr>
              <a:t>. If the length is </a:t>
            </a:r>
            <a:r>
              <a:rPr lang="en-US" i="0" dirty="0">
                <a:solidFill>
                  <a:srgbClr val="0000FF"/>
                </a:solidFill>
              </a:rPr>
              <a:t>360 feet</a:t>
            </a:r>
            <a:r>
              <a:rPr lang="en-US" i="0" dirty="0">
                <a:solidFill>
                  <a:schemeClr val="tx1"/>
                </a:solidFill>
              </a:rPr>
              <a:t>, what is the width?</a:t>
            </a:r>
          </a:p>
          <a:p>
            <a:pPr marL="0" indent="0">
              <a:buFont typeface="Courier New" pitchFamily="49" charset="0"/>
              <a:buNone/>
            </a:pPr>
            <a:r>
              <a:rPr lang="en-US" b="1" i="0" dirty="0">
                <a:solidFill>
                  <a:schemeClr val="tx1"/>
                </a:solidFill>
              </a:rPr>
              <a:t>Solution </a:t>
            </a:r>
          </a:p>
        </p:txBody>
      </p:sp>
      <p:sp>
        <p:nvSpPr>
          <p:cNvPr id="9221" name="Rectangle 10"/>
          <p:cNvSpPr>
            <a:spLocks noChangeArrowheads="1"/>
          </p:cNvSpPr>
          <p:nvPr/>
        </p:nvSpPr>
        <p:spPr bwMode="auto">
          <a:xfrm>
            <a:off x="4953000" y="3001963"/>
            <a:ext cx="40068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solidFill>
                  <a:srgbClr val="008080"/>
                </a:solidFill>
              </a:rPr>
              <a:t>Substitute </a:t>
            </a:r>
            <a:r>
              <a:rPr lang="en-US" sz="2000">
                <a:solidFill>
                  <a:srgbClr val="FF00FF"/>
                </a:solidFill>
              </a:rPr>
              <a:t>1040</a:t>
            </a:r>
            <a:r>
              <a:rPr lang="en-US" sz="2000">
                <a:solidFill>
                  <a:srgbClr val="008080"/>
                </a:solidFill>
              </a:rPr>
              <a:t> for </a:t>
            </a:r>
            <a:r>
              <a:rPr lang="en-US" sz="2000" i="1">
                <a:solidFill>
                  <a:srgbClr val="008080"/>
                </a:solidFill>
              </a:rPr>
              <a:t>P</a:t>
            </a:r>
            <a:r>
              <a:rPr lang="en-US" sz="2000">
                <a:solidFill>
                  <a:srgbClr val="008080"/>
                </a:solidFill>
              </a:rPr>
              <a:t> and </a:t>
            </a:r>
            <a:r>
              <a:rPr lang="en-US" sz="2000">
                <a:solidFill>
                  <a:srgbClr val="FF00FF"/>
                </a:solidFill>
              </a:rPr>
              <a:t>360</a:t>
            </a:r>
            <a:r>
              <a:rPr lang="en-US" sz="2000">
                <a:solidFill>
                  <a:srgbClr val="008080"/>
                </a:solidFill>
              </a:rPr>
              <a:t> for </a:t>
            </a:r>
            <a:r>
              <a:rPr lang="en-US" sz="2000" i="1">
                <a:solidFill>
                  <a:srgbClr val="008080"/>
                </a:solidFill>
              </a:rPr>
              <a:t>l</a:t>
            </a:r>
            <a:r>
              <a:rPr lang="en-US" sz="2000">
                <a:solidFill>
                  <a:srgbClr val="008080"/>
                </a:solidFill>
              </a:rPr>
              <a:t>.</a:t>
            </a:r>
          </a:p>
        </p:txBody>
      </p:sp>
      <p:sp>
        <p:nvSpPr>
          <p:cNvPr id="9222" name="Rectangle 11"/>
          <p:cNvSpPr>
            <a:spLocks noChangeArrowheads="1"/>
          </p:cNvSpPr>
          <p:nvPr/>
        </p:nvSpPr>
        <p:spPr bwMode="auto">
          <a:xfrm>
            <a:off x="4953000" y="3641725"/>
            <a:ext cx="24066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solidFill>
                  <a:srgbClr val="008080"/>
                </a:solidFill>
              </a:rPr>
              <a:t>Simplify.</a:t>
            </a:r>
          </a:p>
        </p:txBody>
      </p:sp>
      <p:sp>
        <p:nvSpPr>
          <p:cNvPr id="9223" name="Rectangle 12"/>
          <p:cNvSpPr>
            <a:spLocks noChangeArrowheads="1"/>
          </p:cNvSpPr>
          <p:nvPr/>
        </p:nvSpPr>
        <p:spPr bwMode="auto">
          <a:xfrm>
            <a:off x="4953000" y="4244975"/>
            <a:ext cx="36258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solidFill>
                  <a:srgbClr val="008080"/>
                </a:solidFill>
              </a:rPr>
              <a:t>Subtract </a:t>
            </a:r>
            <a:r>
              <a:rPr lang="en-US" sz="2000">
                <a:solidFill>
                  <a:srgbClr val="FF00FF"/>
                </a:solidFill>
              </a:rPr>
              <a:t>720</a:t>
            </a:r>
            <a:r>
              <a:rPr lang="en-US" sz="2000">
                <a:solidFill>
                  <a:srgbClr val="008080"/>
                </a:solidFill>
              </a:rPr>
              <a:t> from both sides.</a:t>
            </a:r>
          </a:p>
        </p:txBody>
      </p:sp>
      <p:sp>
        <p:nvSpPr>
          <p:cNvPr id="9224" name="Rectangle 13"/>
          <p:cNvSpPr>
            <a:spLocks noChangeArrowheads="1"/>
          </p:cNvSpPr>
          <p:nvPr/>
        </p:nvSpPr>
        <p:spPr bwMode="auto">
          <a:xfrm>
            <a:off x="4953000" y="4848225"/>
            <a:ext cx="24066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solidFill>
                  <a:srgbClr val="008080"/>
                </a:solidFill>
              </a:rPr>
              <a:t>Simplify.</a:t>
            </a:r>
          </a:p>
        </p:txBody>
      </p:sp>
      <p:graphicFrame>
        <p:nvGraphicFramePr>
          <p:cNvPr id="4099" name="Object 3"/>
          <p:cNvGraphicFramePr>
            <a:graphicFrameLocks noChangeAspect="1"/>
          </p:cNvGraphicFramePr>
          <p:nvPr/>
        </p:nvGraphicFramePr>
        <p:xfrm>
          <a:off x="2063750" y="2362200"/>
          <a:ext cx="15621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9" name="Equation" r:id="rId3" imgW="1562040" imgH="291960" progId="Equation.DSMT4">
                  <p:embed/>
                </p:oleObj>
              </mc:Choice>
              <mc:Fallback>
                <p:oleObj name="Equation" r:id="rId3" imgW="1562040" imgH="29196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3750" y="2362200"/>
                        <a:ext cx="15621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0" name="Object 4"/>
          <p:cNvGraphicFramePr>
            <a:graphicFrameLocks noChangeAspect="1"/>
          </p:cNvGraphicFramePr>
          <p:nvPr/>
        </p:nvGraphicFramePr>
        <p:xfrm>
          <a:off x="1549400" y="2965450"/>
          <a:ext cx="27686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0" name="Equation" r:id="rId5" imgW="2768400" imgH="469800" progId="Equation.DSMT4">
                  <p:embed/>
                </p:oleObj>
              </mc:Choice>
              <mc:Fallback>
                <p:oleObj name="Equation" r:id="rId5" imgW="2768400" imgH="4698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9400" y="2965450"/>
                        <a:ext cx="27686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1" name="Object 5"/>
          <p:cNvGraphicFramePr>
            <a:graphicFrameLocks noChangeAspect="1"/>
          </p:cNvGraphicFramePr>
          <p:nvPr/>
        </p:nvGraphicFramePr>
        <p:xfrm>
          <a:off x="1549400" y="3694112"/>
          <a:ext cx="23368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1" name="Equation" r:id="rId7" imgW="2336760" imgH="291960" progId="Equation.DSMT4">
                  <p:embed/>
                </p:oleObj>
              </mc:Choice>
              <mc:Fallback>
                <p:oleObj name="Equation" r:id="rId7" imgW="2336760" imgH="29196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9400" y="3694112"/>
                        <a:ext cx="23368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2" name="Object 6"/>
          <p:cNvGraphicFramePr>
            <a:graphicFrameLocks noChangeAspect="1"/>
          </p:cNvGraphicFramePr>
          <p:nvPr/>
        </p:nvGraphicFramePr>
        <p:xfrm>
          <a:off x="685800" y="4297362"/>
          <a:ext cx="40259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2" name="Equation" r:id="rId9" imgW="4025880" imgH="291960" progId="Equation.DSMT4">
                  <p:embed/>
                </p:oleObj>
              </mc:Choice>
              <mc:Fallback>
                <p:oleObj name="Equation" r:id="rId9" imgW="4025880" imgH="29196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4297362"/>
                        <a:ext cx="40259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3" name="Object 7"/>
          <p:cNvGraphicFramePr>
            <a:graphicFrameLocks noChangeAspect="1"/>
          </p:cNvGraphicFramePr>
          <p:nvPr/>
        </p:nvGraphicFramePr>
        <p:xfrm>
          <a:off x="1701800" y="4900612"/>
          <a:ext cx="13208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3" name="Equation" r:id="rId11" imgW="1320480" imgH="291960" progId="Equation.DSMT4">
                  <p:embed/>
                </p:oleObj>
              </mc:Choice>
              <mc:Fallback>
                <p:oleObj name="Equation" r:id="rId11" imgW="1320480" imgH="29196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1800" y="4900612"/>
                        <a:ext cx="13208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1" grpId="0"/>
      <p:bldP spid="9222" grpId="0"/>
      <p:bldP spid="9223" grpId="0"/>
      <p:bldP spid="92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Example 2: Perimeter (cont.)</a:t>
            </a:r>
          </a:p>
        </p:txBody>
      </p:sp>
      <p:sp>
        <p:nvSpPr>
          <p:cNvPr id="9219" name="Rectangle 3"/>
          <p:cNvSpPr>
            <a:spLocks noGrp="1"/>
          </p:cNvSpPr>
          <p:nvPr>
            <p:ph idx="1"/>
          </p:nvPr>
        </p:nvSpPr>
        <p:spPr>
          <a:xfrm>
            <a:off x="457200" y="3200400"/>
            <a:ext cx="8229600" cy="4801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dirty="0"/>
              <a:t>The width of the field is </a:t>
            </a:r>
            <a:r>
              <a:rPr lang="en-US" dirty="0">
                <a:solidFill>
                  <a:srgbClr val="FF0008"/>
                </a:solidFill>
              </a:rPr>
              <a:t>160 feet</a:t>
            </a:r>
            <a:r>
              <a:rPr lang="en-US" dirty="0"/>
              <a:t>.</a:t>
            </a:r>
          </a:p>
        </p:txBody>
      </p:sp>
      <p:sp>
        <p:nvSpPr>
          <p:cNvPr id="9225" name="Rectangle 14"/>
          <p:cNvSpPr>
            <a:spLocks noChangeArrowheads="1"/>
          </p:cNvSpPr>
          <p:nvPr/>
        </p:nvSpPr>
        <p:spPr bwMode="auto">
          <a:xfrm>
            <a:off x="5048250" y="1648619"/>
            <a:ext cx="30924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>
                <a:solidFill>
                  <a:srgbClr val="008080"/>
                </a:solidFill>
              </a:rPr>
              <a:t>Divide both sides by </a:t>
            </a:r>
            <a:r>
              <a:rPr lang="en-US" sz="2000" dirty="0">
                <a:solidFill>
                  <a:srgbClr val="FF00FF"/>
                </a:solidFill>
              </a:rPr>
              <a:t>2</a:t>
            </a:r>
            <a:r>
              <a:rPr lang="en-US" sz="2000" dirty="0">
                <a:solidFill>
                  <a:srgbClr val="008080"/>
                </a:solidFill>
              </a:rPr>
              <a:t>.</a:t>
            </a:r>
          </a:p>
        </p:txBody>
      </p:sp>
      <p:sp>
        <p:nvSpPr>
          <p:cNvPr id="9226" name="Rectangle 15"/>
          <p:cNvSpPr>
            <a:spLocks noChangeArrowheads="1"/>
          </p:cNvSpPr>
          <p:nvPr/>
        </p:nvSpPr>
        <p:spPr bwMode="auto">
          <a:xfrm>
            <a:off x="5048250" y="2463800"/>
            <a:ext cx="24066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solidFill>
                  <a:srgbClr val="008080"/>
                </a:solidFill>
              </a:rPr>
              <a:t>Simplify.</a:t>
            </a:r>
          </a:p>
        </p:txBody>
      </p:sp>
      <p:graphicFrame>
        <p:nvGraphicFramePr>
          <p:cNvPr id="21507" name="Object 3"/>
          <p:cNvGraphicFramePr>
            <a:graphicFrameLocks noChangeAspect="1"/>
          </p:cNvGraphicFramePr>
          <p:nvPr/>
        </p:nvGraphicFramePr>
        <p:xfrm>
          <a:off x="2971800" y="1427956"/>
          <a:ext cx="14351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3" name="Equation" r:id="rId3" imgW="1434960" imgH="838080" progId="Equation.DSMT4">
                  <p:embed/>
                </p:oleObj>
              </mc:Choice>
              <mc:Fallback>
                <p:oleObj name="Equation" r:id="rId3" imgW="1434960" imgH="83808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1427956"/>
                        <a:ext cx="14351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8" name="Object 4"/>
          <p:cNvGraphicFramePr>
            <a:graphicFrameLocks noChangeAspect="1"/>
          </p:cNvGraphicFramePr>
          <p:nvPr/>
        </p:nvGraphicFramePr>
        <p:xfrm>
          <a:off x="3048000" y="2516187"/>
          <a:ext cx="11430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4" name="Equation" r:id="rId5" imgW="1143000" imgH="291960" progId="Equation.DSMT4">
                  <p:embed/>
                </p:oleObj>
              </mc:Choice>
              <mc:Fallback>
                <p:oleObj name="Equation" r:id="rId5" imgW="1143000" imgH="29196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2516187"/>
                        <a:ext cx="11430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Area</a:t>
            </a:r>
          </a:p>
        </p:txBody>
      </p:sp>
      <p:graphicFrame>
        <p:nvGraphicFramePr>
          <p:cNvPr id="4" name="Content Placeholder 8"/>
          <p:cNvGraphicFramePr>
            <a:graphicFrameLocks noGrp="1"/>
          </p:cNvGraphicFramePr>
          <p:nvPr>
            <p:ph idx="1"/>
          </p:nvPr>
        </p:nvGraphicFramePr>
        <p:xfrm>
          <a:off x="457200" y="1279525"/>
          <a:ext cx="8229600" cy="41763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2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19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n-US" sz="2800" b="1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Formulas for Area</a:t>
                      </a:r>
                      <a:endParaRPr lang="en-US" sz="28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8235"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FEFF7"/>
              </a:clrFrom>
              <a:clrTo>
                <a:srgbClr val="EFEFF7">
                  <a:alpha val="0"/>
                </a:srgbClr>
              </a:clrTo>
            </a:clrChange>
            <a:duotone>
              <a:prstClr val="black"/>
              <a:srgbClr val="FFFFCC">
                <a:tint val="45000"/>
                <a:satMod val="400000"/>
              </a:srgbClr>
            </a:duotone>
          </a:blip>
          <a:stretch>
            <a:fillRect/>
          </a:stretch>
        </p:blipFill>
        <p:spPr bwMode="auto">
          <a:xfrm>
            <a:off x="533402" y="1935480"/>
            <a:ext cx="1994187" cy="3017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EFEFF7"/>
              </a:clrFrom>
              <a:clrTo>
                <a:srgbClr val="EFEFF7">
                  <a:alpha val="0"/>
                </a:srgbClr>
              </a:clrTo>
            </a:clrChange>
            <a:duotone>
              <a:prstClr val="black"/>
              <a:srgbClr val="FFFFCC">
                <a:tint val="45000"/>
                <a:satMod val="400000"/>
              </a:srgbClr>
            </a:duotone>
          </a:blip>
          <a:stretch>
            <a:fillRect/>
          </a:stretch>
        </p:blipFill>
        <p:spPr bwMode="auto">
          <a:xfrm>
            <a:off x="2590800" y="1935479"/>
            <a:ext cx="2865301" cy="3017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01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EFEFF7"/>
              </a:clrFrom>
              <a:clrTo>
                <a:srgbClr val="EFEFF7">
                  <a:alpha val="0"/>
                </a:srgbClr>
              </a:clrTo>
            </a:clrChange>
            <a:duotone>
              <a:prstClr val="black"/>
              <a:srgbClr val="FFFFCC">
                <a:tint val="45000"/>
                <a:satMod val="400000"/>
              </a:srgbClr>
            </a:duotone>
          </a:blip>
          <a:stretch>
            <a:fillRect/>
          </a:stretch>
        </p:blipFill>
        <p:spPr bwMode="auto">
          <a:xfrm>
            <a:off x="5502856" y="1935478"/>
            <a:ext cx="3098587" cy="30175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Area</a:t>
            </a:r>
          </a:p>
        </p:txBody>
      </p:sp>
      <p:graphicFrame>
        <p:nvGraphicFramePr>
          <p:cNvPr id="4" name="Content Placeholder 8"/>
          <p:cNvGraphicFramePr>
            <a:graphicFrameLocks noGrp="1"/>
          </p:cNvGraphicFramePr>
          <p:nvPr>
            <p:ph idx="1"/>
          </p:nvPr>
        </p:nvGraphicFramePr>
        <p:xfrm>
          <a:off x="457200" y="1279525"/>
          <a:ext cx="8229600" cy="41763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2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19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n-US" sz="2800" b="1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Formulas for Area (cont.)</a:t>
                      </a:r>
                      <a:endParaRPr lang="en-US" sz="28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8235"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FEFF7"/>
              </a:clrFrom>
              <a:clrTo>
                <a:srgbClr val="EFEFF7">
                  <a:alpha val="0"/>
                </a:srgbClr>
              </a:clrTo>
            </a:clrChange>
            <a:duotone>
              <a:prstClr val="black"/>
              <a:srgbClr val="FFFFCC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685800" y="1857375"/>
            <a:ext cx="1666875" cy="273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EFEFF7"/>
              </a:clrFrom>
              <a:clrTo>
                <a:srgbClr val="EFEFF7">
                  <a:alpha val="0"/>
                </a:srgbClr>
              </a:clrTo>
            </a:clrChange>
            <a:duotone>
              <a:prstClr val="black"/>
              <a:srgbClr val="FFFFCC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2881312" y="1857375"/>
            <a:ext cx="245745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25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EFEFF7"/>
              </a:clrFrom>
              <a:clrTo>
                <a:srgbClr val="EFEFF7">
                  <a:alpha val="0"/>
                </a:srgbClr>
              </a:clrTo>
            </a:clrChange>
            <a:duotone>
              <a:prstClr val="black"/>
              <a:srgbClr val="FFFFCC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5867400" y="1857375"/>
            <a:ext cx="2619375" cy="305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Example 3: Area</a:t>
            </a:r>
          </a:p>
        </p:txBody>
      </p:sp>
      <p:sp>
        <p:nvSpPr>
          <p:cNvPr id="10243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795159"/>
          </a:xfrm>
          <a:prstGeom prst="rect">
            <a:avLst/>
          </a:prstGeom>
        </p:spPr>
        <p:txBody>
          <a:bodyPr>
            <a:spAutoFit/>
          </a:bodyPr>
          <a:lstStyle/>
          <a:p>
            <a:pPr marL="463550" indent="-463550">
              <a:buFont typeface="Courier New" pitchFamily="49" charset="0"/>
              <a:buNone/>
              <a:tabLst>
                <a:tab pos="1433513" algn="l"/>
              </a:tabLst>
            </a:pPr>
            <a:r>
              <a:rPr lang="en-US" b="1" i="0" dirty="0">
                <a:solidFill>
                  <a:schemeClr val="tx1"/>
                </a:solidFill>
              </a:rPr>
              <a:t>a.</a:t>
            </a:r>
            <a:r>
              <a:rPr lang="en-US" i="0" dirty="0">
                <a:solidFill>
                  <a:schemeClr val="tx1"/>
                </a:solidFill>
              </a:rPr>
              <a:t>	Find the area of a triangle with a height of </a:t>
            </a:r>
            <a:r>
              <a:rPr lang="en-US" i="0" dirty="0">
                <a:solidFill>
                  <a:srgbClr val="0000FF"/>
                </a:solidFill>
              </a:rPr>
              <a:t>3 cm</a:t>
            </a:r>
            <a:r>
              <a:rPr lang="en-US" i="0" dirty="0">
                <a:solidFill>
                  <a:schemeClr val="tx1"/>
                </a:solidFill>
              </a:rPr>
              <a:t> and a base of </a:t>
            </a:r>
            <a:r>
              <a:rPr lang="en-US" i="0" dirty="0">
                <a:solidFill>
                  <a:srgbClr val="0000FF"/>
                </a:solidFill>
              </a:rPr>
              <a:t>4 cm</a:t>
            </a:r>
            <a:r>
              <a:rPr lang="en-US" i="0" dirty="0">
                <a:solidFill>
                  <a:schemeClr val="tx1"/>
                </a:solidFill>
              </a:rPr>
              <a:t>.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 marL="463550" indent="-463550">
              <a:buFont typeface="Courier New" pitchFamily="49" charset="0"/>
              <a:buNone/>
              <a:tabLst>
                <a:tab pos="1433513" algn="l"/>
              </a:tabLst>
            </a:pPr>
            <a:r>
              <a:rPr lang="en-US" b="1" i="0" dirty="0">
                <a:solidFill>
                  <a:schemeClr val="tx1"/>
                </a:solidFill>
              </a:rPr>
              <a:t>Solution	</a:t>
            </a:r>
            <a:r>
              <a:rPr lang="en-US" i="0" dirty="0">
                <a:solidFill>
                  <a:schemeClr val="tx1"/>
                </a:solidFill>
              </a:rPr>
              <a:t>Sketch the figure.</a:t>
            </a:r>
          </a:p>
          <a:p>
            <a:pPr marL="463550" indent="-463550">
              <a:buFont typeface="Courier New" pitchFamily="49" charset="0"/>
              <a:buNone/>
              <a:tabLst>
                <a:tab pos="1433513" algn="l"/>
              </a:tabLst>
            </a:pPr>
            <a:endParaRPr lang="en-US" i="0" dirty="0">
              <a:solidFill>
                <a:schemeClr val="tx1"/>
              </a:solidFill>
            </a:endParaRPr>
          </a:p>
          <a:p>
            <a:pPr marL="463550" indent="-463550">
              <a:buFont typeface="Courier New" pitchFamily="49" charset="0"/>
              <a:buNone/>
              <a:tabLst>
                <a:tab pos="1433513" algn="l"/>
              </a:tabLst>
            </a:pPr>
            <a:endParaRPr lang="en-US" i="0" dirty="0">
              <a:solidFill>
                <a:schemeClr val="tx1"/>
              </a:solidFill>
            </a:endParaRPr>
          </a:p>
          <a:p>
            <a:pPr marL="463550" indent="-463550">
              <a:buFont typeface="Courier New" pitchFamily="49" charset="0"/>
              <a:buNone/>
              <a:tabLst>
                <a:tab pos="1433513" algn="l"/>
              </a:tabLst>
            </a:pPr>
            <a:endParaRPr lang="en-US" i="0" dirty="0">
              <a:solidFill>
                <a:schemeClr val="tx1"/>
              </a:solidFill>
            </a:endParaRPr>
          </a:p>
          <a:p>
            <a:pPr marL="463550" indent="-463550">
              <a:spcBef>
                <a:spcPts val="2400"/>
              </a:spcBef>
              <a:buFont typeface="Courier New" pitchFamily="49" charset="0"/>
              <a:buNone/>
              <a:tabLst>
                <a:tab pos="1433513" algn="l"/>
              </a:tabLst>
            </a:pPr>
            <a:endParaRPr lang="en-US" i="0" dirty="0">
              <a:solidFill>
                <a:schemeClr val="tx1"/>
              </a:solidFill>
            </a:endParaRPr>
          </a:p>
          <a:p>
            <a:pPr marL="463550" indent="-463550">
              <a:buFont typeface="Courier New" pitchFamily="49" charset="0"/>
              <a:buNone/>
              <a:tabLst>
                <a:tab pos="1433513" algn="l"/>
              </a:tabLst>
            </a:pPr>
            <a:endParaRPr lang="en-US" i="0" dirty="0">
              <a:solidFill>
                <a:schemeClr val="tx1"/>
              </a:solidFill>
            </a:endParaRPr>
          </a:p>
          <a:p>
            <a:pPr marL="463550" indent="-463550">
              <a:buFont typeface="Courier New" pitchFamily="49" charset="0"/>
              <a:buNone/>
              <a:tabLst>
                <a:tab pos="1433513" algn="l"/>
              </a:tabLst>
            </a:pPr>
            <a:r>
              <a:rPr lang="en-US" i="0" dirty="0">
                <a:solidFill>
                  <a:schemeClr val="tx1"/>
                </a:solidFill>
              </a:rPr>
              <a:t>The area is </a:t>
            </a:r>
            <a:r>
              <a:rPr lang="en-US" i="0" dirty="0">
                <a:solidFill>
                  <a:srgbClr val="FF0008"/>
                </a:solidFill>
              </a:rPr>
              <a:t>6 cm</a:t>
            </a:r>
            <a:r>
              <a:rPr lang="en-US" i="0" baseline="30000" dirty="0">
                <a:solidFill>
                  <a:srgbClr val="FF0008"/>
                </a:solidFill>
              </a:rPr>
              <a:t>2</a:t>
            </a:r>
            <a:r>
              <a:rPr lang="en-US" i="0" dirty="0">
                <a:solidFill>
                  <a:schemeClr val="tx1"/>
                </a:solidFill>
              </a:rPr>
              <a:t>. 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895602"/>
            <a:ext cx="3291840" cy="2400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5125" name="Object 5"/>
          <p:cNvGraphicFramePr>
            <a:graphicFrameLocks noChangeAspect="1"/>
          </p:cNvGraphicFramePr>
          <p:nvPr/>
        </p:nvGraphicFramePr>
        <p:xfrm>
          <a:off x="2133600" y="2743200"/>
          <a:ext cx="14859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7" name="Equation" r:id="rId4" imgW="1485720" imgH="838080" progId="Equation.DSMT4">
                  <p:embed/>
                </p:oleObj>
              </mc:Choice>
              <mc:Fallback>
                <p:oleObj name="Equation" r:id="rId4" imgW="1485720" imgH="83808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2743200"/>
                        <a:ext cx="14859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6" name="Object 6"/>
          <p:cNvGraphicFramePr>
            <a:graphicFrameLocks noChangeAspect="1"/>
          </p:cNvGraphicFramePr>
          <p:nvPr/>
        </p:nvGraphicFramePr>
        <p:xfrm>
          <a:off x="2133600" y="3712633"/>
          <a:ext cx="14732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8" name="Equation" r:id="rId6" imgW="1473120" imgH="838080" progId="Equation.DSMT4">
                  <p:embed/>
                </p:oleObj>
              </mc:Choice>
              <mc:Fallback>
                <p:oleObj name="Equation" r:id="rId6" imgW="1473120" imgH="83808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3712633"/>
                        <a:ext cx="14732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7" name="Object 7"/>
          <p:cNvGraphicFramePr>
            <a:graphicFrameLocks noChangeAspect="1"/>
          </p:cNvGraphicFramePr>
          <p:nvPr/>
        </p:nvGraphicFramePr>
        <p:xfrm>
          <a:off x="2400300" y="4682066"/>
          <a:ext cx="8001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9" name="Equation" r:id="rId8" imgW="799920" imgH="291960" progId="Equation.DSMT4">
                  <p:embed/>
                </p:oleObj>
              </mc:Choice>
              <mc:Fallback>
                <p:oleObj name="Equation" r:id="rId8" imgW="799920" imgH="29196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00300" y="4682066"/>
                        <a:ext cx="8001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8" name="Object 8"/>
          <p:cNvGraphicFramePr>
            <a:graphicFrameLocks noChangeAspect="1"/>
          </p:cNvGraphicFramePr>
          <p:nvPr/>
        </p:nvGraphicFramePr>
        <p:xfrm>
          <a:off x="2400300" y="5105400"/>
          <a:ext cx="4826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0" name="Equation" r:id="rId10" imgW="482400" imgH="291960" progId="Equation.DSMT4">
                  <p:embed/>
                </p:oleObj>
              </mc:Choice>
              <mc:Fallback>
                <p:oleObj name="Equation" r:id="rId10" imgW="482400" imgH="29196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00300" y="5105400"/>
                        <a:ext cx="4826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Example 3: Area (cont.)</a:t>
            </a:r>
          </a:p>
        </p:txBody>
      </p:sp>
      <p:sp>
        <p:nvSpPr>
          <p:cNvPr id="11267" name="Rectangle 3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pPr marL="463550" indent="-463550">
              <a:buFont typeface="Courier New" pitchFamily="49" charset="0"/>
              <a:buNone/>
            </a:pPr>
            <a:r>
              <a:rPr lang="en-US" b="1" i="0" dirty="0">
                <a:solidFill>
                  <a:schemeClr val="tx1"/>
                </a:solidFill>
              </a:rPr>
              <a:t>b.	</a:t>
            </a:r>
            <a:r>
              <a:rPr lang="en-US" i="0" dirty="0">
                <a:solidFill>
                  <a:schemeClr val="tx1"/>
                </a:solidFill>
              </a:rPr>
              <a:t>Find the area of a circle with a radius of </a:t>
            </a:r>
            <a:r>
              <a:rPr lang="en-US" i="0" dirty="0">
                <a:solidFill>
                  <a:srgbClr val="0000FF"/>
                </a:solidFill>
              </a:rPr>
              <a:t>6 inches</a:t>
            </a:r>
            <a:r>
              <a:rPr lang="en-US" i="0" dirty="0">
                <a:solidFill>
                  <a:schemeClr val="tx1"/>
                </a:solidFill>
              </a:rPr>
              <a:t>. (Use </a:t>
            </a:r>
            <a:r>
              <a:rPr lang="el-GR" i="1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π</a:t>
            </a:r>
            <a:r>
              <a:rPr lang="en-US" i="0" dirty="0">
                <a:solidFill>
                  <a:schemeClr val="tx1"/>
                </a:solidFill>
              </a:rPr>
              <a:t> = 3.14.)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 marL="463550" indent="-463550">
              <a:buFont typeface="Courier New" pitchFamily="49" charset="0"/>
              <a:buNone/>
            </a:pPr>
            <a:r>
              <a:rPr lang="en-US" b="1" i="0" dirty="0">
                <a:solidFill>
                  <a:schemeClr val="tx1"/>
                </a:solidFill>
              </a:rPr>
              <a:t>Solution   </a:t>
            </a:r>
            <a:r>
              <a:rPr lang="en-US" i="0" dirty="0">
                <a:solidFill>
                  <a:schemeClr val="tx1"/>
                </a:solidFill>
              </a:rPr>
              <a:t>Sketch the figure.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 marL="463550" indent="-463550">
              <a:buFont typeface="Courier New" pitchFamily="49" charset="0"/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463550" indent="-463550">
              <a:buFont typeface="Courier New" pitchFamily="49" charset="0"/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463550" indent="-463550">
              <a:buFont typeface="Courier New" pitchFamily="49" charset="0"/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463550" indent="-463550">
              <a:buFont typeface="Courier New" pitchFamily="49" charset="0"/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463550" indent="-463550">
              <a:buFont typeface="Courier New" pitchFamily="49" charset="0"/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463550" indent="-463550"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The area is </a:t>
            </a:r>
            <a:r>
              <a:rPr lang="en-US" i="0" dirty="0">
                <a:solidFill>
                  <a:srgbClr val="FF0008"/>
                </a:solidFill>
              </a:rPr>
              <a:t>approximately 113.04 square inches</a:t>
            </a:r>
            <a:r>
              <a:rPr lang="en-US" i="0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2971800"/>
            <a:ext cx="3657600" cy="2045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614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0827847"/>
              </p:ext>
            </p:extLst>
          </p:nvPr>
        </p:nvGraphicFramePr>
        <p:xfrm>
          <a:off x="2038350" y="2901950"/>
          <a:ext cx="10795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1" name="Equation" r:id="rId4" imgW="1079280" imgH="380880" progId="Equation.DSMT4">
                  <p:embed/>
                </p:oleObj>
              </mc:Choice>
              <mc:Fallback>
                <p:oleObj name="Equation" r:id="rId4" imgW="1079280" imgH="38088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8350" y="2901950"/>
                        <a:ext cx="10795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0" name="Object 6"/>
          <p:cNvGraphicFramePr>
            <a:graphicFrameLocks noChangeAspect="1"/>
          </p:cNvGraphicFramePr>
          <p:nvPr/>
        </p:nvGraphicFramePr>
        <p:xfrm>
          <a:off x="2057400" y="3462867"/>
          <a:ext cx="1765300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2" name="Equation" r:id="rId6" imgW="1765080" imgH="545760" progId="Equation.DSMT4">
                  <p:embed/>
                </p:oleObj>
              </mc:Choice>
              <mc:Fallback>
                <p:oleObj name="Equation" r:id="rId6" imgW="1765080" imgH="54576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3462867"/>
                        <a:ext cx="1765300" cy="54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1" name="Object 7"/>
          <p:cNvGraphicFramePr>
            <a:graphicFrameLocks noChangeAspect="1"/>
          </p:cNvGraphicFramePr>
          <p:nvPr/>
        </p:nvGraphicFramePr>
        <p:xfrm>
          <a:off x="2336800" y="4182534"/>
          <a:ext cx="15494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3" name="Equation" r:id="rId8" imgW="1549080" imgH="469800" progId="Equation.DSMT4">
                  <p:embed/>
                </p:oleObj>
              </mc:Choice>
              <mc:Fallback>
                <p:oleObj name="Equation" r:id="rId8" imgW="1549080" imgH="46980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6800" y="4182534"/>
                        <a:ext cx="15494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2" name="Object 8"/>
          <p:cNvGraphicFramePr>
            <a:graphicFrameLocks noChangeAspect="1"/>
          </p:cNvGraphicFramePr>
          <p:nvPr/>
        </p:nvGraphicFramePr>
        <p:xfrm>
          <a:off x="2336800" y="4826000"/>
          <a:ext cx="12700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4" name="Equation" r:id="rId10" imgW="1269720" imgH="291960" progId="Equation.DSMT4">
                  <p:embed/>
                </p:oleObj>
              </mc:Choice>
              <mc:Fallback>
                <p:oleObj name="Equation" r:id="rId10" imgW="1269720" imgH="29196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6800" y="4826000"/>
                        <a:ext cx="12700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Example 4: Area</a:t>
            </a:r>
          </a:p>
        </p:txBody>
      </p:sp>
      <p:sp>
        <p:nvSpPr>
          <p:cNvPr id="12291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80387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672"/>
              </a:spcBef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Central Park in New York City is rectangular in shape and has an area of approximately </a:t>
            </a:r>
            <a:r>
              <a:rPr lang="en-US" i="0" dirty="0">
                <a:solidFill>
                  <a:srgbClr val="0000FF"/>
                </a:solidFill>
              </a:rPr>
              <a:t>1.25</a:t>
            </a:r>
            <a:r>
              <a:rPr lang="en-US" i="0" dirty="0">
                <a:solidFill>
                  <a:schemeClr val="tx1"/>
                </a:solidFill>
              </a:rPr>
              <a:t> square miles. If it is </a:t>
            </a:r>
            <a:r>
              <a:rPr lang="en-US" i="0" dirty="0">
                <a:solidFill>
                  <a:srgbClr val="0000FF"/>
                </a:solidFill>
              </a:rPr>
              <a:t>2.5 miles </a:t>
            </a:r>
            <a:r>
              <a:rPr lang="en-US" i="0" dirty="0">
                <a:solidFill>
                  <a:schemeClr val="tx1"/>
                </a:solidFill>
              </a:rPr>
              <a:t>long, how wide is it?</a:t>
            </a:r>
            <a:endParaRPr lang="en-US" dirty="0">
              <a:solidFill>
                <a:schemeClr val="tx1"/>
              </a:solidFill>
            </a:endParaRPr>
          </a:p>
          <a:p>
            <a:pPr>
              <a:spcBef>
                <a:spcPts val="672"/>
              </a:spcBef>
              <a:buFont typeface="Courier New" pitchFamily="49" charset="0"/>
              <a:buNone/>
            </a:pPr>
            <a:r>
              <a:rPr lang="en-US" b="1" i="0" dirty="0">
                <a:solidFill>
                  <a:schemeClr val="tx1"/>
                </a:solidFill>
              </a:rPr>
              <a:t>Solution </a:t>
            </a:r>
          </a:p>
          <a:p>
            <a:pPr>
              <a:spcBef>
                <a:spcPts val="672"/>
              </a:spcBef>
              <a:buFont typeface="Courier New" pitchFamily="49" charset="0"/>
              <a:buNone/>
            </a:pPr>
            <a:endParaRPr lang="en-US" b="1" i="0" dirty="0">
              <a:solidFill>
                <a:schemeClr val="tx1"/>
              </a:solidFill>
            </a:endParaRPr>
          </a:p>
          <a:p>
            <a:pPr>
              <a:spcBef>
                <a:spcPts val="672"/>
              </a:spcBef>
              <a:buFont typeface="Courier New" pitchFamily="49" charset="0"/>
              <a:buNone/>
            </a:pPr>
            <a:endParaRPr lang="en-US" b="1" i="0" dirty="0">
              <a:solidFill>
                <a:schemeClr val="tx1"/>
              </a:solidFill>
            </a:endParaRPr>
          </a:p>
          <a:p>
            <a:pPr>
              <a:spcBef>
                <a:spcPts val="672"/>
              </a:spcBef>
              <a:buFont typeface="Courier New" pitchFamily="49" charset="0"/>
              <a:buNone/>
            </a:pPr>
            <a:endParaRPr lang="en-US" b="1" i="0" dirty="0">
              <a:solidFill>
                <a:schemeClr val="tx1"/>
              </a:solidFill>
            </a:endParaRPr>
          </a:p>
          <a:p>
            <a:pPr>
              <a:spcBef>
                <a:spcPts val="672"/>
              </a:spcBef>
              <a:buFont typeface="Courier New" pitchFamily="49" charset="0"/>
              <a:buNone/>
            </a:pPr>
            <a:endParaRPr lang="en-US" i="0" dirty="0">
              <a:solidFill>
                <a:schemeClr val="tx1"/>
              </a:solidFill>
            </a:endParaRPr>
          </a:p>
          <a:p>
            <a:pPr>
              <a:spcBef>
                <a:spcPts val="3000"/>
              </a:spcBef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The width of the park is </a:t>
            </a:r>
            <a:r>
              <a:rPr lang="en-US" i="0" dirty="0">
                <a:solidFill>
                  <a:srgbClr val="FF0008"/>
                </a:solidFill>
              </a:rPr>
              <a:t>0.5 miles</a:t>
            </a:r>
            <a:r>
              <a:rPr lang="en-US" i="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2293" name="Rectangle 14"/>
          <p:cNvSpPr>
            <a:spLocks noChangeArrowheads="1"/>
          </p:cNvSpPr>
          <p:nvPr/>
        </p:nvSpPr>
        <p:spPr bwMode="auto">
          <a:xfrm>
            <a:off x="2444750" y="3727450"/>
            <a:ext cx="37782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>
                <a:solidFill>
                  <a:srgbClr val="008080"/>
                </a:solidFill>
              </a:rPr>
              <a:t>Substitute </a:t>
            </a:r>
            <a:r>
              <a:rPr lang="en-US" sz="2000" dirty="0">
                <a:solidFill>
                  <a:srgbClr val="FF00FF"/>
                </a:solidFill>
              </a:rPr>
              <a:t>1.25</a:t>
            </a:r>
            <a:r>
              <a:rPr lang="en-US" sz="2000" dirty="0">
                <a:solidFill>
                  <a:srgbClr val="008080"/>
                </a:solidFill>
              </a:rPr>
              <a:t> for </a:t>
            </a:r>
            <a:r>
              <a:rPr lang="en-US" sz="2000" i="1" dirty="0">
                <a:solidFill>
                  <a:srgbClr val="008080"/>
                </a:solidFill>
              </a:rPr>
              <a:t>A</a:t>
            </a:r>
            <a:r>
              <a:rPr lang="en-US" sz="2000" dirty="0">
                <a:solidFill>
                  <a:srgbClr val="008080"/>
                </a:solidFill>
              </a:rPr>
              <a:t> and</a:t>
            </a:r>
            <a:r>
              <a:rPr lang="en-US" sz="2000" dirty="0">
                <a:solidFill>
                  <a:srgbClr val="FF00FF"/>
                </a:solidFill>
              </a:rPr>
              <a:t> 2.5</a:t>
            </a:r>
            <a:r>
              <a:rPr lang="en-US" sz="2000" dirty="0">
                <a:solidFill>
                  <a:srgbClr val="008080"/>
                </a:solidFill>
              </a:rPr>
              <a:t> for </a:t>
            </a:r>
            <a:r>
              <a:rPr lang="en-US" sz="2000" i="1" dirty="0">
                <a:solidFill>
                  <a:srgbClr val="008080"/>
                </a:solidFill>
              </a:rPr>
              <a:t>l</a:t>
            </a:r>
            <a:r>
              <a:rPr lang="en-US" sz="2000" dirty="0">
                <a:solidFill>
                  <a:srgbClr val="008080"/>
                </a:solidFill>
              </a:rPr>
              <a:t>.</a:t>
            </a:r>
          </a:p>
        </p:txBody>
      </p:sp>
      <p:sp>
        <p:nvSpPr>
          <p:cNvPr id="12294" name="Rectangle 15"/>
          <p:cNvSpPr>
            <a:spLocks noChangeArrowheads="1"/>
          </p:cNvSpPr>
          <p:nvPr/>
        </p:nvSpPr>
        <p:spPr bwMode="auto">
          <a:xfrm>
            <a:off x="2438400" y="4540250"/>
            <a:ext cx="37782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solidFill>
                  <a:srgbClr val="008080"/>
                </a:solidFill>
              </a:rPr>
              <a:t>Divide both sides by </a:t>
            </a:r>
            <a:r>
              <a:rPr lang="en-US" sz="2000">
                <a:solidFill>
                  <a:srgbClr val="FF00FF"/>
                </a:solidFill>
              </a:rPr>
              <a:t>2.5</a:t>
            </a:r>
            <a:r>
              <a:rPr lang="en-US" sz="2000">
                <a:solidFill>
                  <a:srgbClr val="008080"/>
                </a:solidFill>
              </a:rPr>
              <a:t>.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0" y="2438400"/>
            <a:ext cx="2606675" cy="1736725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7172" name="Object 4"/>
          <p:cNvGraphicFramePr>
            <a:graphicFrameLocks noChangeAspect="1"/>
          </p:cNvGraphicFramePr>
          <p:nvPr/>
        </p:nvGraphicFramePr>
        <p:xfrm>
          <a:off x="1143000" y="3200400"/>
          <a:ext cx="9398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4" name="Equation" r:id="rId4" imgW="939600" imgH="291960" progId="Equation.DSMT4">
                  <p:embed/>
                </p:oleObj>
              </mc:Choice>
              <mc:Fallback>
                <p:oleObj name="Equation" r:id="rId4" imgW="939600" imgH="29196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3200400"/>
                        <a:ext cx="9398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3" name="Object 5"/>
          <p:cNvGraphicFramePr>
            <a:graphicFrameLocks noChangeAspect="1"/>
          </p:cNvGraphicFramePr>
          <p:nvPr/>
        </p:nvGraphicFramePr>
        <p:xfrm>
          <a:off x="762000" y="3733800"/>
          <a:ext cx="16510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5" name="Equation" r:id="rId6" imgW="1650960" imgH="291960" progId="Equation.DSMT4">
                  <p:embed/>
                </p:oleObj>
              </mc:Choice>
              <mc:Fallback>
                <p:oleObj name="Equation" r:id="rId6" imgW="1650960" imgH="29196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3733800"/>
                        <a:ext cx="16510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4" name="Object 6"/>
          <p:cNvGraphicFramePr>
            <a:graphicFrameLocks noChangeAspect="1"/>
          </p:cNvGraphicFramePr>
          <p:nvPr/>
        </p:nvGraphicFramePr>
        <p:xfrm>
          <a:off x="685800" y="4267200"/>
          <a:ext cx="17653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6" name="Equation" r:id="rId8" imgW="1765080" imgH="838080" progId="Equation.DSMT4">
                  <p:embed/>
                </p:oleObj>
              </mc:Choice>
              <mc:Fallback>
                <p:oleObj name="Equation" r:id="rId8" imgW="1765080" imgH="83808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4267200"/>
                        <a:ext cx="17653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5" name="Object 7"/>
          <p:cNvGraphicFramePr>
            <a:graphicFrameLocks noChangeAspect="1"/>
          </p:cNvGraphicFramePr>
          <p:nvPr/>
        </p:nvGraphicFramePr>
        <p:xfrm>
          <a:off x="914400" y="5181600"/>
          <a:ext cx="10668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7" name="Equation" r:id="rId10" imgW="1066680" imgH="291960" progId="Equation.DSMT4">
                  <p:embed/>
                </p:oleObj>
              </mc:Choice>
              <mc:Fallback>
                <p:oleObj name="Equation" r:id="rId10" imgW="1066680" imgH="29196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5181600"/>
                        <a:ext cx="10668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" grpId="0"/>
      <p:bldP spid="1229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914400"/>
          </a:xfrm>
        </p:spPr>
        <p:txBody>
          <a:bodyPr/>
          <a:lstStyle/>
          <a:p>
            <a:r>
              <a:rPr lang="en-US" dirty="0"/>
              <a:t>Volume</a:t>
            </a:r>
          </a:p>
        </p:txBody>
      </p:sp>
      <p:graphicFrame>
        <p:nvGraphicFramePr>
          <p:cNvPr id="5" name="Content Placeholder 8"/>
          <p:cNvGraphicFramePr>
            <a:graphicFrameLocks noGrp="1"/>
          </p:cNvGraphicFramePr>
          <p:nvPr>
            <p:ph idx="1"/>
          </p:nvPr>
        </p:nvGraphicFramePr>
        <p:xfrm>
          <a:off x="457200" y="1279525"/>
          <a:ext cx="8229600" cy="41763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2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19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n-US" sz="2800" b="1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Formulas for Volume</a:t>
                      </a:r>
                      <a:endParaRPr lang="en-US" sz="28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8235"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FEFF7"/>
              </a:clrFrom>
              <a:clrTo>
                <a:srgbClr val="EFEFF7">
                  <a:alpha val="0"/>
                </a:srgbClr>
              </a:clrTo>
            </a:clrChange>
            <a:duotone>
              <a:prstClr val="black"/>
              <a:srgbClr val="FFFFCC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609600" y="2619375"/>
            <a:ext cx="1990725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EFEFF7"/>
              </a:clrFrom>
              <a:clrTo>
                <a:srgbClr val="EFEFF7">
                  <a:alpha val="0"/>
                </a:srgbClr>
              </a:clrTo>
            </a:clrChange>
            <a:duotone>
              <a:prstClr val="black"/>
              <a:srgbClr val="FFFFCC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3138487" y="1828800"/>
            <a:ext cx="2419350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EFEFF7"/>
              </a:clrFrom>
              <a:clrTo>
                <a:srgbClr val="EFEFF7">
                  <a:alpha val="0"/>
                </a:srgbClr>
              </a:clrTo>
            </a:clrChange>
            <a:duotone>
              <a:prstClr val="black"/>
              <a:srgbClr val="FFFFCC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6096000" y="2033587"/>
            <a:ext cx="2219325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914400"/>
          </a:xfrm>
        </p:spPr>
        <p:txBody>
          <a:bodyPr/>
          <a:lstStyle/>
          <a:p>
            <a:r>
              <a:rPr lang="en-US" dirty="0"/>
              <a:t>Volume</a:t>
            </a:r>
          </a:p>
        </p:txBody>
      </p:sp>
      <p:graphicFrame>
        <p:nvGraphicFramePr>
          <p:cNvPr id="5" name="Content Placeholder 8"/>
          <p:cNvGraphicFramePr>
            <a:graphicFrameLocks noGrp="1"/>
          </p:cNvGraphicFramePr>
          <p:nvPr>
            <p:ph idx="1"/>
          </p:nvPr>
        </p:nvGraphicFramePr>
        <p:xfrm>
          <a:off x="457200" y="1279525"/>
          <a:ext cx="8229600" cy="41763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2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19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n-US" sz="2800" b="1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Formulas for Volume (cont.)</a:t>
                      </a:r>
                      <a:endParaRPr lang="en-US" sz="28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8235"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FEFF7"/>
              </a:clrFrom>
              <a:clrTo>
                <a:srgbClr val="EFEFF7">
                  <a:alpha val="0"/>
                </a:srgbClr>
              </a:clrTo>
            </a:clrChange>
            <a:duotone>
              <a:prstClr val="black"/>
              <a:srgbClr val="FFFFCC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1752600" y="1981200"/>
            <a:ext cx="2114550" cy="322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EFEFF7"/>
              </a:clrFrom>
              <a:clrTo>
                <a:srgbClr val="EFEFF7">
                  <a:alpha val="0"/>
                </a:srgbClr>
              </a:clrTo>
            </a:clrChange>
            <a:duotone>
              <a:prstClr val="black"/>
              <a:srgbClr val="FFFFCC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5181600" y="2014537"/>
            <a:ext cx="2447925" cy="31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>
                <a:solidFill>
                  <a:schemeClr val="accent1"/>
                </a:solidFill>
              </a:rPr>
              <a:t>Objectives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954107"/>
          </a:xfrm>
        </p:spPr>
        <p:txBody>
          <a:bodyPr>
            <a:spAutoFit/>
          </a:bodyPr>
          <a:lstStyle/>
          <a:p>
            <a:pPr marL="457200" indent="-457200">
              <a:buFont typeface="Courier New" pitchFamily="49" charset="0"/>
              <a:buChar char="o"/>
            </a:pPr>
            <a:r>
              <a:rPr lang="en-US" i="0" dirty="0">
                <a:solidFill>
                  <a:schemeClr val="tx1"/>
                </a:solidFill>
              </a:rPr>
              <a:t>Recognize and use appropriate geometric formulas for computations.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Example 5: Volume</a:t>
            </a:r>
          </a:p>
        </p:txBody>
      </p:sp>
      <p:sp>
        <p:nvSpPr>
          <p:cNvPr id="13315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930581"/>
          </a:xfrm>
          <a:prstGeom prst="rect">
            <a:avLst/>
          </a:prstGeom>
        </p:spPr>
        <p:txBody>
          <a:bodyPr>
            <a:spAutoFit/>
          </a:bodyPr>
          <a:lstStyle/>
          <a:p>
            <a:pPr marL="463550" indent="-463550">
              <a:buFont typeface="Courier New" pitchFamily="49" charset="0"/>
              <a:buNone/>
            </a:pPr>
            <a:r>
              <a:rPr lang="en-US" b="1" i="0" dirty="0">
                <a:solidFill>
                  <a:schemeClr val="tx1"/>
                </a:solidFill>
              </a:rPr>
              <a:t>a.	</a:t>
            </a:r>
            <a:r>
              <a:rPr lang="en-US" i="0" dirty="0">
                <a:solidFill>
                  <a:schemeClr val="tx1"/>
                </a:solidFill>
              </a:rPr>
              <a:t>Find the volume of a right circular cylinder with a     radius of </a:t>
            </a:r>
            <a:r>
              <a:rPr lang="en-US" i="0" dirty="0">
                <a:solidFill>
                  <a:srgbClr val="0000FF"/>
                </a:solidFill>
              </a:rPr>
              <a:t>2 centimeters </a:t>
            </a:r>
            <a:r>
              <a:rPr lang="en-US" i="0" dirty="0">
                <a:solidFill>
                  <a:schemeClr val="tx1"/>
                </a:solidFill>
              </a:rPr>
              <a:t>and a height of </a:t>
            </a:r>
            <a:r>
              <a:rPr lang="en-US" i="0" dirty="0">
                <a:solidFill>
                  <a:srgbClr val="0000FF"/>
                </a:solidFill>
              </a:rPr>
              <a:t>5 centimeters</a:t>
            </a:r>
            <a:r>
              <a:rPr lang="en-US" i="0" dirty="0">
                <a:solidFill>
                  <a:schemeClr val="tx1"/>
                </a:solidFill>
              </a:rPr>
              <a:t>.</a:t>
            </a:r>
          </a:p>
          <a:p>
            <a:pPr marL="463550" indent="-463550">
              <a:buFont typeface="Courier New" pitchFamily="49" charset="0"/>
              <a:buNone/>
            </a:pPr>
            <a:r>
              <a:rPr lang="en-US" b="1" i="0" dirty="0">
                <a:solidFill>
                  <a:schemeClr val="tx1"/>
                </a:solidFill>
              </a:rPr>
              <a:t>Solution  </a:t>
            </a:r>
            <a:r>
              <a:rPr lang="en-US" i="0" dirty="0">
                <a:solidFill>
                  <a:schemeClr val="tx1"/>
                </a:solidFill>
              </a:rPr>
              <a:t>Sketch the figure.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 marL="463550" indent="-463550">
              <a:buFont typeface="Courier New" pitchFamily="49" charset="0"/>
              <a:buNone/>
            </a:pPr>
            <a:endParaRPr lang="en-US" sz="2400" i="0" dirty="0"/>
          </a:p>
          <a:p>
            <a:pPr marL="463550" indent="-463550">
              <a:buFont typeface="Courier New" pitchFamily="49" charset="0"/>
              <a:buNone/>
            </a:pPr>
            <a:endParaRPr lang="en-US" i="0" dirty="0"/>
          </a:p>
          <a:p>
            <a:pPr marL="463550" indent="-463550">
              <a:buFont typeface="Courier New" pitchFamily="49" charset="0"/>
              <a:buNone/>
            </a:pPr>
            <a:endParaRPr lang="en-US" i="0" dirty="0"/>
          </a:p>
          <a:p>
            <a:pPr marL="463550" indent="-463550">
              <a:buFont typeface="Courier New" pitchFamily="49" charset="0"/>
              <a:buNone/>
            </a:pPr>
            <a:endParaRPr lang="en-US" i="0" dirty="0"/>
          </a:p>
          <a:p>
            <a:pPr marL="463550" indent="-463550">
              <a:spcBef>
                <a:spcPts val="0"/>
              </a:spcBef>
              <a:buFont typeface="Courier New" pitchFamily="49" charset="0"/>
              <a:buNone/>
            </a:pPr>
            <a:endParaRPr lang="en-US" i="0" dirty="0"/>
          </a:p>
          <a:p>
            <a:pPr marL="463550" indent="-463550"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The volume is </a:t>
            </a:r>
            <a:r>
              <a:rPr lang="en-US" i="0" dirty="0">
                <a:solidFill>
                  <a:srgbClr val="FF0008"/>
                </a:solidFill>
              </a:rPr>
              <a:t>approximately 62.80 cubic centimeters</a:t>
            </a:r>
            <a:r>
              <a:rPr lang="en-US" i="0" dirty="0">
                <a:solidFill>
                  <a:schemeClr val="tx1"/>
                </a:solidFill>
              </a:rPr>
              <a:t>.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8280" y="2555243"/>
            <a:ext cx="3017520" cy="2931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819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9134057"/>
              </p:ext>
            </p:extLst>
          </p:nvPr>
        </p:nvGraphicFramePr>
        <p:xfrm>
          <a:off x="2190750" y="3130550"/>
          <a:ext cx="12573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7" name="Equation" r:id="rId4" imgW="1257120" imgH="380880" progId="Equation.DSMT4">
                  <p:embed/>
                </p:oleObj>
              </mc:Choice>
              <mc:Fallback>
                <p:oleObj name="Equation" r:id="rId4" imgW="1257120" imgH="38088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0750" y="3130550"/>
                        <a:ext cx="12573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8" name="Object 6"/>
          <p:cNvGraphicFramePr>
            <a:graphicFrameLocks noChangeAspect="1"/>
          </p:cNvGraphicFramePr>
          <p:nvPr/>
        </p:nvGraphicFramePr>
        <p:xfrm>
          <a:off x="2209800" y="3517900"/>
          <a:ext cx="2108200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8" name="Equation" r:id="rId6" imgW="2108160" imgH="545760" progId="Equation.DSMT4">
                  <p:embed/>
                </p:oleObj>
              </mc:Choice>
              <mc:Fallback>
                <p:oleObj name="Equation" r:id="rId6" imgW="2108160" imgH="54576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3517900"/>
                        <a:ext cx="2108200" cy="54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9" name="Object 7"/>
          <p:cNvGraphicFramePr>
            <a:graphicFrameLocks noChangeAspect="1"/>
          </p:cNvGraphicFramePr>
          <p:nvPr/>
        </p:nvGraphicFramePr>
        <p:xfrm>
          <a:off x="2463800" y="4104944"/>
          <a:ext cx="17145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9" name="Equation" r:id="rId8" imgW="1714320" imgH="469800" progId="Equation.DSMT4">
                  <p:embed/>
                </p:oleObj>
              </mc:Choice>
              <mc:Fallback>
                <p:oleObj name="Equation" r:id="rId8" imgW="1714320" imgH="46980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63800" y="4104944"/>
                        <a:ext cx="17145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00" name="Object 8"/>
          <p:cNvGraphicFramePr>
            <a:graphicFrameLocks noChangeAspect="1"/>
          </p:cNvGraphicFramePr>
          <p:nvPr/>
        </p:nvGraphicFramePr>
        <p:xfrm>
          <a:off x="2463800" y="4627540"/>
          <a:ext cx="15494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0" name="Equation" r:id="rId10" imgW="1549080" imgH="469800" progId="Equation.DSMT4">
                  <p:embed/>
                </p:oleObj>
              </mc:Choice>
              <mc:Fallback>
                <p:oleObj name="Equation" r:id="rId10" imgW="1549080" imgH="46980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63800" y="4627540"/>
                        <a:ext cx="15494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01" name="Object 9"/>
          <p:cNvGraphicFramePr>
            <a:graphicFrameLocks noChangeAspect="1"/>
          </p:cNvGraphicFramePr>
          <p:nvPr/>
        </p:nvGraphicFramePr>
        <p:xfrm>
          <a:off x="2463800" y="5058392"/>
          <a:ext cx="17272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1" name="Equation" r:id="rId12" imgW="1726920" imgH="482400" progId="Equation.DSMT4">
                  <p:embed/>
                </p:oleObj>
              </mc:Choice>
              <mc:Fallback>
                <p:oleObj name="Equation" r:id="rId12" imgW="1726920" imgH="48240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63800" y="5058392"/>
                        <a:ext cx="17272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Example 5: Volume (cont.)</a:t>
            </a:r>
          </a:p>
        </p:txBody>
      </p:sp>
      <p:sp>
        <p:nvSpPr>
          <p:cNvPr id="14339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9715"/>
          </a:xfrm>
          <a:prstGeom prst="rect">
            <a:avLst/>
          </a:prstGeom>
        </p:spPr>
        <p:txBody>
          <a:bodyPr>
            <a:spAutoFit/>
          </a:bodyPr>
          <a:lstStyle/>
          <a:p>
            <a:pPr marL="463550" indent="-463550">
              <a:buFont typeface="Courier New" pitchFamily="49" charset="0"/>
              <a:buNone/>
            </a:pPr>
            <a:r>
              <a:rPr lang="en-US" b="1" i="0" dirty="0">
                <a:solidFill>
                  <a:schemeClr val="tx1"/>
                </a:solidFill>
              </a:rPr>
              <a:t>b.	</a:t>
            </a:r>
            <a:r>
              <a:rPr lang="en-US" i="0" dirty="0">
                <a:solidFill>
                  <a:schemeClr val="tx1"/>
                </a:solidFill>
              </a:rPr>
              <a:t>Find the volume of a sphere with a radius of </a:t>
            </a:r>
            <a:r>
              <a:rPr lang="en-US" i="0" dirty="0">
                <a:solidFill>
                  <a:srgbClr val="0000FF"/>
                </a:solidFill>
              </a:rPr>
              <a:t>4 feet</a:t>
            </a:r>
            <a:r>
              <a:rPr lang="en-US" i="0" dirty="0">
                <a:solidFill>
                  <a:schemeClr val="tx1"/>
                </a:solidFill>
              </a:rPr>
              <a:t>.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 marL="463550" indent="-463550">
              <a:buFont typeface="Courier New" pitchFamily="49" charset="0"/>
              <a:buNone/>
            </a:pPr>
            <a:r>
              <a:rPr lang="en-US" b="1" i="0" dirty="0">
                <a:solidFill>
                  <a:schemeClr val="tx1"/>
                </a:solidFill>
              </a:rPr>
              <a:t>Solution   </a:t>
            </a:r>
            <a:r>
              <a:rPr lang="en-US" i="0" dirty="0">
                <a:solidFill>
                  <a:schemeClr val="tx1"/>
                </a:solidFill>
              </a:rPr>
              <a:t>Sketch the figure.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 marL="463550" indent="-463550">
              <a:buFont typeface="Courier New" pitchFamily="49" charset="0"/>
              <a:buNone/>
            </a:pPr>
            <a:endParaRPr lang="en-US" i="0" dirty="0">
              <a:solidFill>
                <a:schemeClr val="tx1"/>
              </a:solidFill>
            </a:endParaRPr>
          </a:p>
          <a:p>
            <a:pPr marL="463550" indent="-463550">
              <a:buFont typeface="Courier New" pitchFamily="49" charset="0"/>
              <a:buNone/>
            </a:pPr>
            <a:endParaRPr lang="en-US" i="0" dirty="0">
              <a:solidFill>
                <a:schemeClr val="tx1"/>
              </a:solidFill>
            </a:endParaRPr>
          </a:p>
          <a:p>
            <a:pPr marL="463550" indent="-463550">
              <a:buFont typeface="Courier New" pitchFamily="49" charset="0"/>
              <a:buNone/>
            </a:pPr>
            <a:endParaRPr lang="en-US" i="0" dirty="0">
              <a:solidFill>
                <a:schemeClr val="tx1"/>
              </a:solidFill>
            </a:endParaRPr>
          </a:p>
          <a:p>
            <a:pPr marL="463550" indent="-463550">
              <a:buFont typeface="Courier New" pitchFamily="49" charset="0"/>
              <a:buNone/>
            </a:pPr>
            <a:endParaRPr lang="en-US" i="0" dirty="0">
              <a:solidFill>
                <a:schemeClr val="tx1"/>
              </a:solidFill>
            </a:endParaRPr>
          </a:p>
          <a:p>
            <a:pPr marL="463550" indent="-463550">
              <a:buFont typeface="Courier New" pitchFamily="49" charset="0"/>
              <a:buNone/>
            </a:pPr>
            <a:endParaRPr lang="en-US" i="0" dirty="0">
              <a:solidFill>
                <a:schemeClr val="tx1"/>
              </a:solidFill>
            </a:endParaRPr>
          </a:p>
          <a:p>
            <a:pPr marL="463550" indent="-463550">
              <a:lnSpc>
                <a:spcPct val="150000"/>
              </a:lnSpc>
              <a:spcBef>
                <a:spcPts val="2400"/>
              </a:spcBef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The volume is </a:t>
            </a:r>
            <a:r>
              <a:rPr lang="en-US" i="0" dirty="0">
                <a:solidFill>
                  <a:srgbClr val="FF0008"/>
                </a:solidFill>
              </a:rPr>
              <a:t>approximately 267.95 cubic feet</a:t>
            </a:r>
            <a:r>
              <a:rPr lang="en-US" i="0" dirty="0">
                <a:solidFill>
                  <a:schemeClr val="tx1"/>
                </a:solidFill>
              </a:rPr>
              <a:t>.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3600" y="2514600"/>
            <a:ext cx="2743200" cy="2197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922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3047245"/>
              </p:ext>
            </p:extLst>
          </p:nvPr>
        </p:nvGraphicFramePr>
        <p:xfrm>
          <a:off x="971550" y="2286000"/>
          <a:ext cx="13462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3" name="Equation" r:id="rId4" imgW="1346040" imgH="838080" progId="Equation.DSMT4">
                  <p:embed/>
                </p:oleObj>
              </mc:Choice>
              <mc:Fallback>
                <p:oleObj name="Equation" r:id="rId4" imgW="1346040" imgH="83808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2286000"/>
                        <a:ext cx="13462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2" name="Object 6"/>
          <p:cNvGraphicFramePr>
            <a:graphicFrameLocks noChangeAspect="1"/>
          </p:cNvGraphicFramePr>
          <p:nvPr/>
        </p:nvGraphicFramePr>
        <p:xfrm>
          <a:off x="990600" y="3276600"/>
          <a:ext cx="21717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4" name="Equation" r:id="rId6" imgW="2171520" imgH="838080" progId="Equation.DSMT4">
                  <p:embed/>
                </p:oleObj>
              </mc:Choice>
              <mc:Fallback>
                <p:oleObj name="Equation" r:id="rId6" imgW="2171520" imgH="83808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3276600"/>
                        <a:ext cx="21717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3" name="Object 7"/>
          <p:cNvGraphicFramePr>
            <a:graphicFrameLocks noChangeAspect="1"/>
          </p:cNvGraphicFramePr>
          <p:nvPr/>
        </p:nvGraphicFramePr>
        <p:xfrm>
          <a:off x="3276600" y="3289300"/>
          <a:ext cx="1968500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5" name="Equation" r:id="rId8" imgW="1968480" imgH="876240" progId="Equation.DSMT4">
                  <p:embed/>
                </p:oleObj>
              </mc:Choice>
              <mc:Fallback>
                <p:oleObj name="Equation" r:id="rId8" imgW="1968480" imgH="87624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3289300"/>
                        <a:ext cx="1968500" cy="876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4" name="Object 8"/>
          <p:cNvGraphicFramePr>
            <a:graphicFrameLocks noChangeAspect="1"/>
          </p:cNvGraphicFramePr>
          <p:nvPr/>
        </p:nvGraphicFramePr>
        <p:xfrm>
          <a:off x="1244600" y="4419600"/>
          <a:ext cx="46355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6" name="Equation" r:id="rId10" imgW="4635360" imgH="838080" progId="Equation.DSMT4">
                  <p:embed/>
                </p:oleObj>
              </mc:Choice>
              <mc:Fallback>
                <p:oleObj name="Equation" r:id="rId10" imgW="4635360" imgH="83808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44600" y="4419600"/>
                        <a:ext cx="46355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Example 6: Volume</a:t>
            </a:r>
          </a:p>
        </p:txBody>
      </p:sp>
      <p:sp>
        <p:nvSpPr>
          <p:cNvPr id="15363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267765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indent="0"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The Luxor Hotel in Las Vegas is 30 stories tall and shaped like a pyramid. Its volume is approximately 36 million square feet. If the base of the hotel is a square with sides 556 ft long, what is the approximate height of the pyramid? (Round your answer to the nearest integer.)</a:t>
            </a:r>
          </a:p>
        </p:txBody>
      </p:sp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8400" y="3886200"/>
            <a:ext cx="4244975" cy="2027237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Example 6: Volume (cont.)</a:t>
            </a:r>
          </a:p>
        </p:txBody>
      </p:sp>
      <p:sp>
        <p:nvSpPr>
          <p:cNvPr id="16386" name="Rectangle 3"/>
          <p:cNvSpPr>
            <a:spLocks noGrp="1"/>
          </p:cNvSpPr>
          <p:nvPr>
            <p:ph idx="1"/>
          </p:nvPr>
        </p:nvSpPr>
        <p:spPr>
          <a:xfrm>
            <a:off x="457200" y="1203960"/>
            <a:ext cx="8229600" cy="490647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533400" indent="-533400">
              <a:spcBef>
                <a:spcPts val="672"/>
              </a:spcBef>
              <a:buFont typeface="Courier New" pitchFamily="49" charset="0"/>
              <a:buNone/>
            </a:pPr>
            <a:r>
              <a:rPr lang="en-US" b="1" i="0" dirty="0">
                <a:solidFill>
                  <a:schemeClr val="tx1"/>
                </a:solidFill>
              </a:rPr>
              <a:t>Solution</a:t>
            </a:r>
          </a:p>
          <a:p>
            <a:pPr marL="533400" indent="-533400">
              <a:spcBef>
                <a:spcPts val="672"/>
              </a:spcBef>
              <a:buFont typeface="Courier New" pitchFamily="49" charset="0"/>
              <a:buNone/>
            </a:pPr>
            <a:endParaRPr lang="en-US" i="0" dirty="0">
              <a:solidFill>
                <a:schemeClr val="tx1"/>
              </a:solidFill>
            </a:endParaRPr>
          </a:p>
          <a:p>
            <a:pPr marL="533400" indent="-533400">
              <a:spcBef>
                <a:spcPts val="672"/>
              </a:spcBef>
              <a:buFont typeface="Courier New" pitchFamily="49" charset="0"/>
              <a:buNone/>
            </a:pPr>
            <a:endParaRPr lang="en-US" i="0" dirty="0">
              <a:solidFill>
                <a:schemeClr val="tx1"/>
              </a:solidFill>
            </a:endParaRPr>
          </a:p>
          <a:p>
            <a:pPr marL="533400" indent="-533400">
              <a:spcBef>
                <a:spcPts val="672"/>
              </a:spcBef>
              <a:buFont typeface="Courier New" pitchFamily="49" charset="0"/>
              <a:buNone/>
            </a:pPr>
            <a:endParaRPr lang="en-US" i="0" dirty="0">
              <a:solidFill>
                <a:schemeClr val="tx1"/>
              </a:solidFill>
            </a:endParaRPr>
          </a:p>
          <a:p>
            <a:pPr marL="533400" indent="-533400">
              <a:spcBef>
                <a:spcPts val="672"/>
              </a:spcBef>
              <a:buFont typeface="Courier New" pitchFamily="49" charset="0"/>
              <a:buNone/>
            </a:pPr>
            <a:endParaRPr lang="en-US" i="0" dirty="0">
              <a:solidFill>
                <a:schemeClr val="tx1"/>
              </a:solidFill>
            </a:endParaRPr>
          </a:p>
          <a:p>
            <a:pPr marL="533400" indent="-533400">
              <a:spcBef>
                <a:spcPts val="672"/>
              </a:spcBef>
              <a:buFont typeface="Courier New" pitchFamily="49" charset="0"/>
              <a:buNone/>
            </a:pPr>
            <a:endParaRPr lang="en-US" i="0" dirty="0">
              <a:solidFill>
                <a:schemeClr val="tx1"/>
              </a:solidFill>
            </a:endParaRPr>
          </a:p>
          <a:p>
            <a:pPr marL="533400" indent="-533400">
              <a:spcBef>
                <a:spcPts val="672"/>
              </a:spcBef>
              <a:buFont typeface="Courier New" pitchFamily="49" charset="0"/>
              <a:buNone/>
            </a:pPr>
            <a:endParaRPr lang="en-US" i="0" dirty="0">
              <a:solidFill>
                <a:schemeClr val="tx1"/>
              </a:solidFill>
            </a:endParaRPr>
          </a:p>
          <a:p>
            <a:pPr marL="533400" indent="-533400">
              <a:spcBef>
                <a:spcPts val="672"/>
              </a:spcBef>
              <a:buFont typeface="Courier New" pitchFamily="49" charset="0"/>
              <a:buNone/>
            </a:pPr>
            <a:endParaRPr lang="en-US" i="0" dirty="0">
              <a:solidFill>
                <a:schemeClr val="tx1"/>
              </a:solidFill>
            </a:endParaRPr>
          </a:p>
          <a:p>
            <a:pPr marL="533400" indent="-533400">
              <a:spcBef>
                <a:spcPts val="2400"/>
              </a:spcBef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The height is </a:t>
            </a:r>
            <a:r>
              <a:rPr lang="en-US" i="0" dirty="0">
                <a:solidFill>
                  <a:srgbClr val="FF0008"/>
                </a:solidFill>
              </a:rPr>
              <a:t>approximately 349 feet</a:t>
            </a:r>
            <a:r>
              <a:rPr lang="en-US" i="0" dirty="0">
                <a:solidFill>
                  <a:schemeClr val="tx1"/>
                </a:solidFill>
              </a:rPr>
              <a:t>.</a:t>
            </a:r>
            <a:r>
              <a:rPr lang="en-US" b="1" i="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6389" name="Rectangle 16"/>
          <p:cNvSpPr>
            <a:spLocks noChangeArrowheads="1"/>
          </p:cNvSpPr>
          <p:nvPr/>
        </p:nvSpPr>
        <p:spPr bwMode="auto">
          <a:xfrm>
            <a:off x="6248400" y="2200275"/>
            <a:ext cx="283464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>
                <a:solidFill>
                  <a:srgbClr val="008080"/>
                </a:solidFill>
              </a:rPr>
              <a:t>Substitute </a:t>
            </a:r>
            <a:r>
              <a:rPr lang="en-US" sz="2000" dirty="0">
                <a:solidFill>
                  <a:srgbClr val="FF00FF"/>
                </a:solidFill>
              </a:rPr>
              <a:t>36,000,000</a:t>
            </a:r>
            <a:r>
              <a:rPr lang="en-US" sz="2000" dirty="0">
                <a:solidFill>
                  <a:srgbClr val="008080"/>
                </a:solidFill>
              </a:rPr>
              <a:t> for </a:t>
            </a:r>
            <a:r>
              <a:rPr lang="en-US" sz="2000" i="1" dirty="0">
                <a:solidFill>
                  <a:srgbClr val="008080"/>
                </a:solidFill>
              </a:rPr>
              <a:t>V</a:t>
            </a:r>
            <a:r>
              <a:rPr lang="en-US" sz="2000" dirty="0">
                <a:solidFill>
                  <a:srgbClr val="008080"/>
                </a:solidFill>
              </a:rPr>
              <a:t> and </a:t>
            </a:r>
            <a:r>
              <a:rPr lang="en-US" sz="2000" dirty="0">
                <a:solidFill>
                  <a:srgbClr val="FF00FF"/>
                </a:solidFill>
              </a:rPr>
              <a:t>556 </a:t>
            </a:r>
            <a:r>
              <a:rPr lang="en-US" sz="2000" dirty="0">
                <a:solidFill>
                  <a:srgbClr val="008080"/>
                </a:solidFill>
              </a:rPr>
              <a:t>for </a:t>
            </a:r>
            <a:r>
              <a:rPr lang="en-US" sz="2000" i="1" dirty="0">
                <a:solidFill>
                  <a:srgbClr val="008080"/>
                </a:solidFill>
              </a:rPr>
              <a:t>l</a:t>
            </a:r>
            <a:r>
              <a:rPr lang="en-US" sz="2000" dirty="0">
                <a:solidFill>
                  <a:srgbClr val="008080"/>
                </a:solidFill>
              </a:rPr>
              <a:t> and w.</a:t>
            </a:r>
          </a:p>
        </p:txBody>
      </p:sp>
      <p:sp>
        <p:nvSpPr>
          <p:cNvPr id="16390" name="Rectangle 17"/>
          <p:cNvSpPr>
            <a:spLocks noChangeArrowheads="1"/>
          </p:cNvSpPr>
          <p:nvPr/>
        </p:nvSpPr>
        <p:spPr bwMode="auto">
          <a:xfrm>
            <a:off x="6248400" y="3136900"/>
            <a:ext cx="1295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>
                <a:solidFill>
                  <a:srgbClr val="008080"/>
                </a:solidFill>
              </a:rPr>
              <a:t>Simplify.</a:t>
            </a:r>
          </a:p>
        </p:txBody>
      </p:sp>
      <p:sp>
        <p:nvSpPr>
          <p:cNvPr id="16391" name="Rectangle 18"/>
          <p:cNvSpPr>
            <a:spLocks noChangeArrowheads="1"/>
          </p:cNvSpPr>
          <p:nvPr/>
        </p:nvSpPr>
        <p:spPr bwMode="auto">
          <a:xfrm>
            <a:off x="6248400" y="3987800"/>
            <a:ext cx="283464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>
                <a:solidFill>
                  <a:srgbClr val="008080"/>
                </a:solidFill>
              </a:rPr>
              <a:t>Multiply both sides by </a:t>
            </a:r>
          </a:p>
        </p:txBody>
      </p:sp>
      <p:graphicFrame>
        <p:nvGraphicFramePr>
          <p:cNvPr id="16392" name="Object 19"/>
          <p:cNvGraphicFramePr>
            <a:graphicFrameLocks noChangeAspect="1"/>
          </p:cNvGraphicFramePr>
          <p:nvPr/>
        </p:nvGraphicFramePr>
        <p:xfrm>
          <a:off x="6343650" y="4368800"/>
          <a:ext cx="977900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1" name="Equation" r:id="rId3" imgW="977760" imgH="660240" progId="Equation.DSMT4">
                  <p:embed/>
                </p:oleObj>
              </mc:Choice>
              <mc:Fallback>
                <p:oleObj name="Equation" r:id="rId3" imgW="977760" imgH="660240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43650" y="4368800"/>
                        <a:ext cx="977900" cy="660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4" name="Object 4"/>
          <p:cNvGraphicFramePr>
            <a:graphicFrameLocks noChangeAspect="1"/>
          </p:cNvGraphicFramePr>
          <p:nvPr/>
        </p:nvGraphicFramePr>
        <p:xfrm>
          <a:off x="2895600" y="1066800"/>
          <a:ext cx="13081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2" name="Equation" r:id="rId5" imgW="1307880" imgH="838080" progId="Equation.DSMT4">
                  <p:embed/>
                </p:oleObj>
              </mc:Choice>
              <mc:Fallback>
                <p:oleObj name="Equation" r:id="rId5" imgW="1307880" imgH="83808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1066800"/>
                        <a:ext cx="13081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5" name="Object 5"/>
          <p:cNvGraphicFramePr>
            <a:graphicFrameLocks noChangeAspect="1"/>
          </p:cNvGraphicFramePr>
          <p:nvPr/>
        </p:nvGraphicFramePr>
        <p:xfrm>
          <a:off x="1447800" y="1981200"/>
          <a:ext cx="39624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3" name="Equation" r:id="rId7" imgW="3962160" imgH="838080" progId="Equation.DSMT4">
                  <p:embed/>
                </p:oleObj>
              </mc:Choice>
              <mc:Fallback>
                <p:oleObj name="Equation" r:id="rId7" imgW="3962160" imgH="83808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1981200"/>
                        <a:ext cx="39624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6" name="Object 6"/>
          <p:cNvGraphicFramePr>
            <a:graphicFrameLocks noChangeAspect="1"/>
          </p:cNvGraphicFramePr>
          <p:nvPr/>
        </p:nvGraphicFramePr>
        <p:xfrm>
          <a:off x="1447800" y="2895600"/>
          <a:ext cx="34036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4" name="Equation" r:id="rId9" imgW="3403440" imgH="838080" progId="Equation.DSMT4">
                  <p:embed/>
                </p:oleObj>
              </mc:Choice>
              <mc:Fallback>
                <p:oleObj name="Equation" r:id="rId9" imgW="3403440" imgH="83808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2895600"/>
                        <a:ext cx="34036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7" name="Object 7"/>
          <p:cNvGraphicFramePr>
            <a:graphicFrameLocks noChangeAspect="1"/>
          </p:cNvGraphicFramePr>
          <p:nvPr/>
        </p:nvGraphicFramePr>
        <p:xfrm>
          <a:off x="133064" y="3816350"/>
          <a:ext cx="60833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5" name="Equation" r:id="rId11" imgW="6083280" imgH="888840" progId="Equation.DSMT4">
                  <p:embed/>
                </p:oleObj>
              </mc:Choice>
              <mc:Fallback>
                <p:oleObj name="Equation" r:id="rId11" imgW="6083280" imgH="88884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064" y="3816350"/>
                        <a:ext cx="6083300" cy="88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8" name="Object 8"/>
          <p:cNvGraphicFramePr>
            <a:graphicFrameLocks noChangeAspect="1"/>
          </p:cNvGraphicFramePr>
          <p:nvPr/>
        </p:nvGraphicFramePr>
        <p:xfrm>
          <a:off x="1447800" y="4724400"/>
          <a:ext cx="45466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6" name="Equation" r:id="rId13" imgW="4546440" imgH="888840" progId="Equation.DSMT4">
                  <p:embed/>
                </p:oleObj>
              </mc:Choice>
              <mc:Fallback>
                <p:oleObj name="Equation" r:id="rId13" imgW="4546440" imgH="88884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4724400"/>
                        <a:ext cx="4546600" cy="88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9" grpId="0"/>
      <p:bldP spid="16390" grpId="0"/>
      <p:bldP spid="1639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Practice Problems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2936188"/>
          </a:xfrm>
          <a:solidFill>
            <a:srgbClr val="FFFFCC"/>
          </a:solidFill>
          <a:ln w="28575">
            <a:solidFill>
              <a:srgbClr val="000000"/>
            </a:solidFill>
          </a:ln>
        </p:spPr>
        <p:txBody>
          <a:bodyPr>
            <a:spAutoFit/>
          </a:bodyPr>
          <a:lstStyle/>
          <a:p>
            <a:pPr marL="463550" indent="-463550" defTabSz="863600">
              <a:tabLst>
                <a:tab pos="3086100" algn="l"/>
                <a:tab pos="5435600" algn="l"/>
              </a:tabLst>
            </a:pPr>
            <a:r>
              <a:rPr lang="en-US" b="1" dirty="0">
                <a:solidFill>
                  <a:srgbClr val="000000"/>
                </a:solidFill>
              </a:rPr>
              <a:t>1.</a:t>
            </a:r>
            <a:r>
              <a:rPr lang="en-US" dirty="0">
                <a:solidFill>
                  <a:srgbClr val="000000"/>
                </a:solidFill>
              </a:rPr>
              <a:t>	Find the area of a square with sides 4 cm long. </a:t>
            </a:r>
          </a:p>
          <a:p>
            <a:pPr marL="463550" indent="-463550" defTabSz="863600">
              <a:tabLst>
                <a:tab pos="3086100" algn="l"/>
                <a:tab pos="5435600" algn="l"/>
              </a:tabLst>
            </a:pPr>
            <a:r>
              <a:rPr lang="en-US" b="1" dirty="0">
                <a:solidFill>
                  <a:srgbClr val="000000"/>
                </a:solidFill>
              </a:rPr>
              <a:t>2.</a:t>
            </a:r>
            <a:r>
              <a:rPr lang="en-US" dirty="0">
                <a:solidFill>
                  <a:srgbClr val="000000"/>
                </a:solidFill>
              </a:rPr>
              <a:t>	Find the area of a circle with a diameter 6 in. </a:t>
            </a:r>
          </a:p>
          <a:p>
            <a:pPr marL="463550" indent="-463550" defTabSz="863600">
              <a:tabLst>
                <a:tab pos="3086100" algn="l"/>
                <a:tab pos="5435600" algn="l"/>
              </a:tabLst>
            </a:pPr>
            <a:r>
              <a:rPr lang="en-US" b="1" dirty="0">
                <a:solidFill>
                  <a:srgbClr val="000000"/>
                </a:solidFill>
              </a:rPr>
              <a:t>3.</a:t>
            </a:r>
            <a:r>
              <a:rPr lang="en-US" dirty="0">
                <a:solidFill>
                  <a:srgbClr val="000000"/>
                </a:solidFill>
              </a:rPr>
              <a:t>	Find the perimeter of a rectangle 3.5 m long and  1.6 m wide. </a:t>
            </a:r>
          </a:p>
          <a:p>
            <a:pPr marL="463550" indent="-463550" defTabSz="863600">
              <a:tabLst>
                <a:tab pos="3086100" algn="l"/>
                <a:tab pos="5435600" algn="l"/>
              </a:tabLst>
            </a:pPr>
            <a:r>
              <a:rPr lang="en-US" b="1" dirty="0">
                <a:solidFill>
                  <a:srgbClr val="000000"/>
                </a:solidFill>
              </a:rPr>
              <a:t>4. 	</a:t>
            </a:r>
            <a:r>
              <a:rPr lang="en-US" dirty="0">
                <a:solidFill>
                  <a:srgbClr val="000000"/>
                </a:solidFill>
              </a:rPr>
              <a:t>Find the volume of a rectangular solid with a length of 16 ft, a width of 10 ft, and a height of 1.4 ft.</a:t>
            </a:r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Practice Problem Answers</a:t>
            </a:r>
          </a:p>
        </p:txBody>
      </p:sp>
      <p:sp>
        <p:nvSpPr>
          <p:cNvPr id="18435" name="Rectangle 14"/>
          <p:cNvSpPr>
            <a:spLocks noGrp="1"/>
          </p:cNvSpPr>
          <p:nvPr>
            <p:ph idx="1"/>
          </p:nvPr>
        </p:nvSpPr>
        <p:spPr>
          <a:prstGeom prst="rect">
            <a:avLst/>
          </a:prstGeom>
          <a:noFill/>
        </p:spPr>
        <p:txBody>
          <a:bodyPr/>
          <a:lstStyle/>
          <a:p>
            <a:pPr marL="457200" indent="-457200"/>
            <a:r>
              <a:rPr lang="en-US" b="1" i="0" dirty="0">
                <a:solidFill>
                  <a:schemeClr val="tx1"/>
                </a:solidFill>
              </a:rPr>
              <a:t>1.	</a:t>
            </a:r>
            <a:r>
              <a:rPr lang="en-US" dirty="0">
                <a:solidFill>
                  <a:srgbClr val="FF0000"/>
                </a:solidFill>
              </a:rPr>
              <a:t>16 cm</a:t>
            </a:r>
            <a:r>
              <a:rPr lang="en-US" baseline="30000" dirty="0">
                <a:solidFill>
                  <a:srgbClr val="FF0000"/>
                </a:solidFill>
              </a:rPr>
              <a:t>2</a:t>
            </a:r>
            <a:endParaRPr lang="en-US" b="1" i="0" baseline="30000" dirty="0">
              <a:solidFill>
                <a:srgbClr val="FF0000"/>
              </a:solidFill>
            </a:endParaRPr>
          </a:p>
          <a:p>
            <a:pPr marL="457200" indent="-457200"/>
            <a:r>
              <a:rPr lang="en-US" b="1" i="0" dirty="0">
                <a:solidFill>
                  <a:schemeClr val="tx1"/>
                </a:solidFill>
              </a:rPr>
              <a:t>2.	</a:t>
            </a:r>
            <a:r>
              <a:rPr lang="en-US" dirty="0">
                <a:solidFill>
                  <a:srgbClr val="FF0000"/>
                </a:solidFill>
              </a:rPr>
              <a:t>28.26 in.</a:t>
            </a:r>
            <a:r>
              <a:rPr lang="en-US" baseline="30000" dirty="0">
                <a:solidFill>
                  <a:srgbClr val="FF0000"/>
                </a:solidFill>
              </a:rPr>
              <a:t>2</a:t>
            </a:r>
            <a:r>
              <a:rPr lang="en-US" dirty="0">
                <a:solidFill>
                  <a:srgbClr val="FF0000"/>
                </a:solidFill>
              </a:rPr>
              <a:t> (or exactly 9</a:t>
            </a:r>
            <a:r>
              <a:rPr lang="el-GR" i="1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sym typeface="Symbol"/>
              </a:rPr>
              <a:t>π</a:t>
            </a:r>
            <a:r>
              <a:rPr lang="en-US" dirty="0">
                <a:solidFill>
                  <a:srgbClr val="FF0000"/>
                </a:solidFill>
              </a:rPr>
              <a:t> in.</a:t>
            </a:r>
            <a:r>
              <a:rPr lang="en-US" baseline="30000" dirty="0">
                <a:solidFill>
                  <a:srgbClr val="FF0000"/>
                </a:solidFill>
              </a:rPr>
              <a:t>2</a:t>
            </a:r>
            <a:r>
              <a:rPr lang="en-US" dirty="0">
                <a:solidFill>
                  <a:srgbClr val="FF0000"/>
                </a:solidFill>
              </a:rPr>
              <a:t>)</a:t>
            </a:r>
            <a:r>
              <a:rPr lang="en-US" i="0" dirty="0">
                <a:solidFill>
                  <a:srgbClr val="FF0000"/>
                </a:solidFill>
              </a:rPr>
              <a:t> </a:t>
            </a:r>
          </a:p>
          <a:p>
            <a:pPr marL="457200" indent="-457200">
              <a:buFont typeface="Courier New" pitchFamily="49" charset="0"/>
              <a:buNone/>
            </a:pPr>
            <a:r>
              <a:rPr lang="en-US" b="1" i="0" dirty="0">
                <a:solidFill>
                  <a:schemeClr val="tx1"/>
                </a:solidFill>
              </a:rPr>
              <a:t>3.	</a:t>
            </a:r>
            <a:r>
              <a:rPr lang="en-US" i="0" dirty="0">
                <a:solidFill>
                  <a:srgbClr val="FF0008"/>
                </a:solidFill>
              </a:rPr>
              <a:t>10.2 m</a:t>
            </a:r>
          </a:p>
          <a:p>
            <a:pPr marL="457200" indent="-457200"/>
            <a:r>
              <a:rPr lang="en-US" b="1" i="0" dirty="0">
                <a:solidFill>
                  <a:schemeClr val="tx1"/>
                </a:solidFill>
              </a:rPr>
              <a:t>4.	</a:t>
            </a:r>
            <a:r>
              <a:rPr lang="en-US" dirty="0">
                <a:solidFill>
                  <a:srgbClr val="FF0000"/>
                </a:solidFill>
              </a:rPr>
              <a:t>224 ft</a:t>
            </a:r>
            <a:r>
              <a:rPr lang="en-US" baseline="30000" dirty="0">
                <a:solidFill>
                  <a:srgbClr val="FF0000"/>
                </a:solidFill>
              </a:rPr>
              <a:t>3</a:t>
            </a:r>
            <a:endParaRPr lang="en-US" b="1" i="0" baseline="30000" dirty="0">
              <a:solidFill>
                <a:srgbClr val="FF0000"/>
              </a:solidFill>
            </a:endParaRPr>
          </a:p>
          <a:p>
            <a:pPr marL="457200" indent="-457200">
              <a:lnSpc>
                <a:spcPct val="145000"/>
              </a:lnSpc>
              <a:buFont typeface="Courier New" pitchFamily="49" charset="0"/>
              <a:buNone/>
            </a:pPr>
            <a:endParaRPr lang="en-US" b="1" i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8"/>
          <p:cNvGraphicFramePr>
            <a:graphicFrameLocks noGrp="1"/>
          </p:cNvGraphicFramePr>
          <p:nvPr>
            <p:ph idx="1"/>
          </p:nvPr>
        </p:nvGraphicFramePr>
        <p:xfrm>
          <a:off x="457200" y="1279525"/>
          <a:ext cx="8229600" cy="41763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2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19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n-US" sz="2800" b="1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Formulas for Perimeter</a:t>
                      </a:r>
                      <a:endParaRPr lang="en-US" sz="28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8235"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Perimeter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FEFF7"/>
              </a:clrFrom>
              <a:clrTo>
                <a:srgbClr val="EFEFF7">
                  <a:alpha val="0"/>
                </a:srgbClr>
              </a:clrTo>
            </a:clrChange>
            <a:duotone>
              <a:prstClr val="black"/>
              <a:srgbClr val="FFFFCC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762000" y="1905000"/>
            <a:ext cx="1780954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EFEFF7"/>
              </a:clrFrom>
              <a:clrTo>
                <a:srgbClr val="EFEFF7">
                  <a:alpha val="0"/>
                </a:srgbClr>
              </a:clrTo>
            </a:clrChange>
            <a:duotone>
              <a:prstClr val="black"/>
              <a:srgbClr val="FFFFCC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2923954" y="1905000"/>
            <a:ext cx="2443566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EFEFF7"/>
              </a:clrFrom>
              <a:clrTo>
                <a:srgbClr val="EFEFF7">
                  <a:alpha val="0"/>
                </a:srgbClr>
              </a:clrTo>
            </a:clrChange>
            <a:duotone>
              <a:prstClr val="black"/>
              <a:srgbClr val="FFFFCC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5778608" y="1905000"/>
            <a:ext cx="2784146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8"/>
          <p:cNvSpPr/>
          <p:nvPr/>
        </p:nvSpPr>
        <p:spPr>
          <a:xfrm>
            <a:off x="1058117" y="4038600"/>
            <a:ext cx="11887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000000"/>
                </a:solidFill>
              </a:rPr>
              <a:t>Square</a:t>
            </a:r>
          </a:p>
          <a:p>
            <a:pPr algn="ctr"/>
            <a:r>
              <a:rPr lang="en-US" sz="2800" i="1" dirty="0">
                <a:solidFill>
                  <a:srgbClr val="000000"/>
                </a:solidFill>
              </a:rPr>
              <a:t>P </a:t>
            </a:r>
            <a:r>
              <a:rPr lang="en-US" sz="2800" dirty="0">
                <a:solidFill>
                  <a:srgbClr val="000000"/>
                </a:solidFill>
              </a:rPr>
              <a:t>=</a:t>
            </a:r>
            <a:r>
              <a:rPr lang="en-US" sz="2800" i="1" dirty="0">
                <a:solidFill>
                  <a:srgbClr val="000000"/>
                </a:solidFill>
              </a:rPr>
              <a:t> </a:t>
            </a:r>
            <a:r>
              <a:rPr lang="en-US" sz="2800" dirty="0">
                <a:solidFill>
                  <a:srgbClr val="000000"/>
                </a:solidFill>
              </a:rPr>
              <a:t>4</a:t>
            </a:r>
            <a:r>
              <a:rPr lang="en-US" sz="2800" i="1" dirty="0">
                <a:solidFill>
                  <a:srgbClr val="000000"/>
                </a:solidFill>
              </a:rPr>
              <a:t>s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231337" y="4038600"/>
            <a:ext cx="1828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000000"/>
                </a:solidFill>
              </a:rPr>
              <a:t>Rectangle</a:t>
            </a:r>
          </a:p>
          <a:p>
            <a:pPr algn="ctr"/>
            <a:r>
              <a:rPr lang="en-US" sz="2800" i="1" dirty="0">
                <a:solidFill>
                  <a:srgbClr val="000000"/>
                </a:solidFill>
              </a:rPr>
              <a:t>P </a:t>
            </a:r>
            <a:r>
              <a:rPr lang="en-US" sz="2800" dirty="0">
                <a:solidFill>
                  <a:srgbClr val="000000"/>
                </a:solidFill>
              </a:rPr>
              <a:t>=</a:t>
            </a:r>
            <a:r>
              <a:rPr lang="en-US" sz="2800" i="1" dirty="0">
                <a:solidFill>
                  <a:srgbClr val="000000"/>
                </a:solidFill>
              </a:rPr>
              <a:t> </a:t>
            </a:r>
            <a:r>
              <a:rPr lang="en-US" sz="2800" dirty="0">
                <a:solidFill>
                  <a:srgbClr val="000000"/>
                </a:solidFill>
              </a:rPr>
              <a:t>2</a:t>
            </a:r>
            <a:r>
              <a:rPr lang="en-US" sz="2800" i="1" dirty="0">
                <a:solidFill>
                  <a:srgbClr val="000000"/>
                </a:solidFill>
              </a:rPr>
              <a:t>l </a:t>
            </a:r>
            <a:r>
              <a:rPr lang="en-US" sz="2800" dirty="0">
                <a:solidFill>
                  <a:srgbClr val="000000"/>
                </a:solidFill>
              </a:rPr>
              <a:t>+</a:t>
            </a:r>
            <a:r>
              <a:rPr lang="en-US" sz="2800" i="1" dirty="0">
                <a:solidFill>
                  <a:srgbClr val="000000"/>
                </a:solidFill>
              </a:rPr>
              <a:t> </a:t>
            </a:r>
            <a:r>
              <a:rPr lang="en-US" sz="2800" dirty="0">
                <a:solidFill>
                  <a:srgbClr val="000000"/>
                </a:solidFill>
              </a:rPr>
              <a:t>2</a:t>
            </a:r>
            <a:r>
              <a:rPr lang="en-US" sz="2800" i="1" dirty="0">
                <a:solidFill>
                  <a:srgbClr val="000000"/>
                </a:solidFill>
              </a:rPr>
              <a:t>w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073401" y="4038600"/>
            <a:ext cx="21945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000000"/>
                </a:solidFill>
              </a:rPr>
              <a:t>Parallelogram</a:t>
            </a:r>
          </a:p>
          <a:p>
            <a:pPr algn="ctr"/>
            <a:r>
              <a:rPr lang="en-US" sz="2800" i="1" dirty="0">
                <a:solidFill>
                  <a:srgbClr val="000000"/>
                </a:solidFill>
              </a:rPr>
              <a:t>P </a:t>
            </a:r>
            <a:r>
              <a:rPr lang="en-US" sz="2800" dirty="0">
                <a:solidFill>
                  <a:srgbClr val="000000"/>
                </a:solidFill>
              </a:rPr>
              <a:t>=</a:t>
            </a:r>
            <a:r>
              <a:rPr lang="en-US" sz="2800" i="1" dirty="0">
                <a:solidFill>
                  <a:srgbClr val="000000"/>
                </a:solidFill>
              </a:rPr>
              <a:t> </a:t>
            </a:r>
            <a:r>
              <a:rPr lang="en-US" sz="2800" dirty="0">
                <a:solidFill>
                  <a:srgbClr val="000000"/>
                </a:solidFill>
              </a:rPr>
              <a:t>2</a:t>
            </a:r>
            <a:r>
              <a:rPr lang="en-US" sz="2800" i="1" dirty="0">
                <a:solidFill>
                  <a:srgbClr val="000000"/>
                </a:solidFill>
              </a:rPr>
              <a:t>a </a:t>
            </a:r>
            <a:r>
              <a:rPr lang="en-US" sz="2800" dirty="0">
                <a:solidFill>
                  <a:srgbClr val="000000"/>
                </a:solidFill>
              </a:rPr>
              <a:t>+</a:t>
            </a:r>
            <a:r>
              <a:rPr lang="en-US" sz="2800" i="1" dirty="0">
                <a:solidFill>
                  <a:srgbClr val="000000"/>
                </a:solidFill>
              </a:rPr>
              <a:t> </a:t>
            </a:r>
            <a:r>
              <a:rPr lang="en-US" sz="2800" dirty="0">
                <a:solidFill>
                  <a:srgbClr val="000000"/>
                </a:solidFill>
              </a:rPr>
              <a:t>2</a:t>
            </a:r>
            <a:r>
              <a:rPr lang="en-US" sz="2800" i="1" dirty="0">
                <a:solidFill>
                  <a:srgbClr val="000000"/>
                </a:solidFill>
              </a:rPr>
              <a:t>b</a:t>
            </a:r>
            <a:endParaRPr lang="en-US" sz="28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8"/>
          <p:cNvGraphicFramePr>
            <a:graphicFrameLocks noGrp="1"/>
          </p:cNvGraphicFramePr>
          <p:nvPr>
            <p:ph idx="1"/>
          </p:nvPr>
        </p:nvGraphicFramePr>
        <p:xfrm>
          <a:off x="457200" y="1279525"/>
          <a:ext cx="8229600" cy="41763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2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19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n-US" sz="2800" b="1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Formulas for Perimeter (cont.)</a:t>
                      </a:r>
                      <a:endParaRPr lang="en-US" sz="28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8235"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Perimeter</a:t>
            </a:r>
          </a:p>
        </p:txBody>
      </p:sp>
      <p:sp>
        <p:nvSpPr>
          <p:cNvPr id="6" name="Rectangle 5"/>
          <p:cNvSpPr/>
          <p:nvPr/>
        </p:nvSpPr>
        <p:spPr>
          <a:xfrm>
            <a:off x="943674" y="4038600"/>
            <a:ext cx="141852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000000"/>
                </a:solidFill>
              </a:rPr>
              <a:t>Circle</a:t>
            </a:r>
          </a:p>
          <a:p>
            <a:pPr algn="ctr"/>
            <a:r>
              <a:rPr lang="en-US" sz="2800" i="1" dirty="0">
                <a:solidFill>
                  <a:srgbClr val="000000"/>
                </a:solidFill>
              </a:rPr>
              <a:t>C </a:t>
            </a:r>
            <a:r>
              <a:rPr lang="en-US" sz="2800" dirty="0">
                <a:solidFill>
                  <a:srgbClr val="000000"/>
                </a:solidFill>
              </a:rPr>
              <a:t>=</a:t>
            </a:r>
            <a:r>
              <a:rPr lang="en-US" sz="2800" i="1" dirty="0">
                <a:solidFill>
                  <a:srgbClr val="000000"/>
                </a:solidFill>
              </a:rPr>
              <a:t> </a:t>
            </a:r>
            <a:r>
              <a:rPr lang="en-US" sz="2800" dirty="0">
                <a:solidFill>
                  <a:srgbClr val="000000"/>
                </a:solidFill>
              </a:rPr>
              <a:t>2</a:t>
            </a:r>
            <a:r>
              <a:rPr lang="el-GR" sz="2800" i="1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π</a:t>
            </a:r>
            <a:r>
              <a:rPr lang="en-US" sz="2800" i="1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800" i="1" dirty="0">
                <a:solidFill>
                  <a:srgbClr val="000000"/>
                </a:solidFill>
              </a:rPr>
              <a:t>r</a:t>
            </a:r>
          </a:p>
          <a:p>
            <a:pPr algn="ctr"/>
            <a:r>
              <a:rPr lang="en-US" sz="2800" i="1" dirty="0">
                <a:solidFill>
                  <a:srgbClr val="000000"/>
                </a:solidFill>
              </a:rPr>
              <a:t>C </a:t>
            </a:r>
            <a:r>
              <a:rPr lang="en-US" sz="2800" dirty="0">
                <a:solidFill>
                  <a:srgbClr val="000000"/>
                </a:solidFill>
              </a:rPr>
              <a:t>=</a:t>
            </a:r>
            <a:r>
              <a:rPr lang="en-US" sz="2800" i="1" dirty="0">
                <a:solidFill>
                  <a:srgbClr val="000000"/>
                </a:solidFill>
              </a:rPr>
              <a:t> </a:t>
            </a:r>
            <a:r>
              <a:rPr lang="el-GR" sz="2800" i="1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π </a:t>
            </a:r>
            <a:r>
              <a:rPr lang="en-US" sz="2800" i="1" dirty="0">
                <a:solidFill>
                  <a:srgbClr val="000000"/>
                </a:solidFill>
              </a:rPr>
              <a:t>d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779065" y="4038600"/>
            <a:ext cx="24688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000000"/>
                </a:solidFill>
              </a:rPr>
              <a:t>Trapezoid</a:t>
            </a:r>
          </a:p>
          <a:p>
            <a:pPr algn="ctr"/>
            <a:r>
              <a:rPr lang="en-US" sz="2800" i="1" dirty="0">
                <a:solidFill>
                  <a:srgbClr val="000000"/>
                </a:solidFill>
              </a:rPr>
              <a:t>P </a:t>
            </a:r>
            <a:r>
              <a:rPr lang="en-US" sz="2800" dirty="0">
                <a:solidFill>
                  <a:srgbClr val="000000"/>
                </a:solidFill>
              </a:rPr>
              <a:t>=</a:t>
            </a:r>
            <a:r>
              <a:rPr lang="en-US" sz="2800" i="1" dirty="0">
                <a:solidFill>
                  <a:srgbClr val="000000"/>
                </a:solidFill>
              </a:rPr>
              <a:t> a </a:t>
            </a:r>
            <a:r>
              <a:rPr lang="en-US" sz="2800" dirty="0">
                <a:solidFill>
                  <a:srgbClr val="000000"/>
                </a:solidFill>
              </a:rPr>
              <a:t>+</a:t>
            </a:r>
            <a:r>
              <a:rPr lang="en-US" sz="2800" i="1" dirty="0">
                <a:solidFill>
                  <a:srgbClr val="000000"/>
                </a:solidFill>
              </a:rPr>
              <a:t> b </a:t>
            </a:r>
            <a:r>
              <a:rPr lang="en-US" sz="2800" dirty="0">
                <a:solidFill>
                  <a:srgbClr val="000000"/>
                </a:solidFill>
              </a:rPr>
              <a:t>+</a:t>
            </a:r>
            <a:r>
              <a:rPr lang="en-US" sz="2800" i="1" dirty="0">
                <a:solidFill>
                  <a:srgbClr val="000000"/>
                </a:solidFill>
              </a:rPr>
              <a:t> c </a:t>
            </a:r>
            <a:r>
              <a:rPr lang="en-US" sz="2800" dirty="0">
                <a:solidFill>
                  <a:srgbClr val="000000"/>
                </a:solidFill>
              </a:rPr>
              <a:t>+</a:t>
            </a:r>
            <a:r>
              <a:rPr lang="en-US" sz="2800" i="1" dirty="0">
                <a:solidFill>
                  <a:srgbClr val="000000"/>
                </a:solidFill>
              </a:rPr>
              <a:t> d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23163" y="4038600"/>
            <a:ext cx="19202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000000"/>
                </a:solidFill>
              </a:rPr>
              <a:t>Triangle</a:t>
            </a:r>
          </a:p>
          <a:p>
            <a:pPr algn="ctr"/>
            <a:r>
              <a:rPr lang="en-US" sz="2800" i="1" dirty="0">
                <a:solidFill>
                  <a:srgbClr val="000000"/>
                </a:solidFill>
              </a:rPr>
              <a:t>P </a:t>
            </a:r>
            <a:r>
              <a:rPr lang="en-US" sz="2800" dirty="0">
                <a:solidFill>
                  <a:srgbClr val="000000"/>
                </a:solidFill>
              </a:rPr>
              <a:t>=</a:t>
            </a:r>
            <a:r>
              <a:rPr lang="en-US" sz="2800" i="1" dirty="0">
                <a:solidFill>
                  <a:srgbClr val="000000"/>
                </a:solidFill>
              </a:rPr>
              <a:t> a </a:t>
            </a:r>
            <a:r>
              <a:rPr lang="en-US" sz="2800" dirty="0">
                <a:solidFill>
                  <a:srgbClr val="000000"/>
                </a:solidFill>
              </a:rPr>
              <a:t>+</a:t>
            </a:r>
            <a:r>
              <a:rPr lang="en-US" sz="2800" i="1" dirty="0">
                <a:solidFill>
                  <a:srgbClr val="000000"/>
                </a:solidFill>
              </a:rPr>
              <a:t> b </a:t>
            </a:r>
            <a:r>
              <a:rPr lang="en-US" sz="2800" dirty="0">
                <a:solidFill>
                  <a:srgbClr val="000000"/>
                </a:solidFill>
              </a:rPr>
              <a:t>+</a:t>
            </a:r>
            <a:r>
              <a:rPr lang="en-US" sz="2800" i="1" dirty="0">
                <a:solidFill>
                  <a:srgbClr val="000000"/>
                </a:solidFill>
              </a:rPr>
              <a:t> c</a:t>
            </a:r>
            <a:endParaRPr lang="en-US" sz="2800" dirty="0">
              <a:solidFill>
                <a:srgbClr val="000000"/>
              </a:solidFill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FEFF7"/>
              </a:clrFrom>
              <a:clrTo>
                <a:srgbClr val="EFEFF7">
                  <a:alpha val="0"/>
                </a:srgbClr>
              </a:clrTo>
            </a:clrChange>
            <a:duotone>
              <a:prstClr val="black"/>
              <a:srgbClr val="FFFFCC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2743200" y="1905000"/>
            <a:ext cx="254061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EFEFF7"/>
              </a:clrFrom>
              <a:clrTo>
                <a:srgbClr val="EFEFF7">
                  <a:alpha val="0"/>
                </a:srgbClr>
              </a:clrTo>
            </a:clrChange>
            <a:duotone>
              <a:prstClr val="black"/>
              <a:srgbClr val="FFFFCC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5486400" y="1905000"/>
            <a:ext cx="2993767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EFEFF7"/>
              </a:clrFrom>
              <a:clrTo>
                <a:srgbClr val="EFEFF7">
                  <a:alpha val="0"/>
                </a:srgbClr>
              </a:clrTo>
            </a:clrChange>
            <a:duotone>
              <a:prstClr val="black"/>
              <a:srgbClr val="FFFFCC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685800" y="1905000"/>
            <a:ext cx="179591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8"/>
          <p:cNvGraphicFramePr>
            <a:graphicFrameLocks noGrp="1"/>
          </p:cNvGraphicFramePr>
          <p:nvPr>
            <p:ph idx="1"/>
          </p:nvPr>
        </p:nvGraphicFramePr>
        <p:xfrm>
          <a:off x="457200" y="1279525"/>
          <a:ext cx="8229600" cy="38258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2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91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n-US" sz="2800" b="1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Terminology and Notation Related to Circles</a:t>
                      </a:r>
                      <a:endParaRPr lang="en-US" sz="28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4515">
                <a:tc>
                  <a:txBody>
                    <a:bodyPr/>
                    <a:lstStyle/>
                    <a:p>
                      <a:pPr algn="ctr"/>
                      <a:r>
                        <a:rPr lang="en-US" sz="2800" b="1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Term</a:t>
                      </a:r>
                      <a:endParaRPr lang="en-US" sz="28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Notation</a:t>
                      </a:r>
                      <a:endParaRPr lang="en-US" sz="28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Definition</a:t>
                      </a:r>
                      <a:endParaRPr lang="en-US" sz="28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algn="ctr"/>
                      <a:r>
                        <a:rPr lang="en-US" sz="2800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Circumference</a:t>
                      </a:r>
                      <a:endParaRPr lang="en-US" sz="28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i="1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  <a:endParaRPr lang="en-US" sz="28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The perimeter of a circle is called its </a:t>
                      </a:r>
                      <a:r>
                        <a:rPr lang="en-US" sz="2800" b="1" kern="1200" baseline="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circumference</a:t>
                      </a:r>
                      <a:r>
                        <a:rPr lang="en-US" sz="2800" b="1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US" sz="28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algn="ctr"/>
                      <a:r>
                        <a:rPr lang="en-US" sz="2800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Radius</a:t>
                      </a:r>
                      <a:endParaRPr lang="en-US" sz="28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i="1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r</a:t>
                      </a:r>
                      <a:endParaRPr lang="en-US" sz="28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The distance from the center of a circle to any point on the circle is called the </a:t>
                      </a:r>
                      <a:r>
                        <a:rPr lang="en-US" sz="2800" b="1" kern="1200" baseline="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radius</a:t>
                      </a:r>
                      <a:r>
                        <a:rPr lang="en-US" sz="2800" b="1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b="0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of the circle.</a:t>
                      </a:r>
                      <a:endParaRPr lang="en-US" sz="28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Perimeter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8"/>
          <p:cNvGraphicFramePr>
            <a:graphicFrameLocks noGrp="1"/>
          </p:cNvGraphicFramePr>
          <p:nvPr>
            <p:ph idx="1"/>
          </p:nvPr>
        </p:nvGraphicFramePr>
        <p:xfrm>
          <a:off x="457200" y="1279525"/>
          <a:ext cx="8229600" cy="41611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00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n-US" sz="2800" b="1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Terminology and Notation Related to Circles</a:t>
                      </a:r>
                      <a:endParaRPr lang="en-US" sz="28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4515">
                <a:tc>
                  <a:txBody>
                    <a:bodyPr/>
                    <a:lstStyle/>
                    <a:p>
                      <a:pPr algn="ctr"/>
                      <a:r>
                        <a:rPr lang="en-US" sz="2800" b="1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Term</a:t>
                      </a:r>
                      <a:endParaRPr lang="en-US" sz="28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Notation</a:t>
                      </a:r>
                      <a:endParaRPr lang="en-US" sz="28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Definition</a:t>
                      </a:r>
                      <a:endParaRPr lang="en-US" sz="28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algn="ctr"/>
                      <a:r>
                        <a:rPr lang="en-US" sz="2800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Diameter</a:t>
                      </a:r>
                      <a:endParaRPr lang="en-US" sz="28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i="1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d</a:t>
                      </a:r>
                      <a:endParaRPr lang="en-US" sz="28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The distance from one point on a circle to another point on the circle measured through its center is called the </a:t>
                      </a:r>
                      <a:r>
                        <a:rPr lang="en-US" sz="2800" b="1" kern="1200" baseline="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diameter</a:t>
                      </a:r>
                      <a:r>
                        <a:rPr lang="en-US" sz="2800" b="1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b="0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of the circle.</a:t>
                      </a:r>
                    </a:p>
                    <a:p>
                      <a:pPr algn="l"/>
                      <a:r>
                        <a:rPr lang="en-US" sz="2800" b="1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Note: </a:t>
                      </a:r>
                      <a:r>
                        <a:rPr lang="en-US" sz="2800" b="0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The diameter is twice the radius:</a:t>
                      </a:r>
                      <a:r>
                        <a:rPr lang="en-US" sz="2800" b="1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b="1" i="1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d </a:t>
                      </a:r>
                      <a:r>
                        <a:rPr lang="en-US" sz="2800" b="0" i="0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=</a:t>
                      </a:r>
                      <a:r>
                        <a:rPr lang="en-US" sz="2800" b="1" i="1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b="1" i="0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US" sz="2800" b="1" i="1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r</a:t>
                      </a:r>
                      <a:r>
                        <a:rPr lang="en-US" sz="2800" b="0" i="0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US" sz="2800" b="0" i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Perimeter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96467874"/>
              </p:ext>
            </p:extLst>
          </p:nvPr>
        </p:nvGraphicFramePr>
        <p:xfrm>
          <a:off x="457200" y="1279525"/>
          <a:ext cx="8229600" cy="24542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81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n-US" sz="2800" b="1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Terminology and Notation Related to Circles</a:t>
                      </a:r>
                      <a:endParaRPr lang="en-US" sz="28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4515">
                <a:tc>
                  <a:txBody>
                    <a:bodyPr/>
                    <a:lstStyle/>
                    <a:p>
                      <a:pPr algn="ctr"/>
                      <a:r>
                        <a:rPr lang="en-US" sz="2800" b="1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Term</a:t>
                      </a:r>
                      <a:endParaRPr lang="en-US" sz="28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Notation</a:t>
                      </a:r>
                      <a:endParaRPr lang="en-US" sz="28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Definition</a:t>
                      </a:r>
                      <a:endParaRPr lang="en-US" sz="28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algn="ctr"/>
                      <a:r>
                        <a:rPr lang="en-US" sz="2800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Pi</a:t>
                      </a:r>
                      <a:endParaRPr lang="en-US" sz="28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800" i="1" kern="1200" baseline="0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  <a:sym typeface="Symbol"/>
                        </a:rPr>
                        <a:t>π</a:t>
                      </a:r>
                      <a:endParaRPr lang="en-US" sz="2800" i="1" dirty="0">
                        <a:solidFill>
                          <a:srgbClr val="000000"/>
                        </a:solidFill>
                        <a:latin typeface="Symbol" pitchFamily="18" charset="2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l-GR" sz="2800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π</a:t>
                      </a:r>
                      <a:r>
                        <a:rPr lang="en-US" sz="2800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 is a Greek letter used for the constant 3.1415926535…</a:t>
                      </a:r>
                    </a:p>
                    <a:p>
                      <a:pPr algn="l"/>
                      <a:r>
                        <a:rPr lang="en-US" sz="2800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l-GR" sz="2800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π</a:t>
                      </a:r>
                      <a:r>
                        <a:rPr lang="en-US" sz="2800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 is an irrational number.)</a:t>
                      </a:r>
                      <a:endParaRPr lang="en-US" sz="28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Perimeter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1: Perimeter</a:t>
            </a:r>
          </a:p>
        </p:txBody>
      </p:sp>
      <p:sp>
        <p:nvSpPr>
          <p:cNvPr id="6147" name="Rectangle 3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pPr marL="533400" indent="-533400">
              <a:buFont typeface="Courier New" pitchFamily="49" charset="0"/>
              <a:buNone/>
            </a:pPr>
            <a:r>
              <a:rPr lang="en-US" b="1" i="0" dirty="0">
                <a:solidFill>
                  <a:schemeClr val="tx1"/>
                </a:solidFill>
              </a:rPr>
              <a:t>a.</a:t>
            </a:r>
            <a:r>
              <a:rPr lang="en-US" i="0" dirty="0">
                <a:solidFill>
                  <a:schemeClr val="tx1"/>
                </a:solidFill>
              </a:rPr>
              <a:t>	Find the perimeter of the triangle with sides labeled as in the figure.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 marL="533400" indent="-533400" algn="just">
              <a:buFont typeface="Courier New" pitchFamily="49" charset="0"/>
              <a:buNone/>
            </a:pPr>
            <a:r>
              <a:rPr lang="en-US" b="1" i="0" dirty="0">
                <a:solidFill>
                  <a:schemeClr val="tx1"/>
                </a:solidFill>
              </a:rPr>
              <a:t>Solution</a:t>
            </a:r>
          </a:p>
          <a:p>
            <a:pPr marL="533400" indent="-533400" algn="just">
              <a:buFont typeface="Courier New" pitchFamily="49" charset="0"/>
              <a:buNone/>
            </a:pPr>
            <a:endParaRPr lang="en-US" b="1" i="0" dirty="0">
              <a:solidFill>
                <a:schemeClr val="tx1"/>
              </a:solidFill>
            </a:endParaRPr>
          </a:p>
          <a:p>
            <a:pPr marL="533400" indent="-533400" algn="just">
              <a:buFont typeface="Courier New" pitchFamily="49" charset="0"/>
              <a:buNone/>
            </a:pPr>
            <a:endParaRPr lang="en-US" b="1" i="0" dirty="0">
              <a:solidFill>
                <a:schemeClr val="tx1"/>
              </a:solidFill>
            </a:endParaRPr>
          </a:p>
          <a:p>
            <a:pPr marL="533400" indent="-533400" algn="just">
              <a:buFont typeface="Courier New" pitchFamily="49" charset="0"/>
              <a:buNone/>
            </a:pPr>
            <a:endParaRPr lang="en-US" b="1" i="0" dirty="0">
              <a:solidFill>
                <a:schemeClr val="tx1"/>
              </a:solidFill>
            </a:endParaRPr>
          </a:p>
          <a:p>
            <a:pPr marL="533400" indent="-533400" algn="just">
              <a:buFont typeface="Courier New" pitchFamily="49" charset="0"/>
              <a:buNone/>
            </a:pPr>
            <a:endParaRPr lang="en-US" i="0" dirty="0">
              <a:solidFill>
                <a:schemeClr val="tx1"/>
              </a:solidFill>
            </a:endParaRPr>
          </a:p>
          <a:p>
            <a:pPr marL="533400" indent="-533400" algn="just"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The perimeter is </a:t>
            </a:r>
            <a:r>
              <a:rPr lang="en-US" i="0" dirty="0">
                <a:solidFill>
                  <a:srgbClr val="FF0008"/>
                </a:solidFill>
              </a:rPr>
              <a:t>17.3 inches</a:t>
            </a:r>
            <a:r>
              <a:rPr lang="en-US" i="0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9600" y="3162300"/>
            <a:ext cx="3657600" cy="1369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029" name="Object 5"/>
          <p:cNvGraphicFramePr>
            <a:graphicFrameLocks noChangeAspect="1"/>
          </p:cNvGraphicFramePr>
          <p:nvPr/>
        </p:nvGraphicFramePr>
        <p:xfrm>
          <a:off x="1828800" y="3124200"/>
          <a:ext cx="17145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3" name="Equation" r:id="rId4" imgW="1714320" imgH="304560" progId="Equation.DSMT4">
                  <p:embed/>
                </p:oleObj>
              </mc:Choice>
              <mc:Fallback>
                <p:oleObj name="Equation" r:id="rId4" imgW="1714320" imgH="30456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3124200"/>
                        <a:ext cx="17145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0" name="Object 6"/>
          <p:cNvGraphicFramePr>
            <a:graphicFrameLocks noChangeAspect="1"/>
          </p:cNvGraphicFramePr>
          <p:nvPr/>
        </p:nvGraphicFramePr>
        <p:xfrm>
          <a:off x="1828800" y="3702050"/>
          <a:ext cx="22225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" name="Equation" r:id="rId6" imgW="2222280" imgH="291960" progId="Equation.DSMT4">
                  <p:embed/>
                </p:oleObj>
              </mc:Choice>
              <mc:Fallback>
                <p:oleObj name="Equation" r:id="rId6" imgW="2222280" imgH="29196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3702050"/>
                        <a:ext cx="22225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1" name="Object 7"/>
          <p:cNvGraphicFramePr>
            <a:graphicFrameLocks noChangeAspect="1"/>
          </p:cNvGraphicFramePr>
          <p:nvPr/>
        </p:nvGraphicFramePr>
        <p:xfrm>
          <a:off x="2070100" y="4267200"/>
          <a:ext cx="13462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" name="Equation" r:id="rId8" imgW="1346040" imgH="291960" progId="Equation.DSMT4">
                  <p:embed/>
                </p:oleObj>
              </mc:Choice>
              <mc:Fallback>
                <p:oleObj name="Equation" r:id="rId8" imgW="1346040" imgH="29196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0100" y="4267200"/>
                        <a:ext cx="13462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Example 1: Perimeter (cont.)</a:t>
            </a:r>
          </a:p>
        </p:txBody>
      </p:sp>
      <p:sp>
        <p:nvSpPr>
          <p:cNvPr id="7171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250530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63550" indent="-463550" algn="just">
              <a:buFont typeface="Courier New" pitchFamily="49" charset="0"/>
              <a:buNone/>
            </a:pPr>
            <a:r>
              <a:rPr lang="en-US" b="1" i="0" dirty="0">
                <a:solidFill>
                  <a:schemeClr val="tx1"/>
                </a:solidFill>
              </a:rPr>
              <a:t>b.	</a:t>
            </a:r>
            <a:r>
              <a:rPr lang="en-US" i="0" dirty="0">
                <a:solidFill>
                  <a:schemeClr val="tx1"/>
                </a:solidFill>
              </a:rPr>
              <a:t>Find the circumference of a circle with a diameter of </a:t>
            </a:r>
            <a:r>
              <a:rPr lang="en-US" i="0" dirty="0">
                <a:solidFill>
                  <a:srgbClr val="0000FF"/>
                </a:solidFill>
              </a:rPr>
              <a:t>3 centimeters</a:t>
            </a:r>
            <a:r>
              <a:rPr lang="en-US" i="0" dirty="0">
                <a:solidFill>
                  <a:schemeClr val="tx1"/>
                </a:solidFill>
              </a:rPr>
              <a:t>.</a:t>
            </a:r>
          </a:p>
          <a:p>
            <a:pPr marL="463550" indent="-463550">
              <a:buFont typeface="Courier New" pitchFamily="49" charset="0"/>
              <a:buNone/>
            </a:pPr>
            <a:r>
              <a:rPr lang="en-US" b="1" i="0" dirty="0">
                <a:solidFill>
                  <a:schemeClr val="tx1"/>
                </a:solidFill>
              </a:rPr>
              <a:t>Solution</a:t>
            </a:r>
          </a:p>
          <a:p>
            <a:pPr marL="463550" indent="-463550">
              <a:buFont typeface="Courier New" pitchFamily="49" charset="0"/>
              <a:buNone/>
            </a:pPr>
            <a:r>
              <a:rPr lang="en-US" b="1" i="0" dirty="0">
                <a:solidFill>
                  <a:schemeClr val="tx1"/>
                </a:solidFill>
              </a:rPr>
              <a:t>Method 1:  </a:t>
            </a:r>
            <a:r>
              <a:rPr lang="en-US" i="0" dirty="0">
                <a:solidFill>
                  <a:schemeClr val="tx1"/>
                </a:solidFill>
              </a:rPr>
              <a:t>Sketch the figure.</a:t>
            </a:r>
          </a:p>
          <a:p>
            <a:pPr marL="463550" indent="-463550">
              <a:buFont typeface="Courier New" pitchFamily="49" charset="0"/>
              <a:buNone/>
            </a:pPr>
            <a:r>
              <a:rPr lang="en-US" sz="2000" i="0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3452635"/>
            <a:ext cx="3017520" cy="2033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205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9284735"/>
              </p:ext>
            </p:extLst>
          </p:nvPr>
        </p:nvGraphicFramePr>
        <p:xfrm>
          <a:off x="2654300" y="3657600"/>
          <a:ext cx="10033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7" name="Equation" r:id="rId4" imgW="1002960" imgH="304560" progId="Equation.DSMT4">
                  <p:embed/>
                </p:oleObj>
              </mc:Choice>
              <mc:Fallback>
                <p:oleObj name="Equation" r:id="rId4" imgW="1002960" imgH="30456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54300" y="3657600"/>
                        <a:ext cx="10033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4" name="Object 6"/>
          <p:cNvGraphicFramePr>
            <a:graphicFrameLocks noChangeAspect="1"/>
          </p:cNvGraphicFramePr>
          <p:nvPr/>
        </p:nvGraphicFramePr>
        <p:xfrm>
          <a:off x="2667000" y="4146550"/>
          <a:ext cx="16256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8" name="Equation" r:id="rId6" imgW="1625400" imgH="469800" progId="Equation.DSMT4">
                  <p:embed/>
                </p:oleObj>
              </mc:Choice>
              <mc:Fallback>
                <p:oleObj name="Equation" r:id="rId6" imgW="1625400" imgH="46980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4146550"/>
                        <a:ext cx="16256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5" name="Object 7"/>
          <p:cNvGraphicFramePr>
            <a:graphicFrameLocks noChangeAspect="1"/>
          </p:cNvGraphicFramePr>
          <p:nvPr/>
        </p:nvGraphicFramePr>
        <p:xfrm>
          <a:off x="2921000" y="4800600"/>
          <a:ext cx="14351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9" name="Equation" r:id="rId8" imgW="1434960" imgH="380880" progId="Equation.DSMT4">
                  <p:embed/>
                </p:oleObj>
              </mc:Choice>
              <mc:Fallback>
                <p:oleObj name="Equation" r:id="rId8" imgW="1434960" imgH="38088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1000" y="4800600"/>
                        <a:ext cx="14351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rgbClr val="366092"/>
      </a:dk1>
      <a:lt1>
        <a:srgbClr val="FFFFFF"/>
      </a:lt1>
      <a:dk2>
        <a:srgbClr val="4F81BD"/>
      </a:dk2>
      <a:lt2>
        <a:srgbClr val="FFFFFF"/>
      </a:lt2>
      <a:accent1>
        <a:srgbClr val="1F497D"/>
      </a:accent1>
      <a:accent2>
        <a:srgbClr val="366092"/>
      </a:accent2>
      <a:accent3>
        <a:srgbClr val="FFFFCC"/>
      </a:accent3>
      <a:accent4>
        <a:srgbClr val="B8CCE4"/>
      </a:accent4>
      <a:accent5>
        <a:srgbClr val="DBE5F1"/>
      </a:accent5>
      <a:accent6>
        <a:srgbClr val="C6D9F0"/>
      </a:accent6>
      <a:hlink>
        <a:srgbClr val="92CDDC"/>
      </a:hlink>
      <a:folHlink>
        <a:srgbClr val="8DB3E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</TotalTime>
  <Words>530</Words>
  <Application>Microsoft Office PowerPoint</Application>
  <PresentationFormat>On-screen Show (4:3)</PresentationFormat>
  <Paragraphs>160</Paragraphs>
  <Slides>25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Arial</vt:lpstr>
      <vt:lpstr>Symbol</vt:lpstr>
      <vt:lpstr>Cambria Math</vt:lpstr>
      <vt:lpstr>Courier New</vt:lpstr>
      <vt:lpstr>Calibri</vt:lpstr>
      <vt:lpstr>Office Theme</vt:lpstr>
      <vt:lpstr>Equation</vt:lpstr>
      <vt:lpstr>MathType 6.0 Equation</vt:lpstr>
      <vt:lpstr>Section 3.2</vt:lpstr>
      <vt:lpstr>Objectives</vt:lpstr>
      <vt:lpstr>Perimeter</vt:lpstr>
      <vt:lpstr>Perimeter</vt:lpstr>
      <vt:lpstr>Perimeter</vt:lpstr>
      <vt:lpstr>Perimeter</vt:lpstr>
      <vt:lpstr>Perimeter</vt:lpstr>
      <vt:lpstr>Example 1: Perimeter</vt:lpstr>
      <vt:lpstr>Example 1: Perimeter (cont.)</vt:lpstr>
      <vt:lpstr>Example 1: Perimeter (cont.)</vt:lpstr>
      <vt:lpstr>Example 2: Perimeter</vt:lpstr>
      <vt:lpstr>Example 2: Perimeter (cont.)</vt:lpstr>
      <vt:lpstr>Area</vt:lpstr>
      <vt:lpstr>Area</vt:lpstr>
      <vt:lpstr>Example 3: Area</vt:lpstr>
      <vt:lpstr>Example 3: Area (cont.)</vt:lpstr>
      <vt:lpstr>Example 4: Area</vt:lpstr>
      <vt:lpstr>Volume</vt:lpstr>
      <vt:lpstr>Volume</vt:lpstr>
      <vt:lpstr>Example 5: Volume</vt:lpstr>
      <vt:lpstr>Example 5: Volume (cont.)</vt:lpstr>
      <vt:lpstr>Example 6: Volume</vt:lpstr>
      <vt:lpstr>Example 6: Volume (cont.)</vt:lpstr>
      <vt:lpstr>Practice Problems</vt:lpstr>
      <vt:lpstr>Practice Problem Answers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Introductory and Intermediate Algebra</dc:title>
  <dc:creator>Hawkes Learning Systems</dc:creator>
  <cp:lastModifiedBy>Daniel Breuer</cp:lastModifiedBy>
  <cp:revision>8</cp:revision>
  <dcterms:created xsi:type="dcterms:W3CDTF">2013-04-26T14:43:13Z</dcterms:created>
  <dcterms:modified xsi:type="dcterms:W3CDTF">2018-09-04T19:49:46Z</dcterms:modified>
</cp:coreProperties>
</file>