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000099"/>
    <a:srgbClr val="0000FF"/>
    <a:srgbClr val="000000"/>
    <a:srgbClr val="00808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52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60.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5" Type="http://schemas.openxmlformats.org/officeDocument/2006/relationships/image" Target="../media/image6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 Id="rId14"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27209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1AC01-E908-40DB-A414-15D1D201E4B2}" type="datetimeFigureOut">
              <a:rPr lang="en-US" smtClean="0"/>
              <a:pPr/>
              <a:t>10/3/2016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04E27-0F2A-4CE8-8CD9-056E1A1BFF72}" type="slidenum">
              <a:rPr lang="en-US" smtClean="0"/>
              <a:pPr/>
              <a:t>‹#›</a:t>
            </a:fld>
            <a:endParaRPr lang="en-US" dirty="0"/>
          </a:p>
        </p:txBody>
      </p:sp>
    </p:spTree>
    <p:extLst>
      <p:ext uri="{BB962C8B-B14F-4D97-AF65-F5344CB8AC3E}">
        <p14:creationId xmlns:p14="http://schemas.microsoft.com/office/powerpoint/2010/main" val="304055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8.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27.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5.bin"/><Relationship Id="rId18" Type="http://schemas.openxmlformats.org/officeDocument/2006/relationships/image" Target="../media/image42.wmf"/><Relationship Id="rId26" Type="http://schemas.openxmlformats.org/officeDocument/2006/relationships/oleObject" Target="../embeddings/oleObject42.bin"/><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39.wmf"/><Relationship Id="rId17" Type="http://schemas.openxmlformats.org/officeDocument/2006/relationships/oleObject" Target="../embeddings/oleObject37.bin"/><Relationship Id="rId25"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image" Target="../media/image43.wmf"/><Relationship Id="rId29" Type="http://schemas.openxmlformats.org/officeDocument/2006/relationships/image" Target="../media/image47.wmf"/><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oleObject" Target="../embeddings/oleObject34.bin"/><Relationship Id="rId24" Type="http://schemas.openxmlformats.org/officeDocument/2006/relationships/oleObject" Target="../embeddings/oleObject41.bin"/><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image" Target="../media/image44.wmf"/><Relationship Id="rId28" Type="http://schemas.openxmlformats.org/officeDocument/2006/relationships/oleObject" Target="../embeddings/oleObject43.bin"/><Relationship Id="rId10" Type="http://schemas.openxmlformats.org/officeDocument/2006/relationships/image" Target="../media/image38.wmf"/><Relationship Id="rId19" Type="http://schemas.openxmlformats.org/officeDocument/2006/relationships/oleObject" Target="../embeddings/oleObject38.bin"/><Relationship Id="rId4" Type="http://schemas.openxmlformats.org/officeDocument/2006/relationships/image" Target="../media/image35.wmf"/><Relationship Id="rId9" Type="http://schemas.openxmlformats.org/officeDocument/2006/relationships/oleObject" Target="../embeddings/oleObject33.bin"/><Relationship Id="rId14" Type="http://schemas.openxmlformats.org/officeDocument/2006/relationships/image" Target="../media/image40.wmf"/><Relationship Id="rId22" Type="http://schemas.openxmlformats.org/officeDocument/2006/relationships/oleObject" Target="../embeddings/oleObject40.bin"/><Relationship Id="rId27"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9.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oleObject" Target="../embeddings/oleObject44.bin"/><Relationship Id="rId21" Type="http://schemas.openxmlformats.org/officeDocument/2006/relationships/oleObject" Target="../embeddings/oleObject53.bin"/><Relationship Id="rId7" Type="http://schemas.openxmlformats.org/officeDocument/2006/relationships/oleObject" Target="../embeddings/oleObject46.bin"/><Relationship Id="rId12" Type="http://schemas.openxmlformats.org/officeDocument/2006/relationships/image" Target="../media/image52.wmf"/><Relationship Id="rId17" Type="http://schemas.openxmlformats.org/officeDocument/2006/relationships/oleObject" Target="../embeddings/oleObject51.bin"/><Relationship Id="rId25"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oleObject" Target="../embeddings/oleObject57.bin"/><Relationship Id="rId1" Type="http://schemas.openxmlformats.org/officeDocument/2006/relationships/vmlDrawing" Target="../drawings/vmlDrawing9.vml"/><Relationship Id="rId6" Type="http://schemas.openxmlformats.org/officeDocument/2006/relationships/image" Target="../media/image49.wmf"/><Relationship Id="rId11" Type="http://schemas.openxmlformats.org/officeDocument/2006/relationships/oleObject" Target="../embeddings/oleObject48.bin"/><Relationship Id="rId24" Type="http://schemas.openxmlformats.org/officeDocument/2006/relationships/image" Target="../media/image58.wmf"/><Relationship Id="rId32" Type="http://schemas.openxmlformats.org/officeDocument/2006/relationships/image" Target="../media/image62.wmf"/><Relationship Id="rId5" Type="http://schemas.openxmlformats.org/officeDocument/2006/relationships/oleObject" Target="../embeddings/oleObject45.bin"/><Relationship Id="rId15" Type="http://schemas.openxmlformats.org/officeDocument/2006/relationships/oleObject" Target="../embeddings/oleObject50.bin"/><Relationship Id="rId23" Type="http://schemas.openxmlformats.org/officeDocument/2006/relationships/oleObject" Target="../embeddings/oleObject54.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52.bin"/><Relationship Id="rId31" Type="http://schemas.openxmlformats.org/officeDocument/2006/relationships/oleObject" Target="../embeddings/oleObject58.bin"/><Relationship Id="rId4" Type="http://schemas.openxmlformats.org/officeDocument/2006/relationships/image" Target="../media/image48.wmf"/><Relationship Id="rId9" Type="http://schemas.openxmlformats.org/officeDocument/2006/relationships/oleObject" Target="../embeddings/oleObject47.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56.bin"/><Relationship Id="rId30" Type="http://schemas.openxmlformats.org/officeDocument/2006/relationships/image" Target="../media/image6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Applications: Distance-Rate-Time, Interest, Average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Example 2: Interest (cont.)</a:t>
            </a:r>
          </a:p>
        </p:txBody>
      </p:sp>
      <p:sp>
        <p:nvSpPr>
          <p:cNvPr id="13316" name="Rectangle 24"/>
          <p:cNvSpPr>
            <a:spLocks noChangeArrowheads="1"/>
          </p:cNvSpPr>
          <p:nvPr/>
        </p:nvSpPr>
        <p:spPr bwMode="auto">
          <a:xfrm>
            <a:off x="5257800" y="1203325"/>
            <a:ext cx="3840480" cy="10064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Multiply both sides of the equation by</a:t>
            </a:r>
            <a:r>
              <a:rPr lang="en-US" sz="2000" dirty="0">
                <a:solidFill>
                  <a:srgbClr val="FF00FF"/>
                </a:solidFill>
                <a:latin typeface="Calibri" pitchFamily="34" charset="0"/>
              </a:rPr>
              <a:t> </a:t>
            </a:r>
            <a:r>
              <a:rPr lang="en-US" sz="2000" dirty="0">
                <a:solidFill>
                  <a:srgbClr val="008080"/>
                </a:solidFill>
                <a:latin typeface="Calibri" pitchFamily="34" charset="0"/>
              </a:rPr>
              <a:t>100 to eliminate the decimal.	</a:t>
            </a:r>
          </a:p>
        </p:txBody>
      </p:sp>
      <p:sp>
        <p:nvSpPr>
          <p:cNvPr id="13317" name="Rectangle 25"/>
          <p:cNvSpPr>
            <a:spLocks noChangeArrowheads="1"/>
          </p:cNvSpPr>
          <p:nvPr/>
        </p:nvSpPr>
        <p:spPr bwMode="auto">
          <a:xfrm>
            <a:off x="5257800" y="2743200"/>
            <a:ext cx="3200400" cy="400110"/>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Amount invested at 7%</a:t>
            </a:r>
          </a:p>
        </p:txBody>
      </p:sp>
      <p:sp>
        <p:nvSpPr>
          <p:cNvPr id="13318" name="Rectangle 27"/>
          <p:cNvSpPr>
            <a:spLocks noChangeArrowheads="1"/>
          </p:cNvSpPr>
          <p:nvPr/>
        </p:nvSpPr>
        <p:spPr bwMode="auto">
          <a:xfrm>
            <a:off x="457200" y="3621087"/>
            <a:ext cx="8226425" cy="1988237"/>
          </a:xfrm>
          <a:prstGeom prst="rect">
            <a:avLst/>
          </a:prstGeom>
          <a:noFill/>
          <a:ln w="9525">
            <a:noFill/>
            <a:miter lim="800000"/>
            <a:headEnd/>
            <a:tailEnd/>
          </a:ln>
        </p:spPr>
        <p:txBody>
          <a:bodyPr>
            <a:spAutoFit/>
          </a:bodyPr>
          <a:lstStyle/>
          <a:p>
            <a:pPr>
              <a:spcBef>
                <a:spcPct val="20000"/>
              </a:spcBef>
              <a:tabLst>
                <a:tab pos="1146175" algn="l"/>
              </a:tabLst>
            </a:pPr>
            <a:r>
              <a:rPr lang="en-US" sz="2800" b="1" dirty="0">
                <a:latin typeface="Calibri" pitchFamily="34" charset="0"/>
              </a:rPr>
              <a:t>Check</a:t>
            </a:r>
            <a:r>
              <a:rPr lang="en-US" sz="2800" dirty="0">
                <a:latin typeface="Calibri" pitchFamily="34" charset="0"/>
              </a:rPr>
              <a:t>	</a:t>
            </a:r>
          </a:p>
          <a:p>
            <a:pPr>
              <a:spcBef>
                <a:spcPct val="20000"/>
              </a:spcBef>
              <a:tabLst>
                <a:tab pos="1146175" algn="l"/>
              </a:tabLst>
            </a:pPr>
            <a:r>
              <a:rPr lang="en-US" sz="2800" dirty="0">
                <a:latin typeface="Calibri" pitchFamily="34" charset="0"/>
              </a:rPr>
              <a:t>	and $1750 + $1800 = $3550.</a:t>
            </a:r>
          </a:p>
          <a:p>
            <a:pPr>
              <a:spcBef>
                <a:spcPct val="20000"/>
              </a:spcBef>
              <a:tabLst>
                <a:tab pos="1146175" algn="l"/>
              </a:tabLst>
            </a:pPr>
            <a:r>
              <a:rPr lang="en-US" sz="2800" dirty="0">
                <a:latin typeface="Calibri" pitchFamily="34" charset="0"/>
              </a:rPr>
              <a:t>Kara had </a:t>
            </a:r>
            <a:r>
              <a:rPr lang="en-US" sz="2800" dirty="0">
                <a:solidFill>
                  <a:srgbClr val="FF0000"/>
                </a:solidFill>
                <a:latin typeface="Calibri" pitchFamily="34" charset="0"/>
              </a:rPr>
              <a:t>$25,000 </a:t>
            </a:r>
            <a:r>
              <a:rPr lang="en-US" sz="2800" dirty="0">
                <a:latin typeface="Calibri" pitchFamily="34" charset="0"/>
              </a:rPr>
              <a:t>in the savings account at </a:t>
            </a:r>
            <a:r>
              <a:rPr lang="en-US" sz="2800" dirty="0">
                <a:solidFill>
                  <a:srgbClr val="0000FF"/>
                </a:solidFill>
                <a:latin typeface="Calibri" pitchFamily="34" charset="0"/>
              </a:rPr>
              <a:t>7% </a:t>
            </a:r>
            <a:r>
              <a:rPr lang="en-US" sz="2800" dirty="0">
                <a:latin typeface="Calibri" pitchFamily="34" charset="0"/>
              </a:rPr>
              <a:t>interest and invested </a:t>
            </a:r>
            <a:r>
              <a:rPr lang="en-US" sz="2800" dirty="0">
                <a:solidFill>
                  <a:srgbClr val="FF0000"/>
                </a:solidFill>
                <a:latin typeface="Calibri" pitchFamily="34" charset="0"/>
              </a:rPr>
              <a:t>$15,000 </a:t>
            </a:r>
            <a:r>
              <a:rPr lang="en-US" sz="2800" dirty="0">
                <a:latin typeface="Calibri" pitchFamily="34" charset="0"/>
              </a:rPr>
              <a:t>in the stock at </a:t>
            </a:r>
            <a:r>
              <a:rPr lang="en-US" sz="2800" dirty="0">
                <a:solidFill>
                  <a:srgbClr val="0000FF"/>
                </a:solidFill>
                <a:latin typeface="Calibri" pitchFamily="34" charset="0"/>
              </a:rPr>
              <a:t>12%</a:t>
            </a:r>
            <a:r>
              <a:rPr lang="en-US" sz="2800" dirty="0">
                <a:latin typeface="Calibri" pitchFamily="34" charset="0"/>
              </a:rPr>
              <a:t> interest.</a:t>
            </a:r>
          </a:p>
        </p:txBody>
      </p:sp>
      <p:graphicFrame>
        <p:nvGraphicFramePr>
          <p:cNvPr id="13319" name="Object 28"/>
          <p:cNvGraphicFramePr>
            <a:graphicFrameLocks noChangeAspect="1"/>
          </p:cNvGraphicFramePr>
          <p:nvPr/>
        </p:nvGraphicFramePr>
        <p:xfrm>
          <a:off x="1673225" y="3690937"/>
          <a:ext cx="6616700" cy="482600"/>
        </p:xfrm>
        <a:graphic>
          <a:graphicData uri="http://schemas.openxmlformats.org/presentationml/2006/ole">
            <mc:AlternateContent xmlns:mc="http://schemas.openxmlformats.org/markup-compatibility/2006">
              <mc:Choice xmlns:v="urn:schemas-microsoft-com:vml" Requires="v">
                <p:oleObj spid="_x0000_s5135" name="Equation" r:id="rId3" imgW="6616700" imgH="482600" progId="Equation.DSMT4">
                  <p:embed/>
                </p:oleObj>
              </mc:Choice>
              <mc:Fallback>
                <p:oleObj name="Equation" r:id="rId3" imgW="6616700" imgH="4826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225" y="3690937"/>
                        <a:ext cx="6616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685800" y="1219200"/>
          <a:ext cx="4267200" cy="469900"/>
        </p:xfrm>
        <a:graphic>
          <a:graphicData uri="http://schemas.openxmlformats.org/presentationml/2006/ole">
            <mc:AlternateContent xmlns:mc="http://schemas.openxmlformats.org/markup-compatibility/2006">
              <mc:Choice xmlns:v="urn:schemas-microsoft-com:vml" Requires="v">
                <p:oleObj spid="_x0000_s5136" name="Equation" r:id="rId5" imgW="4267080" imgH="469800" progId="Equation.DSMT4">
                  <p:embed/>
                </p:oleObj>
              </mc:Choice>
              <mc:Fallback>
                <p:oleObj name="Equation" r:id="rId5" imgW="42670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19200"/>
                        <a:ext cx="426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787400" y="1831975"/>
          <a:ext cx="4165600" cy="330200"/>
        </p:xfrm>
        <a:graphic>
          <a:graphicData uri="http://schemas.openxmlformats.org/presentationml/2006/ole">
            <mc:AlternateContent xmlns:mc="http://schemas.openxmlformats.org/markup-compatibility/2006">
              <mc:Choice xmlns:v="urn:schemas-microsoft-com:vml" Requires="v">
                <p:oleObj spid="_x0000_s5137" name="Equation" r:id="rId7" imgW="4165560" imgH="330120" progId="Equation.DSMT4">
                  <p:embed/>
                </p:oleObj>
              </mc:Choice>
              <mc:Fallback>
                <p:oleObj name="Equation" r:id="rId7" imgW="4165560" imgH="3301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400" y="1831975"/>
                        <a:ext cx="416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2857500" y="2305050"/>
          <a:ext cx="2286000" cy="330200"/>
        </p:xfrm>
        <a:graphic>
          <a:graphicData uri="http://schemas.openxmlformats.org/presentationml/2006/ole">
            <mc:AlternateContent xmlns:mc="http://schemas.openxmlformats.org/markup-compatibility/2006">
              <mc:Choice xmlns:v="urn:schemas-microsoft-com:vml" Requires="v">
                <p:oleObj spid="_x0000_s5138" name="Equation" r:id="rId9" imgW="2286000" imgH="330120" progId="Equation.DSMT4">
                  <p:embed/>
                </p:oleObj>
              </mc:Choice>
              <mc:Fallback>
                <p:oleObj name="Equation" r:id="rId9" imgW="2286000" imgH="330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2305050"/>
                        <a:ext cx="2286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3225800" y="2778125"/>
          <a:ext cx="1524000" cy="330200"/>
        </p:xfrm>
        <a:graphic>
          <a:graphicData uri="http://schemas.openxmlformats.org/presentationml/2006/ole">
            <mc:AlternateContent xmlns:mc="http://schemas.openxmlformats.org/markup-compatibility/2006">
              <mc:Choice xmlns:v="urn:schemas-microsoft-com:vml" Requires="v">
                <p:oleObj spid="_x0000_s5139" name="Equation" r:id="rId11" imgW="1523880" imgH="330120" progId="Equation.DSMT4">
                  <p:embed/>
                </p:oleObj>
              </mc:Choice>
              <mc:Fallback>
                <p:oleObj name="Equation" r:id="rId11" imgW="1523880" imgH="330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5800" y="2778125"/>
                        <a:ext cx="15240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930400" y="3251200"/>
          <a:ext cx="2819400" cy="330200"/>
        </p:xfrm>
        <a:graphic>
          <a:graphicData uri="http://schemas.openxmlformats.org/presentationml/2006/ole">
            <mc:AlternateContent xmlns:mc="http://schemas.openxmlformats.org/markup-compatibility/2006">
              <mc:Choice xmlns:v="urn:schemas-microsoft-com:vml" Requires="v">
                <p:oleObj spid="_x0000_s5140" name="Equation" r:id="rId13" imgW="2819160" imgH="330120" progId="Equation.DSMT4">
                  <p:embed/>
                </p:oleObj>
              </mc:Choice>
              <mc:Fallback>
                <p:oleObj name="Equation" r:id="rId13" imgW="2819160" imgH="33012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0400" y="3251200"/>
                        <a:ext cx="2819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p:nvPr/>
        </p:nvSpPr>
        <p:spPr>
          <a:xfrm>
            <a:off x="5257800" y="3181290"/>
            <a:ext cx="2725939" cy="400110"/>
          </a:xfrm>
          <a:prstGeom prst="rect">
            <a:avLst/>
          </a:prstGeom>
        </p:spPr>
        <p:txBody>
          <a:bodyPr wrap="none">
            <a:spAutoFit/>
          </a:bodyPr>
          <a:lstStyle/>
          <a:p>
            <a:r>
              <a:rPr lang="en-US" sz="2000" dirty="0">
                <a:solidFill>
                  <a:srgbClr val="008080"/>
                </a:solidFill>
                <a:latin typeface="Calibri" pitchFamily="34" charset="0"/>
              </a:rPr>
              <a:t>Amount invested at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Average (or Mean)</a:t>
            </a:r>
          </a:p>
        </p:txBody>
      </p:sp>
      <p:sp>
        <p:nvSpPr>
          <p:cNvPr id="14339" name="Rectangle 3"/>
          <p:cNvSpPr>
            <a:spLocks noGrp="1"/>
          </p:cNvSpPr>
          <p:nvPr>
            <p:ph idx="1"/>
          </p:nvPr>
        </p:nvSpPr>
        <p:spPr>
          <a:xfrm>
            <a:off x="457200" y="1280160"/>
            <a:ext cx="8229600" cy="3884140"/>
          </a:xfrm>
          <a:prstGeom prst="rect">
            <a:avLst/>
          </a:prstGeom>
          <a:noFill/>
        </p:spPr>
        <p:txBody>
          <a:bodyPr>
            <a:spAutoFit/>
          </a:bodyPr>
          <a:lstStyle/>
          <a:p>
            <a:pPr marL="0" indent="0">
              <a:buFont typeface="Courier New" pitchFamily="49" charset="0"/>
              <a:buNone/>
            </a:pPr>
            <a:r>
              <a:rPr lang="en-US" i="0" dirty="0">
                <a:solidFill>
                  <a:schemeClr val="tx1"/>
                </a:solidFill>
              </a:rPr>
              <a:t>Suppose that you have scores of </a:t>
            </a:r>
            <a:r>
              <a:rPr lang="en-US" i="0" dirty="0">
                <a:solidFill>
                  <a:srgbClr val="0000FF"/>
                </a:solidFill>
              </a:rPr>
              <a:t>85, 92, 82</a:t>
            </a:r>
            <a:r>
              <a:rPr lang="en-US" i="0" dirty="0">
                <a:solidFill>
                  <a:schemeClr val="tx1"/>
                </a:solidFill>
              </a:rPr>
              <a:t> and </a:t>
            </a:r>
            <a:r>
              <a:rPr lang="en-US" i="0" dirty="0">
                <a:solidFill>
                  <a:srgbClr val="0000FF"/>
                </a:solidFill>
              </a:rPr>
              <a:t>88</a:t>
            </a:r>
            <a:r>
              <a:rPr lang="en-US" i="0" dirty="0">
                <a:solidFill>
                  <a:schemeClr val="tx1"/>
                </a:solidFill>
              </a:rPr>
              <a:t> on four exams in your English class. What score will you need on the fifth exam to have an average of </a:t>
            </a:r>
            <a:r>
              <a:rPr lang="en-US" i="0" dirty="0">
                <a:solidFill>
                  <a:srgbClr val="0000FF"/>
                </a:solidFill>
              </a:rPr>
              <a:t>90</a:t>
            </a:r>
            <a:r>
              <a:rPr lang="en-US" i="0" dirty="0">
                <a:solidFill>
                  <a:schemeClr val="tx1"/>
                </a:solidFill>
              </a:rPr>
              <a:t>?</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your score on the fifth exam.</a:t>
            </a:r>
          </a:p>
          <a:p>
            <a:pPr marL="0" indent="0">
              <a:buFont typeface="Courier New" pitchFamily="49" charset="0"/>
              <a:buNone/>
            </a:pPr>
            <a:r>
              <a:rPr lang="en-US" i="0" dirty="0">
                <a:solidFill>
                  <a:schemeClr val="tx1"/>
                </a:solidFill>
              </a:rPr>
              <a:t>The sum of all the scores, including the unknown fifth exam, divided by 5 must equal 90.</a:t>
            </a:r>
          </a:p>
          <a:p>
            <a:pPr marL="0" indent="0">
              <a:buFont typeface="Courier New" pitchFamily="49" charset="0"/>
              <a:buNone/>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Average (or Mean) (cont.)</a:t>
            </a:r>
          </a:p>
        </p:txBody>
      </p:sp>
      <p:sp>
        <p:nvSpPr>
          <p:cNvPr id="15363" name="Rectangle 3"/>
          <p:cNvSpPr>
            <a:spLocks noGrp="1"/>
          </p:cNvSpPr>
          <p:nvPr>
            <p:ph idx="1"/>
          </p:nvPr>
        </p:nvSpPr>
        <p:spPr>
          <a:xfrm>
            <a:off x="457200" y="5050808"/>
            <a:ext cx="8229600" cy="954107"/>
          </a:xfrm>
          <a:prstGeom prst="rect">
            <a:avLst/>
          </a:prstGeom>
          <a:noFill/>
        </p:spPr>
        <p:txBody>
          <a:bodyPr>
            <a:spAutoFit/>
          </a:bodyPr>
          <a:lstStyle/>
          <a:p>
            <a:pPr marL="0" indent="0">
              <a:buFont typeface="Courier New" pitchFamily="49" charset="0"/>
              <a:buNone/>
            </a:pPr>
            <a:r>
              <a:rPr lang="en-US" i="0" dirty="0">
                <a:solidFill>
                  <a:schemeClr val="tx1"/>
                </a:solidFill>
              </a:rPr>
              <a:t>Assuming that each exam is worth 100 points, you cannot attain an average of 90 on the five exams.</a:t>
            </a:r>
            <a:endParaRPr lang="en-US" dirty="0">
              <a:solidFill>
                <a:schemeClr val="tx1"/>
              </a:solidFill>
            </a:endParaRPr>
          </a:p>
        </p:txBody>
      </p:sp>
      <p:graphicFrame>
        <p:nvGraphicFramePr>
          <p:cNvPr id="6147" name="Object 3"/>
          <p:cNvGraphicFramePr>
            <a:graphicFrameLocks noChangeAspect="1"/>
          </p:cNvGraphicFramePr>
          <p:nvPr/>
        </p:nvGraphicFramePr>
        <p:xfrm>
          <a:off x="2222500" y="1219200"/>
          <a:ext cx="3619500" cy="838200"/>
        </p:xfrm>
        <a:graphic>
          <a:graphicData uri="http://schemas.openxmlformats.org/presentationml/2006/ole">
            <mc:AlternateContent xmlns:mc="http://schemas.openxmlformats.org/markup-compatibility/2006">
              <mc:Choice xmlns:v="urn:schemas-microsoft-com:vml" Requires="v">
                <p:oleObj spid="_x0000_s6157" name="Equation" r:id="rId3" imgW="3619440" imgH="838080" progId="Equation.DSMT4">
                  <p:embed/>
                </p:oleObj>
              </mc:Choice>
              <mc:Fallback>
                <p:oleObj name="Equation" r:id="rId3" imgW="36194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0" y="1219200"/>
                        <a:ext cx="361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038600" y="2212975"/>
          <a:ext cx="1803400" cy="838200"/>
        </p:xfrm>
        <a:graphic>
          <a:graphicData uri="http://schemas.openxmlformats.org/presentationml/2006/ole">
            <mc:AlternateContent xmlns:mc="http://schemas.openxmlformats.org/markup-compatibility/2006">
              <mc:Choice xmlns:v="urn:schemas-microsoft-com:vml" Requires="v">
                <p:oleObj spid="_x0000_s6158" name="Equation" r:id="rId5" imgW="1803240" imgH="838080" progId="Equation.DSMT4">
                  <p:embed/>
                </p:oleObj>
              </mc:Choice>
              <mc:Fallback>
                <p:oleObj name="Equation" r:id="rId5" imgW="18032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212975"/>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3708400" y="3206750"/>
          <a:ext cx="2463800" cy="838200"/>
        </p:xfrm>
        <a:graphic>
          <a:graphicData uri="http://schemas.openxmlformats.org/presentationml/2006/ole">
            <mc:AlternateContent xmlns:mc="http://schemas.openxmlformats.org/markup-compatibility/2006">
              <mc:Choice xmlns:v="urn:schemas-microsoft-com:vml" Requires="v">
                <p:oleObj spid="_x0000_s6159" name="Equation" r:id="rId7" imgW="2463480" imgH="838080" progId="Equation.DSMT4">
                  <p:embed/>
                </p:oleObj>
              </mc:Choice>
              <mc:Fallback>
                <p:oleObj name="Equation" r:id="rId7" imgW="2463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3206750"/>
                        <a:ext cx="246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114800" y="4200525"/>
          <a:ext cx="1930400" cy="292100"/>
        </p:xfrm>
        <a:graphic>
          <a:graphicData uri="http://schemas.openxmlformats.org/presentationml/2006/ole">
            <mc:AlternateContent xmlns:mc="http://schemas.openxmlformats.org/markup-compatibility/2006">
              <mc:Choice xmlns:v="urn:schemas-microsoft-com:vml" Requires="v">
                <p:oleObj spid="_x0000_s6160" name="Equation" r:id="rId9" imgW="1930320" imgH="291960" progId="Equation.DSMT4">
                  <p:embed/>
                </p:oleObj>
              </mc:Choice>
              <mc:Fallback>
                <p:oleObj name="Equation" r:id="rId9" imgW="193032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200525"/>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4953000" y="4648200"/>
          <a:ext cx="1066800" cy="292100"/>
        </p:xfrm>
        <a:graphic>
          <a:graphicData uri="http://schemas.openxmlformats.org/presentationml/2006/ole">
            <mc:AlternateContent xmlns:mc="http://schemas.openxmlformats.org/markup-compatibility/2006">
              <mc:Choice xmlns:v="urn:schemas-microsoft-com:vml" Requires="v">
                <p:oleObj spid="_x0000_s6161" name="Equation" r:id="rId11" imgW="1066680" imgH="291960" progId="Equation.DSMT4">
                  <p:embed/>
                </p:oleObj>
              </mc:Choice>
              <mc:Fallback>
                <p:oleObj name="Equation" r:id="rId11" imgW="10666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648200"/>
                        <a:ext cx="1066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4: Bar Graphs</a:t>
            </a:r>
          </a:p>
        </p:txBody>
      </p:sp>
      <p:sp>
        <p:nvSpPr>
          <p:cNvPr id="16387" name="Rectangle 3"/>
          <p:cNvSpPr>
            <a:spLocks noGrp="1"/>
          </p:cNvSpPr>
          <p:nvPr>
            <p:ph idx="1"/>
          </p:nvPr>
        </p:nvSpPr>
        <p:spPr>
          <a:prstGeom prst="rect">
            <a:avLst/>
          </a:prstGeom>
          <a:noFill/>
        </p:spPr>
        <p:txBody>
          <a:bodyPr>
            <a:spAutoFit/>
          </a:bodyPr>
          <a:lstStyle/>
          <a:p>
            <a:pPr marL="0" indent="0">
              <a:spcBef>
                <a:spcPct val="0"/>
              </a:spcBef>
              <a:buFont typeface="Courier New" pitchFamily="49" charset="0"/>
              <a:buNone/>
            </a:pPr>
            <a:r>
              <a:rPr lang="en-US" i="0" dirty="0">
                <a:solidFill>
                  <a:schemeClr val="tx1"/>
                </a:solidFill>
              </a:rPr>
              <a:t>The bar graph shows the enrollment at the main campuses at six Big Ten universities.  Use the graph to find the following (note that the units on the graph are in thousands):</a:t>
            </a:r>
            <a:endParaRPr lang="en-US" dirty="0">
              <a:solidFill>
                <a:schemeClr val="tx1"/>
              </a:solidFill>
            </a:endParaRPr>
          </a:p>
        </p:txBody>
      </p:sp>
      <p:pic>
        <p:nvPicPr>
          <p:cNvPr id="16388" name="Picture 4" descr="Combo2E_1"/>
          <p:cNvPicPr>
            <a:picLocks noChangeAspect="1" noChangeArrowheads="1"/>
          </p:cNvPicPr>
          <p:nvPr/>
        </p:nvPicPr>
        <p:blipFill>
          <a:blip r:embed="rId2"/>
          <a:srcRect/>
          <a:stretch>
            <a:fillRect/>
          </a:stretch>
        </p:blipFill>
        <p:spPr bwMode="auto">
          <a:xfrm>
            <a:off x="2667000" y="3127375"/>
            <a:ext cx="4076700" cy="2511425"/>
          </a:xfrm>
          <a:prstGeom prst="round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4: Bar Graphs (cont.)</a:t>
            </a:r>
          </a:p>
        </p:txBody>
      </p:sp>
      <p:sp>
        <p:nvSpPr>
          <p:cNvPr id="17411" name="Rectangle 3"/>
          <p:cNvSpPr>
            <a:spLocks noGrp="1"/>
          </p:cNvSpPr>
          <p:nvPr>
            <p:ph idx="1"/>
          </p:nvPr>
        </p:nvSpPr>
        <p:spPr>
          <a:xfrm>
            <a:off x="457200" y="1280160"/>
            <a:ext cx="8229600" cy="3453253"/>
          </a:xfrm>
          <a:prstGeom prst="rect">
            <a:avLst/>
          </a:prstGeom>
          <a:noFill/>
        </p:spPr>
        <p:txBody>
          <a:bodyPr>
            <a:spAutoFit/>
          </a:bodyPr>
          <a:lstStyle/>
          <a:p>
            <a:pPr marL="0" indent="0">
              <a:buFont typeface="Courier New" pitchFamily="49" charset="0"/>
              <a:buNone/>
              <a:tabLst>
                <a:tab pos="463550" algn="l"/>
                <a:tab pos="1597025" algn="l"/>
              </a:tabLst>
            </a:pPr>
            <a:r>
              <a:rPr lang="en-US" b="1" i="0" dirty="0">
                <a:solidFill>
                  <a:schemeClr val="tx1"/>
                </a:solidFill>
              </a:rPr>
              <a:t>a.	</a:t>
            </a:r>
            <a:r>
              <a:rPr lang="en-US" i="0" dirty="0">
                <a:solidFill>
                  <a:schemeClr val="tx1"/>
                </a:solidFill>
              </a:rPr>
              <a:t>Find the average enrollment over the six schools.  	(Round to the nearest thousand.)</a:t>
            </a:r>
          </a:p>
          <a:p>
            <a:pPr marL="0" indent="0">
              <a:buFont typeface="Courier New" pitchFamily="49" charset="0"/>
              <a:buNone/>
              <a:tabLst>
                <a:tab pos="463550" algn="l"/>
                <a:tab pos="1597025" algn="l"/>
              </a:tabLst>
            </a:pPr>
            <a:r>
              <a:rPr lang="en-US" b="1" i="0" dirty="0">
                <a:solidFill>
                  <a:schemeClr val="tx1"/>
                </a:solidFill>
              </a:rPr>
              <a:t>Solution</a:t>
            </a:r>
          </a:p>
          <a:p>
            <a:pPr marL="0" indent="0">
              <a:buFont typeface="Courier New" pitchFamily="49" charset="0"/>
              <a:buNone/>
              <a:tabLst>
                <a:tab pos="463550" algn="l"/>
                <a:tab pos="1597025" algn="l"/>
              </a:tabLst>
            </a:pPr>
            <a:r>
              <a:rPr lang="en-US" i="0" dirty="0">
                <a:solidFill>
                  <a:schemeClr val="tx1"/>
                </a:solidFill>
              </a:rPr>
              <a:t>Find the sum:  </a:t>
            </a:r>
            <a:r>
              <a:rPr lang="en-US" i="0" dirty="0">
                <a:solidFill>
                  <a:srgbClr val="00007D"/>
                </a:solidFill>
              </a:rPr>
              <a:t>42 + 30 + 47 + 15 + 55 + 44</a:t>
            </a:r>
            <a:r>
              <a:rPr lang="en-US" i="0" dirty="0">
                <a:solidFill>
                  <a:schemeClr val="tx1"/>
                </a:solidFill>
              </a:rPr>
              <a:t> </a:t>
            </a:r>
            <a:r>
              <a:rPr lang="en-US" i="0" dirty="0">
                <a:solidFill>
                  <a:srgbClr val="000099"/>
                </a:solidFill>
              </a:rPr>
              <a:t>=</a:t>
            </a:r>
            <a:r>
              <a:rPr lang="en-US" i="0" dirty="0">
                <a:solidFill>
                  <a:srgbClr val="009600"/>
                </a:solidFill>
              </a:rPr>
              <a:t> 233</a:t>
            </a:r>
            <a:r>
              <a:rPr lang="en-US" i="0" dirty="0">
                <a:solidFill>
                  <a:schemeClr val="tx1"/>
                </a:solidFill>
              </a:rPr>
              <a:t>.</a:t>
            </a:r>
          </a:p>
          <a:p>
            <a:pPr marL="0" indent="0">
              <a:buFont typeface="Courier New" pitchFamily="49" charset="0"/>
              <a:buNone/>
              <a:tabLst>
                <a:tab pos="463550" algn="l"/>
                <a:tab pos="1597025" algn="l"/>
              </a:tabLst>
            </a:pPr>
            <a:r>
              <a:rPr lang="en-US" i="0" dirty="0">
                <a:solidFill>
                  <a:schemeClr val="tx1"/>
                </a:solidFill>
              </a:rPr>
              <a:t>Divide by 6:  </a:t>
            </a:r>
            <a:r>
              <a:rPr lang="en-US" i="0" dirty="0">
                <a:solidFill>
                  <a:srgbClr val="00007D"/>
                </a:solidFill>
              </a:rPr>
              <a:t>233 ÷ 6</a:t>
            </a:r>
            <a:r>
              <a:rPr lang="en-US" i="0" dirty="0">
                <a:solidFill>
                  <a:schemeClr val="tx1"/>
                </a:solidFill>
              </a:rPr>
              <a:t> </a:t>
            </a:r>
            <a:r>
              <a:rPr lang="en-US" i="0" dirty="0">
                <a:solidFill>
                  <a:srgbClr val="000099"/>
                </a:solidFill>
              </a:rPr>
              <a:t>≈</a:t>
            </a:r>
            <a:r>
              <a:rPr lang="en-US" i="0" dirty="0">
                <a:solidFill>
                  <a:srgbClr val="FF00FF"/>
                </a:solidFill>
              </a:rPr>
              <a:t> 39</a:t>
            </a:r>
            <a:r>
              <a:rPr lang="en-US" i="0" dirty="0">
                <a:solidFill>
                  <a:schemeClr val="tx1"/>
                </a:solidFill>
              </a:rPr>
              <a:t>. </a:t>
            </a:r>
          </a:p>
          <a:p>
            <a:pPr marL="0" indent="0">
              <a:buFont typeface="Courier New" pitchFamily="49" charset="0"/>
              <a:buNone/>
              <a:tabLst>
                <a:tab pos="463550" algn="l"/>
                <a:tab pos="1597025" algn="l"/>
              </a:tabLst>
            </a:pPr>
            <a:r>
              <a:rPr lang="en-US" i="0" dirty="0">
                <a:solidFill>
                  <a:schemeClr val="tx1"/>
                </a:solidFill>
              </a:rPr>
              <a:t>The average enrollment is approximately </a:t>
            </a:r>
            <a:r>
              <a:rPr lang="en-US" i="0" dirty="0">
                <a:solidFill>
                  <a:srgbClr val="FF0008"/>
                </a:solidFill>
              </a:rPr>
              <a:t>39,000 students</a:t>
            </a:r>
            <a:r>
              <a:rPr lang="en-US" i="0"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4: Bar Graphs (cont.)</a:t>
            </a:r>
          </a:p>
        </p:txBody>
      </p:sp>
      <p:sp>
        <p:nvSpPr>
          <p:cNvPr id="18435" name="Rectangle 3"/>
          <p:cNvSpPr>
            <a:spLocks noGrp="1"/>
          </p:cNvSpPr>
          <p:nvPr>
            <p:ph idx="1"/>
          </p:nvPr>
        </p:nvSpPr>
        <p:spPr>
          <a:xfrm>
            <a:off x="457200" y="1280160"/>
            <a:ext cx="8229600" cy="4099584"/>
          </a:xfrm>
          <a:prstGeom prst="rect">
            <a:avLst/>
          </a:prstGeom>
          <a:noFill/>
        </p:spPr>
        <p:txBody>
          <a:bodyPr>
            <a:spAutoFit/>
          </a:bodyPr>
          <a:lstStyle/>
          <a:p>
            <a:pPr marL="0" indent="0">
              <a:buFont typeface="Courier New" pitchFamily="49" charset="0"/>
              <a:buNone/>
              <a:tabLst>
                <a:tab pos="463550" algn="l"/>
              </a:tabLst>
            </a:pPr>
            <a:r>
              <a:rPr lang="en-US" b="1" i="0" dirty="0">
                <a:solidFill>
                  <a:schemeClr val="tx1"/>
                </a:solidFill>
              </a:rPr>
              <a:t>b.	</a:t>
            </a:r>
            <a:r>
              <a:rPr lang="en-US" i="0" dirty="0">
                <a:solidFill>
                  <a:schemeClr val="tx1"/>
                </a:solidFill>
              </a:rPr>
              <a:t>Which university has the lowest enrollment?</a:t>
            </a:r>
          </a:p>
          <a:p>
            <a:pPr marL="0" indent="0">
              <a:buFont typeface="Courier New" pitchFamily="49" charset="0"/>
              <a:buNone/>
              <a:tabLst>
                <a:tab pos="463550" algn="l"/>
              </a:tabLst>
            </a:pPr>
            <a:r>
              <a:rPr lang="en-US" b="1" i="0" dirty="0">
                <a:solidFill>
                  <a:schemeClr val="tx1"/>
                </a:solidFill>
              </a:rPr>
              <a:t>Solution</a:t>
            </a:r>
          </a:p>
          <a:p>
            <a:pPr marL="0" indent="0">
              <a:buFont typeface="Courier New" pitchFamily="49" charset="0"/>
              <a:buNone/>
              <a:tabLst>
                <a:tab pos="463550" algn="l"/>
              </a:tabLst>
            </a:pPr>
            <a:r>
              <a:rPr lang="en-US" i="0" dirty="0">
                <a:solidFill>
                  <a:schemeClr val="tx1"/>
                </a:solidFill>
              </a:rPr>
              <a:t>Northwestern has the lowest enrollment: </a:t>
            </a:r>
            <a:r>
              <a:rPr lang="en-US" i="0" dirty="0">
                <a:solidFill>
                  <a:srgbClr val="FF0008"/>
                </a:solidFill>
              </a:rPr>
              <a:t>15,000 students</a:t>
            </a:r>
            <a:r>
              <a:rPr lang="en-US" i="0" dirty="0">
                <a:solidFill>
                  <a:schemeClr val="tx1"/>
                </a:solidFill>
              </a:rPr>
              <a:t>.</a:t>
            </a:r>
          </a:p>
          <a:p>
            <a:pPr marL="0" indent="0">
              <a:spcBef>
                <a:spcPct val="50000"/>
              </a:spcBef>
              <a:buFont typeface="Courier New" pitchFamily="49" charset="0"/>
              <a:buNone/>
              <a:tabLst>
                <a:tab pos="463550" algn="l"/>
              </a:tabLst>
            </a:pPr>
            <a:r>
              <a:rPr lang="en-US" b="1" i="0" dirty="0">
                <a:solidFill>
                  <a:schemeClr val="tx1"/>
                </a:solidFill>
              </a:rPr>
              <a:t>c.	</a:t>
            </a:r>
            <a:r>
              <a:rPr lang="en-US" i="0" dirty="0">
                <a:solidFill>
                  <a:schemeClr val="tx1"/>
                </a:solidFill>
              </a:rPr>
              <a:t>Find the difference in enrollment between Ohio 	State and Penn State.</a:t>
            </a:r>
          </a:p>
          <a:p>
            <a:pPr marL="0" indent="0">
              <a:buFont typeface="Courier New" pitchFamily="49" charset="0"/>
              <a:buNone/>
              <a:tabLst>
                <a:tab pos="463550" algn="l"/>
              </a:tabLst>
            </a:pPr>
            <a:r>
              <a:rPr lang="en-US" b="1" i="0" dirty="0">
                <a:solidFill>
                  <a:schemeClr val="tx1"/>
                </a:solidFill>
              </a:rPr>
              <a:t>Solution</a:t>
            </a:r>
          </a:p>
          <a:p>
            <a:pPr marL="0" indent="0">
              <a:buFont typeface="Courier New" pitchFamily="49" charset="0"/>
              <a:buNone/>
              <a:tabLst>
                <a:tab pos="463550" algn="l"/>
              </a:tabLst>
            </a:pPr>
            <a:r>
              <a:rPr lang="en-US" i="0" dirty="0">
                <a:solidFill>
                  <a:schemeClr val="tx1"/>
                </a:solidFill>
              </a:rPr>
              <a:t>The difference is </a:t>
            </a:r>
            <a:r>
              <a:rPr lang="en-US" i="0" dirty="0">
                <a:solidFill>
                  <a:srgbClr val="00007D"/>
                </a:solidFill>
              </a:rPr>
              <a:t>55,000 </a:t>
            </a:r>
            <a:r>
              <a:rPr lang="en-US" i="0" dirty="0">
                <a:solidFill>
                  <a:srgbClr val="00007D"/>
                </a:solidFill>
                <a:latin typeface="Symbol" pitchFamily="18" charset="2"/>
              </a:rPr>
              <a:t>-</a:t>
            </a:r>
            <a:r>
              <a:rPr lang="en-US" i="0" dirty="0">
                <a:solidFill>
                  <a:srgbClr val="00007D"/>
                </a:solidFill>
              </a:rPr>
              <a:t> 44,000</a:t>
            </a:r>
            <a:r>
              <a:rPr lang="en-US" i="0" dirty="0">
                <a:solidFill>
                  <a:schemeClr val="tx1"/>
                </a:solidFill>
              </a:rPr>
              <a:t> </a:t>
            </a:r>
            <a:r>
              <a:rPr lang="en-US" i="0" dirty="0">
                <a:solidFill>
                  <a:srgbClr val="002060"/>
                </a:solidFill>
              </a:rPr>
              <a:t>=</a:t>
            </a:r>
            <a:r>
              <a:rPr lang="en-US" i="0" dirty="0">
                <a:solidFill>
                  <a:srgbClr val="FF0008"/>
                </a:solidFill>
              </a:rPr>
              <a:t> 11,000 students</a:t>
            </a:r>
            <a:r>
              <a:rPr lang="en-US" i="0"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p:cNvSpPr>
          <p:nvPr>
            <p:ph idx="1"/>
          </p:nvPr>
        </p:nvSpPr>
        <p:spPr>
          <a:xfrm>
            <a:off x="457200" y="1280160"/>
            <a:ext cx="8229600" cy="3797963"/>
          </a:xfrm>
          <a:prstGeom prst="rect">
            <a:avLst/>
          </a:prstGeom>
          <a:noFill/>
        </p:spPr>
        <p:txBody>
          <a:bodyPr>
            <a:spAutoFit/>
          </a:bodyPr>
          <a:lstStyle/>
          <a:p>
            <a:pPr marL="0" indent="0">
              <a:buFont typeface="Courier New" pitchFamily="49" charset="0"/>
              <a:buNone/>
            </a:pPr>
            <a:r>
              <a:rPr lang="en-US" i="0" dirty="0">
                <a:solidFill>
                  <a:schemeClr val="tx1"/>
                </a:solidFill>
              </a:rPr>
              <a:t>A jeweler paid </a:t>
            </a:r>
            <a:r>
              <a:rPr lang="en-US" i="0" dirty="0">
                <a:solidFill>
                  <a:srgbClr val="0000FF"/>
                </a:solidFill>
              </a:rPr>
              <a:t>$350 </a:t>
            </a:r>
            <a:r>
              <a:rPr lang="en-US" i="0" dirty="0">
                <a:solidFill>
                  <a:schemeClr val="tx1"/>
                </a:solidFill>
              </a:rPr>
              <a:t>for a ring.  He wants to price the ring for sale so that he can give a </a:t>
            </a:r>
            <a:r>
              <a:rPr lang="en-US" i="0" dirty="0">
                <a:solidFill>
                  <a:srgbClr val="0000FF"/>
                </a:solidFill>
              </a:rPr>
              <a:t>30%</a:t>
            </a:r>
            <a:r>
              <a:rPr lang="en-US" i="0" dirty="0">
                <a:solidFill>
                  <a:schemeClr val="tx1"/>
                </a:solidFill>
              </a:rPr>
              <a:t> discount on the marked selling price and still make a profit of </a:t>
            </a:r>
            <a:r>
              <a:rPr lang="en-US" i="0" dirty="0">
                <a:solidFill>
                  <a:srgbClr val="0000FF"/>
                </a:solidFill>
              </a:rPr>
              <a:t>20%</a:t>
            </a:r>
            <a:r>
              <a:rPr lang="en-US" i="0" dirty="0">
                <a:solidFill>
                  <a:schemeClr val="tx1"/>
                </a:solidFill>
              </a:rPr>
              <a:t> on his cost.  What should be the marked selling price of the ring?</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Again, we make use of the relationship</a:t>
            </a:r>
          </a:p>
          <a:p>
            <a:pPr marL="0" indent="0">
              <a:buFont typeface="Courier New" pitchFamily="49" charset="0"/>
              <a:buNone/>
            </a:pPr>
            <a:r>
              <a:rPr lang="en-US" i="1" dirty="0">
                <a:solidFill>
                  <a:schemeClr val="tx1"/>
                </a:solidFill>
              </a:rPr>
              <a:t>S</a:t>
            </a:r>
            <a:r>
              <a:rPr lang="en-US" i="0" dirty="0">
                <a:solidFill>
                  <a:schemeClr val="tx1"/>
                </a:solidFill>
              </a:rPr>
              <a:t> − </a:t>
            </a:r>
            <a:r>
              <a:rPr lang="en-US" i="1" dirty="0">
                <a:solidFill>
                  <a:schemeClr val="tx1"/>
                </a:solidFill>
              </a:rPr>
              <a:t>C</a:t>
            </a:r>
            <a:r>
              <a:rPr lang="en-US" i="0" dirty="0">
                <a:solidFill>
                  <a:schemeClr val="tx1"/>
                </a:solidFill>
              </a:rPr>
              <a:t> = </a:t>
            </a:r>
            <a:r>
              <a:rPr lang="en-US" i="1" dirty="0">
                <a:solidFill>
                  <a:schemeClr val="tx1"/>
                </a:solidFill>
              </a:rPr>
              <a:t>P</a:t>
            </a:r>
            <a:r>
              <a:rPr lang="en-US" dirty="0">
                <a:solidFill>
                  <a:schemeClr val="tx1"/>
                </a:solidFill>
              </a:rPr>
              <a:t> </a:t>
            </a:r>
            <a:r>
              <a:rPr lang="en-US" i="0" dirty="0">
                <a:solidFill>
                  <a:schemeClr val="tx1"/>
                </a:solidFill>
              </a:rPr>
              <a:t>(selling price </a:t>
            </a:r>
            <a:r>
              <a:rPr lang="en-US" i="0" dirty="0">
                <a:solidFill>
                  <a:schemeClr val="tx1"/>
                </a:solidFill>
                <a:latin typeface="Symbol" pitchFamily="82" charset="2"/>
              </a:rPr>
              <a:t>-</a:t>
            </a:r>
            <a:r>
              <a:rPr lang="en-US" i="0" dirty="0">
                <a:solidFill>
                  <a:schemeClr val="tx1"/>
                </a:solidFill>
              </a:rPr>
              <a:t> cost = profit).</a:t>
            </a:r>
            <a:endParaRPr lang="en-US" dirty="0">
              <a:solidFill>
                <a:schemeClr val="tx1"/>
              </a:solidFill>
            </a:endParaRPr>
          </a:p>
        </p:txBody>
      </p:sp>
      <p:pic>
        <p:nvPicPr>
          <p:cNvPr id="19458" name="Picture 4" descr="Combo2E_1"/>
          <p:cNvPicPr>
            <a:picLocks noChangeAspect="1" noChangeArrowheads="1"/>
          </p:cNvPicPr>
          <p:nvPr/>
        </p:nvPicPr>
        <p:blipFill>
          <a:blip r:embed="rId2"/>
          <a:srcRect/>
          <a:stretch>
            <a:fillRect/>
          </a:stretch>
        </p:blipFill>
        <p:spPr bwMode="auto">
          <a:xfrm>
            <a:off x="6248400" y="3210686"/>
            <a:ext cx="2286000" cy="2580514"/>
          </a:xfrm>
          <a:prstGeom prst="rect">
            <a:avLst/>
          </a:prstGeom>
          <a:noFill/>
          <a:ln w="9525">
            <a:noFill/>
            <a:miter lim="800000"/>
            <a:headEnd/>
            <a:tailEnd/>
          </a:ln>
        </p:spPr>
      </p:pic>
      <p:sp>
        <p:nvSpPr>
          <p:cNvPr id="19459" name="Rectangle 2"/>
          <p:cNvSpPr>
            <a:spLocks noGrp="1"/>
          </p:cNvSpPr>
          <p:nvPr>
            <p:ph type="title"/>
          </p:nvPr>
        </p:nvSpPr>
        <p:spPr>
          <a:prstGeom prst="rect">
            <a:avLst/>
          </a:prstGeom>
          <a:noFill/>
        </p:spPr>
        <p:txBody>
          <a:bodyPr>
            <a:spAutoFit/>
          </a:bodyPr>
          <a:lstStyle/>
          <a:p>
            <a:r>
              <a:rPr lang="en-US" sz="3200" dirty="0">
                <a:solidFill>
                  <a:schemeClr val="accent1"/>
                </a:solidFill>
              </a:rPr>
              <a:t>Example 5: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a:noFill/>
        </p:spPr>
        <p:txBody>
          <a:bodyPr>
            <a:spAutoFit/>
          </a:bodyPr>
          <a:lstStyle/>
          <a:p>
            <a:r>
              <a:rPr lang="en-US" sz="3200" dirty="0">
                <a:solidFill>
                  <a:schemeClr val="accent1"/>
                </a:solidFill>
              </a:rPr>
              <a:t>Example 5: Cost (cont.)</a:t>
            </a:r>
          </a:p>
        </p:txBody>
      </p:sp>
      <p:sp>
        <p:nvSpPr>
          <p:cNvPr id="20483" name="Rectangle 3"/>
          <p:cNvSpPr>
            <a:spLocks noGrp="1"/>
          </p:cNvSpPr>
          <p:nvPr>
            <p:ph idx="1"/>
          </p:nvPr>
        </p:nvSpPr>
        <p:spPr>
          <a:xfrm>
            <a:off x="457200" y="1280160"/>
            <a:ext cx="8229600" cy="1557349"/>
          </a:xfrm>
          <a:prstGeom prst="rect">
            <a:avLst/>
          </a:prstGeom>
          <a:noFill/>
        </p:spPr>
        <p:txBody>
          <a:bodyPr>
            <a:spAutoFit/>
          </a:bodyPr>
          <a:lstStyle/>
          <a:p>
            <a:pPr marL="0" indent="0">
              <a:buFont typeface="Courier New" pitchFamily="49" charset="0"/>
              <a:buNone/>
            </a:pPr>
            <a:r>
              <a:rPr lang="en-US" i="0" dirty="0">
                <a:solidFill>
                  <a:schemeClr val="tx1"/>
                </a:solidFill>
              </a:rPr>
              <a:t>Let 	</a:t>
            </a:r>
            <a:r>
              <a:rPr lang="en-US" i="1" dirty="0">
                <a:solidFill>
                  <a:schemeClr val="tx1"/>
                </a:solidFill>
              </a:rPr>
              <a:t>x</a:t>
            </a:r>
            <a:r>
              <a:rPr lang="en-US" dirty="0">
                <a:solidFill>
                  <a:schemeClr val="tx1"/>
                </a:solidFill>
              </a:rPr>
              <a:t> </a:t>
            </a:r>
            <a:r>
              <a:rPr lang="en-US" i="0" dirty="0">
                <a:solidFill>
                  <a:schemeClr val="tx1"/>
                </a:solidFill>
              </a:rPr>
              <a:t>= marked selling price,</a:t>
            </a:r>
          </a:p>
          <a:p>
            <a:pPr marL="0" indent="0">
              <a:buFont typeface="Courier New" pitchFamily="49" charset="0"/>
              <a:buNone/>
            </a:pPr>
            <a:r>
              <a:rPr lang="en-US" i="0" dirty="0">
                <a:solidFill>
                  <a:schemeClr val="tx1"/>
                </a:solidFill>
              </a:rPr>
              <a:t>then 	</a:t>
            </a:r>
            <a:r>
              <a:rPr lang="en-US" i="1" dirty="0">
                <a:solidFill>
                  <a:schemeClr val="tx1"/>
                </a:solidFill>
              </a:rPr>
              <a:t>x</a:t>
            </a:r>
            <a:r>
              <a:rPr lang="en-US" dirty="0">
                <a:solidFill>
                  <a:schemeClr val="tx1"/>
                </a:solidFill>
              </a:rPr>
              <a:t> </a:t>
            </a:r>
            <a:r>
              <a:rPr lang="en-US" i="0" dirty="0">
                <a:solidFill>
                  <a:schemeClr val="tx1"/>
                </a:solidFill>
                <a:latin typeface="Symbol" pitchFamily="18" charset="2"/>
              </a:rPr>
              <a:t>-</a:t>
            </a:r>
            <a:r>
              <a:rPr lang="en-US" i="0" dirty="0">
                <a:solidFill>
                  <a:schemeClr val="tx1"/>
                </a:solidFill>
              </a:rPr>
              <a:t> 0.30</a:t>
            </a:r>
            <a:r>
              <a:rPr lang="en-US" i="1" dirty="0">
                <a:solidFill>
                  <a:schemeClr val="tx1"/>
                </a:solidFill>
              </a:rPr>
              <a:t>x</a:t>
            </a:r>
            <a:r>
              <a:rPr lang="en-US" dirty="0">
                <a:solidFill>
                  <a:schemeClr val="tx1"/>
                </a:solidFill>
              </a:rPr>
              <a:t> </a:t>
            </a:r>
            <a:r>
              <a:rPr lang="en-US" i="0" dirty="0">
                <a:solidFill>
                  <a:schemeClr val="tx1"/>
                </a:solidFill>
              </a:rPr>
              <a:t>= actual selling price</a:t>
            </a:r>
          </a:p>
          <a:p>
            <a:pPr marL="0" indent="0">
              <a:buFont typeface="Courier New" pitchFamily="49" charset="0"/>
              <a:buNone/>
            </a:pPr>
            <a:r>
              <a:rPr lang="en-US" i="0" dirty="0">
                <a:solidFill>
                  <a:schemeClr val="tx1"/>
                </a:solidFill>
              </a:rPr>
              <a:t>and	350 = cost.</a:t>
            </a:r>
            <a:endParaRPr lang="en-US" dirty="0">
              <a:solidFill>
                <a:schemeClr val="tx1"/>
              </a:solidFill>
            </a:endParaRPr>
          </a:p>
        </p:txBody>
      </p:sp>
      <p:graphicFrame>
        <p:nvGraphicFramePr>
          <p:cNvPr id="20484" name="Object 4"/>
          <p:cNvGraphicFramePr>
            <a:graphicFrameLocks noChangeAspect="1"/>
          </p:cNvGraphicFramePr>
          <p:nvPr/>
        </p:nvGraphicFramePr>
        <p:xfrm>
          <a:off x="530352" y="2806700"/>
          <a:ext cx="5600700" cy="1816100"/>
        </p:xfrm>
        <a:graphic>
          <a:graphicData uri="http://schemas.openxmlformats.org/presentationml/2006/ole">
            <mc:AlternateContent xmlns:mc="http://schemas.openxmlformats.org/markup-compatibility/2006">
              <mc:Choice xmlns:v="urn:schemas-microsoft-com:vml" Requires="v">
                <p:oleObj spid="_x0000_s7178" name="Equation" r:id="rId3" imgW="5600520" imgH="1815840" progId="Equation.DSMT4">
                  <p:embed/>
                </p:oleObj>
              </mc:Choice>
              <mc:Fallback>
                <p:oleObj name="Equation" r:id="rId3" imgW="5600520" imgH="18158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2806700"/>
                        <a:ext cx="560070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5"/>
          <p:cNvSpPr>
            <a:spLocks noChangeArrowheads="1"/>
          </p:cNvSpPr>
          <p:nvPr/>
        </p:nvSpPr>
        <p:spPr bwMode="auto">
          <a:xfrm>
            <a:off x="6172200" y="2895600"/>
            <a:ext cx="2819400" cy="13112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The actual selling price is the marked selling price minus the 30% discount on the ring.</a:t>
            </a:r>
          </a:p>
        </p:txBody>
      </p:sp>
      <p:sp>
        <p:nvSpPr>
          <p:cNvPr id="20486" name="Rectangle 6"/>
          <p:cNvSpPr>
            <a:spLocks noChangeArrowheads="1"/>
          </p:cNvSpPr>
          <p:nvPr/>
        </p:nvSpPr>
        <p:spPr bwMode="auto">
          <a:xfrm>
            <a:off x="6172200" y="4175125"/>
            <a:ext cx="2667000" cy="7016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The profit is 20% of what he paid originally.</a:t>
            </a:r>
          </a:p>
        </p:txBody>
      </p:sp>
      <p:sp>
        <p:nvSpPr>
          <p:cNvPr id="20487" name="Line 7"/>
          <p:cNvSpPr>
            <a:spLocks noChangeShapeType="1"/>
          </p:cNvSpPr>
          <p:nvPr/>
        </p:nvSpPr>
        <p:spPr bwMode="auto">
          <a:xfrm>
            <a:off x="1876425" y="3508375"/>
            <a:ext cx="0" cy="530225"/>
          </a:xfrm>
          <a:prstGeom prst="line">
            <a:avLst/>
          </a:prstGeom>
          <a:noFill/>
          <a:ln w="38100">
            <a:solidFill>
              <a:srgbClr val="C00000"/>
            </a:solidFill>
            <a:round/>
            <a:headEnd/>
            <a:tailEnd type="triangle" w="med" len="med"/>
          </a:ln>
        </p:spPr>
        <p:txBody>
          <a:bodyPr/>
          <a:lstStyle/>
          <a:p>
            <a:endParaRPr lang="en-US" dirty="0"/>
          </a:p>
        </p:txBody>
      </p:sp>
      <p:sp>
        <p:nvSpPr>
          <p:cNvPr id="20488" name="Line 8"/>
          <p:cNvSpPr>
            <a:spLocks noChangeShapeType="1"/>
          </p:cNvSpPr>
          <p:nvPr/>
        </p:nvSpPr>
        <p:spPr bwMode="auto">
          <a:xfrm>
            <a:off x="3937000" y="3508375"/>
            <a:ext cx="0" cy="530225"/>
          </a:xfrm>
          <a:prstGeom prst="line">
            <a:avLst/>
          </a:prstGeom>
          <a:noFill/>
          <a:ln w="38100">
            <a:solidFill>
              <a:srgbClr val="C00000"/>
            </a:solidFill>
            <a:round/>
            <a:headEnd/>
            <a:tailEnd type="triangle" w="med" len="med"/>
          </a:ln>
        </p:spPr>
        <p:txBody>
          <a:bodyPr/>
          <a:lstStyle/>
          <a:p>
            <a:endParaRPr lang="en-US" dirty="0"/>
          </a:p>
        </p:txBody>
      </p:sp>
      <p:sp>
        <p:nvSpPr>
          <p:cNvPr id="20489" name="Line 9"/>
          <p:cNvSpPr>
            <a:spLocks noChangeShapeType="1"/>
          </p:cNvSpPr>
          <p:nvPr/>
        </p:nvSpPr>
        <p:spPr bwMode="auto">
          <a:xfrm>
            <a:off x="5435600" y="3508375"/>
            <a:ext cx="0" cy="530225"/>
          </a:xfrm>
          <a:prstGeom prst="line">
            <a:avLst/>
          </a:prstGeom>
          <a:noFill/>
          <a:ln w="38100">
            <a:solidFill>
              <a:srgbClr val="C00000"/>
            </a:solidFill>
            <a:round/>
            <a:headEnd/>
            <a:tailEnd type="triangle" w="med" len="med"/>
          </a:ln>
        </p:spPr>
        <p:txBody>
          <a:bodyPr/>
          <a:lstStyle/>
          <a:p>
            <a:endParaRPr lang="en-US" dirty="0"/>
          </a:p>
        </p:txBody>
      </p:sp>
      <p:graphicFrame>
        <p:nvGraphicFramePr>
          <p:cNvPr id="7171" name="Object 3"/>
          <p:cNvGraphicFramePr>
            <a:graphicFrameLocks noChangeAspect="1"/>
          </p:cNvGraphicFramePr>
          <p:nvPr/>
        </p:nvGraphicFramePr>
        <p:xfrm>
          <a:off x="4076700" y="5715000"/>
          <a:ext cx="1079500" cy="292100"/>
        </p:xfrm>
        <a:graphic>
          <a:graphicData uri="http://schemas.openxmlformats.org/presentationml/2006/ole">
            <mc:AlternateContent xmlns:mc="http://schemas.openxmlformats.org/markup-compatibility/2006">
              <mc:Choice xmlns:v="urn:schemas-microsoft-com:vml" Requires="v">
                <p:oleObj spid="_x0000_s7179" name="Equation" r:id="rId5" imgW="1079280" imgH="291960" progId="Equation.DSMT4">
                  <p:embed/>
                </p:oleObj>
              </mc:Choice>
              <mc:Fallback>
                <p:oleObj name="Equation" r:id="rId5" imgW="107928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5715000"/>
                        <a:ext cx="1079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3441700" y="5257800"/>
          <a:ext cx="1714500" cy="292100"/>
        </p:xfrm>
        <a:graphic>
          <a:graphicData uri="http://schemas.openxmlformats.org/presentationml/2006/ole">
            <mc:AlternateContent xmlns:mc="http://schemas.openxmlformats.org/markup-compatibility/2006">
              <mc:Choice xmlns:v="urn:schemas-microsoft-com:vml" Requires="v">
                <p:oleObj spid="_x0000_s7180" name="Equation" r:id="rId7" imgW="1714320" imgH="291960" progId="Equation.DSMT4">
                  <p:embed/>
                </p:oleObj>
              </mc:Choice>
              <mc:Fallback>
                <p:oleObj name="Equation" r:id="rId7" imgW="171432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700" y="5257800"/>
                        <a:ext cx="171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2616200" y="4724400"/>
          <a:ext cx="2387600" cy="292100"/>
        </p:xfrm>
        <a:graphic>
          <a:graphicData uri="http://schemas.openxmlformats.org/presentationml/2006/ole">
            <mc:AlternateContent xmlns:mc="http://schemas.openxmlformats.org/markup-compatibility/2006">
              <mc:Choice xmlns:v="urn:schemas-microsoft-com:vml" Requires="v">
                <p:oleObj spid="_x0000_s7181" name="Equation" r:id="rId9" imgW="2387520" imgH="291960" progId="Equation.DSMT4">
                  <p:embed/>
                </p:oleObj>
              </mc:Choice>
              <mc:Fallback>
                <p:oleObj name="Equation" r:id="rId9" imgW="238752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6200" y="4724400"/>
                        <a:ext cx="238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animBg="1"/>
      <p:bldP spid="20488" grpId="0" animBg="1"/>
      <p:bldP spid="204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a:noFill/>
        </p:spPr>
        <p:txBody>
          <a:bodyPr>
            <a:spAutoFit/>
          </a:bodyPr>
          <a:lstStyle/>
          <a:p>
            <a:r>
              <a:rPr lang="en-US" sz="3200" dirty="0">
                <a:solidFill>
                  <a:schemeClr val="accent1"/>
                </a:solidFill>
              </a:rPr>
              <a:t>Example 5: Cost (cont.)</a:t>
            </a:r>
          </a:p>
        </p:txBody>
      </p:sp>
      <p:graphicFrame>
        <p:nvGraphicFramePr>
          <p:cNvPr id="8195" name="Object 3"/>
          <p:cNvGraphicFramePr>
            <a:graphicFrameLocks noChangeAspect="1"/>
          </p:cNvGraphicFramePr>
          <p:nvPr/>
        </p:nvGraphicFramePr>
        <p:xfrm>
          <a:off x="530352" y="1371600"/>
          <a:ext cx="2413000" cy="368300"/>
        </p:xfrm>
        <a:graphic>
          <a:graphicData uri="http://schemas.openxmlformats.org/presentationml/2006/ole">
            <mc:AlternateContent xmlns:mc="http://schemas.openxmlformats.org/markup-compatibility/2006">
              <mc:Choice xmlns:v="urn:schemas-microsoft-com:vml" Requires="v">
                <p:oleObj spid="_x0000_s8229" name="Equation" r:id="rId3" imgW="2412720" imgH="368280" progId="Equation.DSMT4">
                  <p:embed/>
                </p:oleObj>
              </mc:Choice>
              <mc:Fallback>
                <p:oleObj name="Equation" r:id="rId3" imgW="2412720" imgH="3682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371600"/>
                        <a:ext cx="2413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1889252" y="3733800"/>
          <a:ext cx="1054100" cy="355600"/>
        </p:xfrm>
        <a:graphic>
          <a:graphicData uri="http://schemas.openxmlformats.org/presentationml/2006/ole">
            <mc:AlternateContent xmlns:mc="http://schemas.openxmlformats.org/markup-compatibility/2006">
              <mc:Choice xmlns:v="urn:schemas-microsoft-com:vml" Requires="v">
                <p:oleObj spid="_x0000_s8230" name="Equation" r:id="rId5" imgW="1054080" imgH="355320" progId="Equation.DSMT4">
                  <p:embed/>
                </p:oleObj>
              </mc:Choice>
              <mc:Fallback>
                <p:oleObj name="Equation" r:id="rId5" imgW="1054080" imgH="3553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252" y="37338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2514600" y="2057400"/>
          <a:ext cx="736600" cy="368300"/>
        </p:xfrm>
        <a:graphic>
          <a:graphicData uri="http://schemas.openxmlformats.org/presentationml/2006/ole">
            <mc:AlternateContent xmlns:mc="http://schemas.openxmlformats.org/markup-compatibility/2006">
              <mc:Choice xmlns:v="urn:schemas-microsoft-com:vml" Requires="v">
                <p:oleObj spid="_x0000_s8231" name="Equation" r:id="rId7" imgW="736560" imgH="368280" progId="Equation.DSMT4">
                  <p:embed/>
                </p:oleObj>
              </mc:Choice>
              <mc:Fallback>
                <p:oleObj name="Equation" r:id="rId7" imgW="736560" imgH="36828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2057400"/>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3505200" y="2101850"/>
          <a:ext cx="2133600" cy="279400"/>
        </p:xfrm>
        <a:graphic>
          <a:graphicData uri="http://schemas.openxmlformats.org/presentationml/2006/ole">
            <mc:AlternateContent xmlns:mc="http://schemas.openxmlformats.org/markup-compatibility/2006">
              <mc:Choice xmlns:v="urn:schemas-microsoft-com:vml" Requires="v">
                <p:oleObj spid="_x0000_s8232" name="Equation" r:id="rId9" imgW="2133360" imgH="279360" progId="Equation.DSMT4">
                  <p:embed/>
                </p:oleObj>
              </mc:Choice>
              <mc:Fallback>
                <p:oleObj name="Equation" r:id="rId9" imgW="2133360" imgH="27936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210185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2298700" y="2533650"/>
          <a:ext cx="952500" cy="406400"/>
        </p:xfrm>
        <a:graphic>
          <a:graphicData uri="http://schemas.openxmlformats.org/presentationml/2006/ole">
            <mc:AlternateContent xmlns:mc="http://schemas.openxmlformats.org/markup-compatibility/2006">
              <mc:Choice xmlns:v="urn:schemas-microsoft-com:vml" Requires="v">
                <p:oleObj spid="_x0000_s8233" name="Equation" r:id="rId11" imgW="952200" imgH="406080" progId="Equation.DSMT4">
                  <p:embed/>
                </p:oleObj>
              </mc:Choice>
              <mc:Fallback>
                <p:oleObj name="Equation" r:id="rId11" imgW="952200" imgH="40608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8700" y="2533650"/>
                        <a:ext cx="952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6" name="Object 14"/>
          <p:cNvGraphicFramePr>
            <a:graphicFrameLocks noChangeAspect="1"/>
          </p:cNvGraphicFramePr>
          <p:nvPr/>
        </p:nvGraphicFramePr>
        <p:xfrm>
          <a:off x="3505200" y="2616200"/>
          <a:ext cx="1193800" cy="241300"/>
        </p:xfrm>
        <a:graphic>
          <a:graphicData uri="http://schemas.openxmlformats.org/presentationml/2006/ole">
            <mc:AlternateContent xmlns:mc="http://schemas.openxmlformats.org/markup-compatibility/2006">
              <mc:Choice xmlns:v="urn:schemas-microsoft-com:vml" Requires="v">
                <p:oleObj spid="_x0000_s8234" name="Equation" r:id="rId13" imgW="1193760" imgH="241200" progId="Equation.DSMT4">
                  <p:embed/>
                </p:oleObj>
              </mc:Choice>
              <mc:Fallback>
                <p:oleObj name="Equation" r:id="rId13" imgW="1193760" imgH="24120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2616200"/>
                        <a:ext cx="11938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2514600" y="3060700"/>
          <a:ext cx="736600" cy="368300"/>
        </p:xfrm>
        <a:graphic>
          <a:graphicData uri="http://schemas.openxmlformats.org/presentationml/2006/ole">
            <mc:AlternateContent xmlns:mc="http://schemas.openxmlformats.org/markup-compatibility/2006">
              <mc:Choice xmlns:v="urn:schemas-microsoft-com:vml" Requires="v">
                <p:oleObj spid="_x0000_s8235" name="Equation" r:id="rId15" imgW="736560" imgH="368280" progId="Equation.DSMT4">
                  <p:embed/>
                </p:oleObj>
              </mc:Choice>
              <mc:Fallback>
                <p:oleObj name="Equation" r:id="rId15" imgW="736560" imgH="368280" progId="Equation.DSMT4">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3060700"/>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6"/>
          <p:cNvGraphicFramePr>
            <a:graphicFrameLocks noChangeAspect="1"/>
          </p:cNvGraphicFramePr>
          <p:nvPr/>
        </p:nvGraphicFramePr>
        <p:xfrm>
          <a:off x="3505200" y="3124200"/>
          <a:ext cx="927100" cy="241300"/>
        </p:xfrm>
        <a:graphic>
          <a:graphicData uri="http://schemas.openxmlformats.org/presentationml/2006/ole">
            <mc:AlternateContent xmlns:mc="http://schemas.openxmlformats.org/markup-compatibility/2006">
              <mc:Choice xmlns:v="urn:schemas-microsoft-com:vml" Requires="v">
                <p:oleObj spid="_x0000_s8236" name="Equation" r:id="rId17" imgW="927000" imgH="241200" progId="Equation.DSMT4">
                  <p:embed/>
                </p:oleObj>
              </mc:Choice>
              <mc:Fallback>
                <p:oleObj name="Equation" r:id="rId17" imgW="927000" imgH="241200" progId="Equation.DSMT4">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3124200"/>
                        <a:ext cx="9271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17"/>
          <p:cNvGraphicFramePr>
            <a:graphicFrameLocks noChangeAspect="1"/>
          </p:cNvGraphicFramePr>
          <p:nvPr/>
        </p:nvGraphicFramePr>
        <p:xfrm>
          <a:off x="2514600" y="4279900"/>
          <a:ext cx="736600" cy="368300"/>
        </p:xfrm>
        <a:graphic>
          <a:graphicData uri="http://schemas.openxmlformats.org/presentationml/2006/ole">
            <mc:AlternateContent xmlns:mc="http://schemas.openxmlformats.org/markup-compatibility/2006">
              <mc:Choice xmlns:v="urn:schemas-microsoft-com:vml" Requires="v">
                <p:oleObj spid="_x0000_s8237" name="Equation" r:id="rId19" imgW="736560" imgH="368280" progId="Equation.DSMT4">
                  <p:embed/>
                </p:oleObj>
              </mc:Choice>
              <mc:Fallback>
                <p:oleObj name="Equation" r:id="rId19" imgW="736560" imgH="368280" progId="Equation.DSMT4">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4600" y="4279900"/>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18"/>
          <p:cNvGraphicFramePr>
            <a:graphicFrameLocks noChangeAspect="1"/>
          </p:cNvGraphicFramePr>
          <p:nvPr/>
        </p:nvGraphicFramePr>
        <p:xfrm>
          <a:off x="3505200" y="4324350"/>
          <a:ext cx="2133600" cy="279400"/>
        </p:xfrm>
        <a:graphic>
          <a:graphicData uri="http://schemas.openxmlformats.org/presentationml/2006/ole">
            <mc:AlternateContent xmlns:mc="http://schemas.openxmlformats.org/markup-compatibility/2006">
              <mc:Choice xmlns:v="urn:schemas-microsoft-com:vml" Requires="v">
                <p:oleObj spid="_x0000_s8238" name="Equation" r:id="rId21" imgW="2133360" imgH="279360" progId="Equation.DSMT4">
                  <p:embed/>
                </p:oleObj>
              </mc:Choice>
              <mc:Fallback>
                <p:oleObj name="Equation" r:id="rId21" imgW="2133360" imgH="279360" progId="Equation.DSMT4">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32435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19"/>
          <p:cNvGraphicFramePr>
            <a:graphicFrameLocks noChangeAspect="1"/>
          </p:cNvGraphicFramePr>
          <p:nvPr/>
        </p:nvGraphicFramePr>
        <p:xfrm>
          <a:off x="2298700" y="4791075"/>
          <a:ext cx="952500" cy="444500"/>
        </p:xfrm>
        <a:graphic>
          <a:graphicData uri="http://schemas.openxmlformats.org/presentationml/2006/ole">
            <mc:AlternateContent xmlns:mc="http://schemas.openxmlformats.org/markup-compatibility/2006">
              <mc:Choice xmlns:v="urn:schemas-microsoft-com:vml" Requires="v">
                <p:oleObj spid="_x0000_s8239" name="Equation" r:id="rId22" imgW="952200" imgH="444240" progId="Equation.DSMT4">
                  <p:embed/>
                </p:oleObj>
              </mc:Choice>
              <mc:Fallback>
                <p:oleObj name="Equation" r:id="rId22" imgW="952200" imgH="444240" progId="Equation.DSMT4">
                  <p:embed/>
                  <p:pic>
                    <p:nvPicPr>
                      <p:cNvPr id="0"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8700" y="4791075"/>
                        <a:ext cx="95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20"/>
          <p:cNvGraphicFramePr>
            <a:graphicFrameLocks noChangeAspect="1"/>
          </p:cNvGraphicFramePr>
          <p:nvPr/>
        </p:nvGraphicFramePr>
        <p:xfrm>
          <a:off x="3505200" y="4892675"/>
          <a:ext cx="927100" cy="241300"/>
        </p:xfrm>
        <a:graphic>
          <a:graphicData uri="http://schemas.openxmlformats.org/presentationml/2006/ole">
            <mc:AlternateContent xmlns:mc="http://schemas.openxmlformats.org/markup-compatibility/2006">
              <mc:Choice xmlns:v="urn:schemas-microsoft-com:vml" Requires="v">
                <p:oleObj spid="_x0000_s8240" name="Equation" r:id="rId24" imgW="927000" imgH="241200" progId="Equation.DSMT4">
                  <p:embed/>
                </p:oleObj>
              </mc:Choice>
              <mc:Fallback>
                <p:oleObj name="Equation" r:id="rId24" imgW="927000" imgH="241200" progId="Equation.DSMT4">
                  <p:embed/>
                  <p:pic>
                    <p:nvPicPr>
                      <p:cNvPr id="0" name="Picture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892675"/>
                        <a:ext cx="9271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3" name="Object 21"/>
          <p:cNvGraphicFramePr>
            <a:graphicFrameLocks noChangeAspect="1"/>
          </p:cNvGraphicFramePr>
          <p:nvPr/>
        </p:nvGraphicFramePr>
        <p:xfrm>
          <a:off x="2514600" y="5426075"/>
          <a:ext cx="736600" cy="368300"/>
        </p:xfrm>
        <a:graphic>
          <a:graphicData uri="http://schemas.openxmlformats.org/presentationml/2006/ole">
            <mc:AlternateContent xmlns:mc="http://schemas.openxmlformats.org/markup-compatibility/2006">
              <mc:Choice xmlns:v="urn:schemas-microsoft-com:vml" Requires="v">
                <p:oleObj spid="_x0000_s8241" name="Equation" r:id="rId26" imgW="736560" imgH="368280" progId="Equation.DSMT4">
                  <p:embed/>
                </p:oleObj>
              </mc:Choice>
              <mc:Fallback>
                <p:oleObj name="Equation" r:id="rId26" imgW="736560" imgH="368280" progId="Equation.DSMT4">
                  <p:embed/>
                  <p:pic>
                    <p:nvPicPr>
                      <p:cNvPr id="0" name="Picture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14600" y="5426075"/>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4" name="Object 22"/>
          <p:cNvGraphicFramePr>
            <a:graphicFrameLocks noChangeAspect="1"/>
          </p:cNvGraphicFramePr>
          <p:nvPr/>
        </p:nvGraphicFramePr>
        <p:xfrm>
          <a:off x="3505200" y="5470525"/>
          <a:ext cx="1981200" cy="279400"/>
        </p:xfrm>
        <a:graphic>
          <a:graphicData uri="http://schemas.openxmlformats.org/presentationml/2006/ole">
            <mc:AlternateContent xmlns:mc="http://schemas.openxmlformats.org/markup-compatibility/2006">
              <mc:Choice xmlns:v="urn:schemas-microsoft-com:vml" Requires="v">
                <p:oleObj spid="_x0000_s8242" name="Equation" r:id="rId28" imgW="1981080" imgH="279360" progId="Equation.DSMT4">
                  <p:embed/>
                </p:oleObj>
              </mc:Choice>
              <mc:Fallback>
                <p:oleObj name="Equation" r:id="rId28" imgW="1981080" imgH="279360" progId="Equation.DSMT4">
                  <p:embed/>
                  <p:pic>
                    <p:nvPicPr>
                      <p:cNvPr id="0" name="Picture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05200" y="5470525"/>
                        <a:ext cx="198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a:noFill/>
        </p:spPr>
        <p:txBody>
          <a:bodyPr>
            <a:spAutoFit/>
          </a:bodyPr>
          <a:lstStyle/>
          <a:p>
            <a:r>
              <a:rPr lang="en-US" sz="3200" dirty="0">
                <a:solidFill>
                  <a:schemeClr val="accent1"/>
                </a:solidFill>
              </a:rPr>
              <a:t>Example 5: Cost (cont.)</a:t>
            </a:r>
          </a:p>
        </p:txBody>
      </p:sp>
      <p:graphicFrame>
        <p:nvGraphicFramePr>
          <p:cNvPr id="9219" name="Object 3"/>
          <p:cNvGraphicFramePr>
            <a:graphicFrameLocks noChangeAspect="1"/>
          </p:cNvGraphicFramePr>
          <p:nvPr/>
        </p:nvGraphicFramePr>
        <p:xfrm>
          <a:off x="530352" y="1295400"/>
          <a:ext cx="1054100" cy="355600"/>
        </p:xfrm>
        <a:graphic>
          <a:graphicData uri="http://schemas.openxmlformats.org/presentationml/2006/ole">
            <mc:AlternateContent xmlns:mc="http://schemas.openxmlformats.org/markup-compatibility/2006">
              <mc:Choice xmlns:v="urn:schemas-microsoft-com:vml" Requires="v">
                <p:oleObj spid="_x0000_s9251" name="Equation" r:id="rId3" imgW="1054080" imgH="355320" progId="Equation.DSMT4">
                  <p:embed/>
                </p:oleObj>
              </mc:Choice>
              <mc:Fallback>
                <p:oleObj name="Equation" r:id="rId3" imgW="1054080" imgH="355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954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079500" y="1905000"/>
          <a:ext cx="736600" cy="368300"/>
        </p:xfrm>
        <a:graphic>
          <a:graphicData uri="http://schemas.openxmlformats.org/presentationml/2006/ole">
            <mc:AlternateContent xmlns:mc="http://schemas.openxmlformats.org/markup-compatibility/2006">
              <mc:Choice xmlns:v="urn:schemas-microsoft-com:vml" Requires="v">
                <p:oleObj spid="_x0000_s9252" name="Equation" r:id="rId5" imgW="736560" imgH="368280" progId="Equation.DSMT4">
                  <p:embed/>
                </p:oleObj>
              </mc:Choice>
              <mc:Fallback>
                <p:oleObj name="Equation" r:id="rId5" imgW="736560" imgH="368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1905000"/>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2057400" y="1949450"/>
          <a:ext cx="1981200" cy="279400"/>
        </p:xfrm>
        <a:graphic>
          <a:graphicData uri="http://schemas.openxmlformats.org/presentationml/2006/ole">
            <mc:AlternateContent xmlns:mc="http://schemas.openxmlformats.org/markup-compatibility/2006">
              <mc:Choice xmlns:v="urn:schemas-microsoft-com:vml" Requires="v">
                <p:oleObj spid="_x0000_s9253" name="Equation" r:id="rId7" imgW="1981080" imgH="279360" progId="Equation.DSMT4">
                  <p:embed/>
                </p:oleObj>
              </mc:Choice>
              <mc:Fallback>
                <p:oleObj name="Equation" r:id="rId7" imgW="198108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49450"/>
                        <a:ext cx="198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762000" y="2400300"/>
          <a:ext cx="1054100" cy="444500"/>
        </p:xfrm>
        <a:graphic>
          <a:graphicData uri="http://schemas.openxmlformats.org/presentationml/2006/ole">
            <mc:AlternateContent xmlns:mc="http://schemas.openxmlformats.org/markup-compatibility/2006">
              <mc:Choice xmlns:v="urn:schemas-microsoft-com:vml" Requires="v">
                <p:oleObj spid="_x0000_s9254" name="Equation" r:id="rId9" imgW="1054080" imgH="444240" progId="Equation.DSMT4">
                  <p:embed/>
                </p:oleObj>
              </mc:Choice>
              <mc:Fallback>
                <p:oleObj name="Equation" r:id="rId9" imgW="1054080" imgH="44424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400300"/>
                        <a:ext cx="1054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2057400" y="2514600"/>
          <a:ext cx="457200" cy="215900"/>
        </p:xfrm>
        <a:graphic>
          <a:graphicData uri="http://schemas.openxmlformats.org/presentationml/2006/ole">
            <mc:AlternateContent xmlns:mc="http://schemas.openxmlformats.org/markup-compatibility/2006">
              <mc:Choice xmlns:v="urn:schemas-microsoft-com:vml" Requires="v">
                <p:oleObj spid="_x0000_s9255" name="Equation" r:id="rId11" imgW="457200" imgH="215640" progId="Equation.DSMT4">
                  <p:embed/>
                </p:oleObj>
              </mc:Choice>
              <mc:Fallback>
                <p:oleObj name="Equation" r:id="rId11" imgW="457200" imgH="2156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2514600"/>
                        <a:ext cx="457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1257300" y="3003550"/>
          <a:ext cx="558800" cy="368300"/>
        </p:xfrm>
        <a:graphic>
          <a:graphicData uri="http://schemas.openxmlformats.org/presentationml/2006/ole">
            <mc:AlternateContent xmlns:mc="http://schemas.openxmlformats.org/markup-compatibility/2006">
              <mc:Choice xmlns:v="urn:schemas-microsoft-com:vml" Requires="v">
                <p:oleObj spid="_x0000_s9256" name="Equation" r:id="rId13" imgW="558720" imgH="368280" progId="Equation.DSMT4">
                  <p:embed/>
                </p:oleObj>
              </mc:Choice>
              <mc:Fallback>
                <p:oleObj name="Equation" r:id="rId13" imgW="558720" imgH="36828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7300" y="3003550"/>
                        <a:ext cx="55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2057400" y="3048000"/>
          <a:ext cx="609600" cy="279400"/>
        </p:xfrm>
        <a:graphic>
          <a:graphicData uri="http://schemas.openxmlformats.org/presentationml/2006/ole">
            <mc:AlternateContent xmlns:mc="http://schemas.openxmlformats.org/markup-compatibility/2006">
              <mc:Choice xmlns:v="urn:schemas-microsoft-com:vml" Requires="v">
                <p:oleObj spid="_x0000_s9257" name="Equation" r:id="rId15" imgW="609480" imgH="279360" progId="Equation.DSMT4">
                  <p:embed/>
                </p:oleObj>
              </mc:Choice>
              <mc:Fallback>
                <p:oleObj name="Equation" r:id="rId15" imgW="609480" imgH="2793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3048000"/>
                        <a:ext cx="609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530352" y="3657600"/>
          <a:ext cx="2730500" cy="342900"/>
        </p:xfrm>
        <a:graphic>
          <a:graphicData uri="http://schemas.openxmlformats.org/presentationml/2006/ole">
            <mc:AlternateContent xmlns:mc="http://schemas.openxmlformats.org/markup-compatibility/2006">
              <mc:Choice xmlns:v="urn:schemas-microsoft-com:vml" Requires="v">
                <p:oleObj spid="_x0000_s9258" name="Equation" r:id="rId17" imgW="2730240" imgH="342720" progId="Equation.DSMT4">
                  <p:embed/>
                </p:oleObj>
              </mc:Choice>
              <mc:Fallback>
                <p:oleObj name="Equation" r:id="rId17" imgW="2730240" imgH="34272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352" y="3657600"/>
                        <a:ext cx="2730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3581400" y="3657600"/>
          <a:ext cx="736600" cy="368300"/>
        </p:xfrm>
        <a:graphic>
          <a:graphicData uri="http://schemas.openxmlformats.org/presentationml/2006/ole">
            <mc:AlternateContent xmlns:mc="http://schemas.openxmlformats.org/markup-compatibility/2006">
              <mc:Choice xmlns:v="urn:schemas-microsoft-com:vml" Requires="v">
                <p:oleObj spid="_x0000_s9259" name="Equation" r:id="rId19" imgW="736560" imgH="368280" progId="Equation.DSMT4">
                  <p:embed/>
                </p:oleObj>
              </mc:Choice>
              <mc:Fallback>
                <p:oleObj name="Equation" r:id="rId19" imgW="736560" imgH="36828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3657600"/>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0" name="Object 14"/>
          <p:cNvGraphicFramePr>
            <a:graphicFrameLocks noChangeAspect="1"/>
          </p:cNvGraphicFramePr>
          <p:nvPr/>
        </p:nvGraphicFramePr>
        <p:xfrm>
          <a:off x="4533900" y="3733800"/>
          <a:ext cx="457200" cy="215900"/>
        </p:xfrm>
        <a:graphic>
          <a:graphicData uri="http://schemas.openxmlformats.org/presentationml/2006/ole">
            <mc:AlternateContent xmlns:mc="http://schemas.openxmlformats.org/markup-compatibility/2006">
              <mc:Choice xmlns:v="urn:schemas-microsoft-com:vml" Requires="v">
                <p:oleObj spid="_x0000_s9260" name="Equation" r:id="rId21" imgW="457200" imgH="215640" progId="Equation.DSMT4">
                  <p:embed/>
                </p:oleObj>
              </mc:Choice>
              <mc:Fallback>
                <p:oleObj name="Equation" r:id="rId21" imgW="457200" imgH="21564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33900" y="3733800"/>
                        <a:ext cx="457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1" name="Object 15"/>
          <p:cNvGraphicFramePr>
            <a:graphicFrameLocks noChangeAspect="1"/>
          </p:cNvGraphicFramePr>
          <p:nvPr/>
        </p:nvGraphicFramePr>
        <p:xfrm>
          <a:off x="3365500" y="4216400"/>
          <a:ext cx="952500" cy="406400"/>
        </p:xfrm>
        <a:graphic>
          <a:graphicData uri="http://schemas.openxmlformats.org/presentationml/2006/ole">
            <mc:AlternateContent xmlns:mc="http://schemas.openxmlformats.org/markup-compatibility/2006">
              <mc:Choice xmlns:v="urn:schemas-microsoft-com:vml" Requires="v">
                <p:oleObj spid="_x0000_s9261" name="Equation" r:id="rId23" imgW="952200" imgH="406080" progId="Equation.DSMT4">
                  <p:embed/>
                </p:oleObj>
              </mc:Choice>
              <mc:Fallback>
                <p:oleObj name="Equation" r:id="rId23" imgW="952200" imgH="40608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65500" y="4216400"/>
                        <a:ext cx="952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2" name="Object 16"/>
          <p:cNvGraphicFramePr>
            <a:graphicFrameLocks noChangeAspect="1"/>
          </p:cNvGraphicFramePr>
          <p:nvPr/>
        </p:nvGraphicFramePr>
        <p:xfrm>
          <a:off x="4533900" y="4279900"/>
          <a:ext cx="876300" cy="279400"/>
        </p:xfrm>
        <a:graphic>
          <a:graphicData uri="http://schemas.openxmlformats.org/presentationml/2006/ole">
            <mc:AlternateContent xmlns:mc="http://schemas.openxmlformats.org/markup-compatibility/2006">
              <mc:Choice xmlns:v="urn:schemas-microsoft-com:vml" Requires="v">
                <p:oleObj spid="_x0000_s9262" name="Equation" r:id="rId25" imgW="876240" imgH="279360" progId="Equation.DSMT4">
                  <p:embed/>
                </p:oleObj>
              </mc:Choice>
              <mc:Fallback>
                <p:oleObj name="Equation" r:id="rId25" imgW="876240" imgH="27936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33900" y="4279900"/>
                        <a:ext cx="876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 name="Object 17"/>
          <p:cNvGraphicFramePr>
            <a:graphicFrameLocks noChangeAspect="1"/>
          </p:cNvGraphicFramePr>
          <p:nvPr/>
        </p:nvGraphicFramePr>
        <p:xfrm>
          <a:off x="3759200" y="4806950"/>
          <a:ext cx="558800" cy="368300"/>
        </p:xfrm>
        <a:graphic>
          <a:graphicData uri="http://schemas.openxmlformats.org/presentationml/2006/ole">
            <mc:AlternateContent xmlns:mc="http://schemas.openxmlformats.org/markup-compatibility/2006">
              <mc:Choice xmlns:v="urn:schemas-microsoft-com:vml" Requires="v">
                <p:oleObj spid="_x0000_s9263" name="Equation" r:id="rId27" imgW="558720" imgH="368280" progId="Equation.DSMT4">
                  <p:embed/>
                </p:oleObj>
              </mc:Choice>
              <mc:Fallback>
                <p:oleObj name="Equation" r:id="rId27" imgW="558720" imgH="368280" progId="Equation.DSMT4">
                  <p:embed/>
                  <p:pic>
                    <p:nvPicPr>
                      <p:cNvPr id="0"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59200" y="4806950"/>
                        <a:ext cx="55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 name="Object 18"/>
          <p:cNvGraphicFramePr>
            <a:graphicFrameLocks noChangeAspect="1"/>
          </p:cNvGraphicFramePr>
          <p:nvPr/>
        </p:nvGraphicFramePr>
        <p:xfrm>
          <a:off x="4533900" y="4851400"/>
          <a:ext cx="609600" cy="279400"/>
        </p:xfrm>
        <a:graphic>
          <a:graphicData uri="http://schemas.openxmlformats.org/presentationml/2006/ole">
            <mc:AlternateContent xmlns:mc="http://schemas.openxmlformats.org/markup-compatibility/2006">
              <mc:Choice xmlns:v="urn:schemas-microsoft-com:vml" Requires="v">
                <p:oleObj spid="_x0000_s9264" name="Equation" r:id="rId29" imgW="609480" imgH="279360" progId="Equation.DSMT4">
                  <p:embed/>
                </p:oleObj>
              </mc:Choice>
              <mc:Fallback>
                <p:oleObj name="Equation" r:id="rId29" imgW="609480" imgH="279360" progId="Equation.DSMT4">
                  <p:embed/>
                  <p:pic>
                    <p:nvPicPr>
                      <p:cNvPr id="0" name="Picture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33900" y="4851400"/>
                        <a:ext cx="609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5" name="Object 19"/>
          <p:cNvGraphicFramePr>
            <a:graphicFrameLocks noChangeAspect="1"/>
          </p:cNvGraphicFramePr>
          <p:nvPr/>
        </p:nvGraphicFramePr>
        <p:xfrm>
          <a:off x="530352" y="5334000"/>
          <a:ext cx="6896100" cy="393700"/>
        </p:xfrm>
        <a:graphic>
          <a:graphicData uri="http://schemas.openxmlformats.org/presentationml/2006/ole">
            <mc:AlternateContent xmlns:mc="http://schemas.openxmlformats.org/markup-compatibility/2006">
              <mc:Choice xmlns:v="urn:schemas-microsoft-com:vml" Requires="v">
                <p:oleObj spid="_x0000_s9265" name="Equation" r:id="rId31" imgW="6895800" imgH="393480" progId="Equation.DSMT4">
                  <p:embed/>
                </p:oleObj>
              </mc:Choice>
              <mc:Fallback>
                <p:oleObj name="Equation" r:id="rId31" imgW="6895800" imgH="393480" progId="Equation.DSMT4">
                  <p:embed/>
                  <p:pic>
                    <p:nvPicPr>
                      <p:cNvPr id="0" name="Picture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0352" y="5334000"/>
                        <a:ext cx="6896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2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dirty="0">
                <a:solidFill>
                  <a:schemeClr val="accent1"/>
                </a:solidFill>
              </a:rPr>
              <a:t>Objectives</a:t>
            </a:r>
          </a:p>
        </p:txBody>
      </p:sp>
      <p:sp>
        <p:nvSpPr>
          <p:cNvPr id="5123" name="Content Placeholder 2"/>
          <p:cNvSpPr>
            <a:spLocks noGrp="1"/>
          </p:cNvSpPr>
          <p:nvPr>
            <p:ph idx="1"/>
          </p:nvPr>
        </p:nvSpPr>
        <p:spPr>
          <a:xfrm>
            <a:off x="457200" y="1280160"/>
            <a:ext cx="8229600" cy="3022366"/>
          </a:xfrm>
        </p:spPr>
        <p:txBody>
          <a:bodyPr>
            <a:spAutoFit/>
          </a:bodyPr>
          <a:lstStyle/>
          <a:p>
            <a:r>
              <a:rPr lang="en-US" i="0" dirty="0">
                <a:solidFill>
                  <a:schemeClr val="tx1"/>
                </a:solidFill>
              </a:rPr>
              <a:t>Solve the following types of problems using linear equations:</a:t>
            </a:r>
          </a:p>
          <a:p>
            <a:pPr marL="457200" indent="-457200">
              <a:buFont typeface="Courier New" pitchFamily="49" charset="0"/>
              <a:buChar char="o"/>
            </a:pPr>
            <a:r>
              <a:rPr lang="en-US" i="0" dirty="0">
                <a:solidFill>
                  <a:schemeClr val="tx1"/>
                </a:solidFill>
              </a:rPr>
              <a:t>Distance-rate-time problems,</a:t>
            </a:r>
          </a:p>
          <a:p>
            <a:pPr marL="457200" indent="-457200">
              <a:buFont typeface="Courier New" pitchFamily="49" charset="0"/>
              <a:buChar char="o"/>
            </a:pPr>
            <a:r>
              <a:rPr lang="en-US" i="0" dirty="0">
                <a:solidFill>
                  <a:schemeClr val="tx1"/>
                </a:solidFill>
              </a:rPr>
              <a:t>Simple interest problems, </a:t>
            </a:r>
          </a:p>
          <a:p>
            <a:pPr marL="457200" indent="-457200">
              <a:buFont typeface="Courier New" pitchFamily="49" charset="0"/>
              <a:buChar char="o"/>
            </a:pPr>
            <a:r>
              <a:rPr lang="en-US" i="0" dirty="0">
                <a:solidFill>
                  <a:schemeClr val="tx1"/>
                </a:solidFill>
              </a:rPr>
              <a:t>Average problems, and</a:t>
            </a:r>
          </a:p>
          <a:p>
            <a:pPr marL="457200" indent="-457200">
              <a:buFont typeface="Courier New" pitchFamily="49" charset="0"/>
              <a:buChar char="o"/>
            </a:pPr>
            <a:r>
              <a:rPr lang="en-US" i="0" dirty="0">
                <a:solidFill>
                  <a:schemeClr val="tx1"/>
                </a:solidFill>
              </a:rPr>
              <a:t>Cost problems.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a:noFill/>
        </p:spPr>
        <p:txBody>
          <a:bodyPr>
            <a:spAutoFit/>
          </a:bodyPr>
          <a:lstStyle/>
          <a:p>
            <a:r>
              <a:rPr lang="en-US" sz="3200" dirty="0">
                <a:solidFill>
                  <a:schemeClr val="accent1"/>
                </a:solidFill>
              </a:rPr>
              <a:t>Example 1: Distance-Rate-Time</a:t>
            </a:r>
          </a:p>
        </p:txBody>
      </p:sp>
      <p:sp>
        <p:nvSpPr>
          <p:cNvPr id="6147" name="Rectangle 3"/>
          <p:cNvSpPr>
            <a:spLocks noGrp="1"/>
          </p:cNvSpPr>
          <p:nvPr>
            <p:ph idx="1"/>
          </p:nvPr>
        </p:nvSpPr>
        <p:spPr>
          <a:xfrm>
            <a:off x="457200" y="1280160"/>
            <a:ext cx="8229600" cy="4013406"/>
          </a:xfrm>
          <a:prstGeom prst="rect">
            <a:avLst/>
          </a:prstGeom>
          <a:noFill/>
        </p:spPr>
        <p:txBody>
          <a:bodyPr>
            <a:spAutoFit/>
          </a:bodyPr>
          <a:lstStyle/>
          <a:p>
            <a:pPr marL="0" indent="0">
              <a:lnSpc>
                <a:spcPct val="90000"/>
              </a:lnSpc>
              <a:buFont typeface="Courier New" pitchFamily="49" charset="0"/>
              <a:buNone/>
            </a:pPr>
            <a:r>
              <a:rPr lang="en-US" i="0" dirty="0">
                <a:solidFill>
                  <a:schemeClr val="tx1"/>
                </a:solidFill>
              </a:rPr>
              <a:t>A motorist averaged </a:t>
            </a:r>
            <a:r>
              <a:rPr lang="en-US" i="0" dirty="0">
                <a:solidFill>
                  <a:srgbClr val="0000FF"/>
                </a:solidFill>
              </a:rPr>
              <a:t>45 mph </a:t>
            </a:r>
            <a:r>
              <a:rPr lang="en-US" i="0" dirty="0">
                <a:solidFill>
                  <a:schemeClr val="tx1"/>
                </a:solidFill>
              </a:rPr>
              <a:t>for the first part of a trip and </a:t>
            </a:r>
            <a:r>
              <a:rPr lang="en-US" i="0" dirty="0">
                <a:solidFill>
                  <a:srgbClr val="0000FF"/>
                </a:solidFill>
              </a:rPr>
              <a:t>54 mph </a:t>
            </a:r>
            <a:r>
              <a:rPr lang="en-US" i="0" dirty="0">
                <a:solidFill>
                  <a:schemeClr val="tx1"/>
                </a:solidFill>
              </a:rPr>
              <a:t>for the last part of the trip.  If the total trip of </a:t>
            </a:r>
            <a:r>
              <a:rPr lang="en-US" i="0" dirty="0">
                <a:solidFill>
                  <a:srgbClr val="0000FF"/>
                </a:solidFill>
              </a:rPr>
              <a:t>303 miles </a:t>
            </a:r>
            <a:r>
              <a:rPr lang="en-US" i="0" dirty="0">
                <a:solidFill>
                  <a:schemeClr val="tx1"/>
                </a:solidFill>
              </a:rPr>
              <a:t>took </a:t>
            </a:r>
            <a:r>
              <a:rPr lang="en-US" i="0" dirty="0">
                <a:solidFill>
                  <a:srgbClr val="0000FF"/>
                </a:solidFill>
              </a:rPr>
              <a:t>6 hours</a:t>
            </a:r>
            <a:r>
              <a:rPr lang="en-US" i="0" dirty="0">
                <a:solidFill>
                  <a:schemeClr val="tx1"/>
                </a:solidFill>
              </a:rPr>
              <a:t>, what was the time for each part?</a:t>
            </a:r>
          </a:p>
          <a:p>
            <a:pPr marL="0" indent="0">
              <a:lnSpc>
                <a:spcPct val="90000"/>
              </a:lnSpc>
              <a:buFont typeface="Courier New" pitchFamily="49" charset="0"/>
              <a:buNone/>
            </a:pPr>
            <a:r>
              <a:rPr lang="en-US" b="1" i="0" dirty="0">
                <a:solidFill>
                  <a:schemeClr val="tx1"/>
                </a:solidFill>
              </a:rPr>
              <a:t>Solution</a:t>
            </a:r>
          </a:p>
          <a:p>
            <a:pPr marL="0" indent="0">
              <a:lnSpc>
                <a:spcPct val="90000"/>
              </a:lnSpc>
              <a:buFont typeface="Courier New" pitchFamily="49" charset="0"/>
              <a:buNone/>
            </a:pPr>
            <a:r>
              <a:rPr lang="en-US" b="1" i="0" dirty="0">
                <a:solidFill>
                  <a:schemeClr val="tx1"/>
                </a:solidFill>
              </a:rPr>
              <a:t>Analysis of strategy: </a:t>
            </a:r>
          </a:p>
          <a:p>
            <a:pPr marL="0" indent="0">
              <a:lnSpc>
                <a:spcPct val="90000"/>
              </a:lnSpc>
              <a:buFont typeface="Courier New" pitchFamily="49" charset="0"/>
              <a:buNone/>
            </a:pPr>
            <a:r>
              <a:rPr lang="en-US" i="0" dirty="0">
                <a:solidFill>
                  <a:srgbClr val="008080"/>
                </a:solidFill>
              </a:rPr>
              <a:t>What is being asked for?</a:t>
            </a:r>
          </a:p>
          <a:p>
            <a:pPr marL="0" indent="0">
              <a:lnSpc>
                <a:spcPct val="90000"/>
              </a:lnSpc>
              <a:buFont typeface="Courier New" pitchFamily="49" charset="0"/>
              <a:buNone/>
            </a:pPr>
            <a:r>
              <a:rPr lang="en-US" i="0" dirty="0">
                <a:solidFill>
                  <a:srgbClr val="008080"/>
                </a:solidFill>
              </a:rPr>
              <a:t>Total time minus time for 1st part of</a:t>
            </a:r>
          </a:p>
          <a:p>
            <a:pPr marL="0" indent="0">
              <a:lnSpc>
                <a:spcPct val="90000"/>
              </a:lnSpc>
              <a:buFont typeface="Courier New" pitchFamily="49" charset="0"/>
              <a:buNone/>
            </a:pPr>
            <a:r>
              <a:rPr lang="en-US" i="0" dirty="0">
                <a:solidFill>
                  <a:srgbClr val="008080"/>
                </a:solidFill>
              </a:rPr>
              <a:t>trip gives time for 2nd part of trip.</a:t>
            </a:r>
          </a:p>
        </p:txBody>
      </p:sp>
      <p:pic>
        <p:nvPicPr>
          <p:cNvPr id="12289" name="Picture 1"/>
          <p:cNvPicPr>
            <a:picLocks noChangeAspect="1" noChangeArrowheads="1"/>
          </p:cNvPicPr>
          <p:nvPr/>
        </p:nvPicPr>
        <p:blipFill>
          <a:blip r:embed="rId2"/>
          <a:srcRect/>
          <a:stretch>
            <a:fillRect/>
          </a:stretch>
        </p:blipFill>
        <p:spPr bwMode="auto">
          <a:xfrm>
            <a:off x="6019800" y="2667000"/>
            <a:ext cx="2286000" cy="3127364"/>
          </a:xfrm>
          <a:prstGeom prst="round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a:noFill/>
        </p:spPr>
        <p:txBody>
          <a:bodyPr>
            <a:spAutoFit/>
          </a:bodyPr>
          <a:lstStyle/>
          <a:p>
            <a:r>
              <a:rPr lang="en-US" sz="3200" dirty="0">
                <a:solidFill>
                  <a:schemeClr val="accent1"/>
                </a:solidFill>
              </a:rPr>
              <a:t>Example 1: Distance-Rate-Time (cont.)</a:t>
            </a:r>
          </a:p>
        </p:txBody>
      </p:sp>
      <p:sp>
        <p:nvSpPr>
          <p:cNvPr id="8" name="Content Placeholder 7"/>
          <p:cNvSpPr>
            <a:spLocks noGrp="1"/>
          </p:cNvSpPr>
          <p:nvPr>
            <p:ph idx="1"/>
          </p:nvPr>
        </p:nvSpPr>
        <p:spPr>
          <a:xfrm>
            <a:off x="457200" y="1280160"/>
            <a:ext cx="8229600" cy="954107"/>
          </a:xfrm>
        </p:spPr>
        <p:txBody>
          <a:bodyPr>
            <a:spAutoFit/>
          </a:bodyPr>
          <a:lstStyle/>
          <a:p>
            <a:pPr>
              <a:lnSpc>
                <a:spcPct val="90000"/>
              </a:lnSpc>
            </a:pPr>
            <a:r>
              <a:rPr lang="en-US" dirty="0"/>
              <a:t>Let 	</a:t>
            </a:r>
            <a:r>
              <a:rPr lang="en-US" i="1" dirty="0"/>
              <a:t>t</a:t>
            </a:r>
            <a:r>
              <a:rPr lang="en-US" dirty="0"/>
              <a:t> = time for 1st part of trip</a:t>
            </a:r>
          </a:p>
          <a:p>
            <a:pPr>
              <a:lnSpc>
                <a:spcPct val="90000"/>
              </a:lnSpc>
            </a:pPr>
            <a:r>
              <a:rPr lang="en-US" dirty="0"/>
              <a:t>     6 − </a:t>
            </a:r>
            <a:r>
              <a:rPr lang="en-US" i="1" dirty="0"/>
              <a:t>t</a:t>
            </a:r>
            <a:r>
              <a:rPr lang="en-US" dirty="0"/>
              <a:t> = time for 2nd part of trip</a:t>
            </a:r>
          </a:p>
        </p:txBody>
      </p:sp>
      <p:graphicFrame>
        <p:nvGraphicFramePr>
          <p:cNvPr id="7" name="Group 39"/>
          <p:cNvGraphicFramePr>
            <a:graphicFrameLocks/>
          </p:cNvGraphicFramePr>
          <p:nvPr/>
        </p:nvGraphicFramePr>
        <p:xfrm>
          <a:off x="457200" y="2408237"/>
          <a:ext cx="8229600" cy="2468563"/>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22325">
                <a:tc gridSpan="4">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                                  rate            ·       time    =    distance</a:t>
                      </a: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1</a:t>
                      </a:r>
                      <a:r>
                        <a:rPr kumimoji="0" lang="en-US" sz="2800" u="none" strike="noStrike" cap="none" normalizeH="0" baseline="30000" dirty="0">
                          <a:ln>
                            <a:noFill/>
                          </a:ln>
                          <a:solidFill>
                            <a:srgbClr val="000000"/>
                          </a:solidFill>
                          <a:effectLst/>
                        </a:rPr>
                        <a:t>st</a:t>
                      </a:r>
                      <a:r>
                        <a:rPr kumimoji="0" lang="en-US" sz="2800" u="none" strike="noStrike" cap="none" normalizeH="0" baseline="0" dirty="0">
                          <a:ln>
                            <a:noFill/>
                          </a:ln>
                          <a:solidFill>
                            <a:srgbClr val="000000"/>
                          </a:solidFill>
                          <a:effectLst/>
                        </a:rPr>
                        <a:t> Part</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45</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solidFill>
                            <a:srgbClr val="000000"/>
                          </a:solidFill>
                          <a:effectLst/>
                        </a:rPr>
                        <a:t>t</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45</a:t>
                      </a:r>
                      <a:r>
                        <a:rPr kumimoji="0" lang="en-US" sz="2800" i="1" u="none" strike="noStrike" cap="none" normalizeH="0" baseline="0" dirty="0">
                          <a:ln>
                            <a:noFill/>
                          </a:ln>
                          <a:solidFill>
                            <a:srgbClr val="000000"/>
                          </a:solidFill>
                          <a:effectLst/>
                        </a:rPr>
                        <a:t>t</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extLst>
                  <a:ext uri="{0D108BD9-81ED-4DB2-BD59-A6C34878D82A}">
                    <a16:rowId xmlns:a16="http://schemas.microsoft.com/office/drawing/2014/main" val="10001"/>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2</a:t>
                      </a:r>
                      <a:r>
                        <a:rPr kumimoji="0" lang="en-US" sz="2800" u="none" strike="noStrike" cap="none" normalizeH="0" baseline="30000" dirty="0">
                          <a:ln>
                            <a:noFill/>
                          </a:ln>
                          <a:solidFill>
                            <a:srgbClr val="000000"/>
                          </a:solidFill>
                          <a:effectLst/>
                        </a:rPr>
                        <a:t>nd</a:t>
                      </a:r>
                      <a:r>
                        <a:rPr kumimoji="0" lang="en-US" sz="2800" u="none" strike="noStrike" cap="none" normalizeH="0" baseline="0" dirty="0">
                          <a:ln>
                            <a:noFill/>
                          </a:ln>
                          <a:solidFill>
                            <a:srgbClr val="000000"/>
                          </a:solidFill>
                          <a:effectLst/>
                        </a:rPr>
                        <a:t> Part</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54</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6 – </a:t>
                      </a:r>
                      <a:r>
                        <a:rPr kumimoji="0" lang="en-US" sz="2800" i="1" u="none" strike="noStrike" cap="none" normalizeH="0" baseline="0" dirty="0">
                          <a:ln>
                            <a:noFill/>
                          </a:ln>
                          <a:solidFill>
                            <a:srgbClr val="000000"/>
                          </a:solidFill>
                          <a:effectLst/>
                        </a:rPr>
                        <a:t>t</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54(6 </a:t>
                      </a:r>
                      <a:r>
                        <a:rPr kumimoji="0" lang="en-US" sz="2800" u="none" strike="noStrike" cap="none" normalizeH="0" baseline="0" dirty="0">
                          <a:ln>
                            <a:noFill/>
                          </a:ln>
                          <a:solidFill>
                            <a:srgbClr val="000000"/>
                          </a:solidFill>
                          <a:effectLst/>
                          <a:latin typeface="Symbol" pitchFamily="82" charset="2"/>
                        </a:rPr>
                        <a:t>-</a:t>
                      </a:r>
                      <a:r>
                        <a:rPr kumimoji="0" lang="en-US" sz="2800" u="none" strike="noStrike" cap="none" normalizeH="0" baseline="0" dirty="0">
                          <a:ln>
                            <a:noFill/>
                          </a:ln>
                          <a:solidFill>
                            <a:srgbClr val="000000"/>
                          </a:solidFill>
                          <a:effectLst/>
                        </a:rPr>
                        <a:t> </a:t>
                      </a:r>
                      <a:r>
                        <a:rPr kumimoji="0" lang="en-US" sz="2800" i="1" u="none" strike="noStrike" cap="none" normalizeH="0" baseline="0" dirty="0">
                          <a:ln>
                            <a:noFill/>
                          </a:ln>
                          <a:solidFill>
                            <a:srgbClr val="000000"/>
                          </a:solidFill>
                          <a:effectLst/>
                        </a:rPr>
                        <a:t>t</a:t>
                      </a:r>
                      <a:r>
                        <a:rPr kumimoji="0" lang="en-US" sz="2800" u="none" strike="noStrike" cap="none" normalizeH="0" baseline="0" dirty="0">
                          <a:ln>
                            <a:noFill/>
                          </a:ln>
                          <a:solidFill>
                            <a:srgbClr val="000000"/>
                          </a:solidFill>
                          <a:effectLst/>
                        </a:rPr>
                        <a:t>)</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a:noFill/>
        </p:spPr>
        <p:txBody>
          <a:bodyPr>
            <a:spAutoFit/>
          </a:bodyPr>
          <a:lstStyle/>
          <a:p>
            <a:r>
              <a:rPr lang="en-US" sz="3200" dirty="0">
                <a:solidFill>
                  <a:schemeClr val="accent1"/>
                </a:solidFill>
              </a:rPr>
              <a:t>Example 1: Distance-Rate-Time (cont.)</a:t>
            </a:r>
          </a:p>
        </p:txBody>
      </p:sp>
      <p:pic>
        <p:nvPicPr>
          <p:cNvPr id="8195" name="Picture 25" descr="Combo2E_1"/>
          <p:cNvPicPr>
            <a:picLocks noChangeAspect="1" noChangeArrowheads="1"/>
          </p:cNvPicPr>
          <p:nvPr/>
        </p:nvPicPr>
        <p:blipFill>
          <a:blip r:embed="rId3"/>
          <a:srcRect/>
          <a:stretch>
            <a:fillRect/>
          </a:stretch>
        </p:blipFill>
        <p:spPr bwMode="auto">
          <a:xfrm>
            <a:off x="838200" y="1371600"/>
            <a:ext cx="7496175" cy="2349500"/>
          </a:xfrm>
          <a:prstGeom prst="rect">
            <a:avLst/>
          </a:prstGeom>
          <a:noFill/>
          <a:ln w="9525">
            <a:noFill/>
            <a:miter lim="800000"/>
            <a:headEnd/>
            <a:tailEnd/>
          </a:ln>
        </p:spPr>
      </p:pic>
      <p:graphicFrame>
        <p:nvGraphicFramePr>
          <p:cNvPr id="8196" name="Object 26"/>
          <p:cNvGraphicFramePr>
            <a:graphicFrameLocks noChangeAspect="1"/>
          </p:cNvGraphicFramePr>
          <p:nvPr/>
        </p:nvGraphicFramePr>
        <p:xfrm>
          <a:off x="990600" y="3733800"/>
          <a:ext cx="4927600" cy="1155700"/>
        </p:xfrm>
        <a:graphic>
          <a:graphicData uri="http://schemas.openxmlformats.org/presentationml/2006/ole">
            <mc:AlternateContent xmlns:mc="http://schemas.openxmlformats.org/markup-compatibility/2006">
              <mc:Choice xmlns:v="urn:schemas-microsoft-com:vml" Requires="v">
                <p:oleObj spid="_x0000_s1032" name="Equation" r:id="rId4" imgW="4927320" imgH="1155600" progId="Equation.DSMT4">
                  <p:embed/>
                </p:oleObj>
              </mc:Choice>
              <mc:Fallback>
                <p:oleObj name="Equation" r:id="rId4" imgW="4927320" imgH="1155600" progId="Equation.DSMT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33800"/>
                        <a:ext cx="49276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27"/>
          <p:cNvGraphicFramePr>
            <a:graphicFrameLocks noChangeAspect="1"/>
          </p:cNvGraphicFramePr>
          <p:nvPr/>
        </p:nvGraphicFramePr>
        <p:xfrm>
          <a:off x="6172200" y="4254500"/>
          <a:ext cx="2755900" cy="635000"/>
        </p:xfrm>
        <a:graphic>
          <a:graphicData uri="http://schemas.openxmlformats.org/presentationml/2006/ole">
            <mc:AlternateContent xmlns:mc="http://schemas.openxmlformats.org/markup-compatibility/2006">
              <mc:Choice xmlns:v="urn:schemas-microsoft-com:vml" Requires="v">
                <p:oleObj spid="_x0000_s1033" name="Equation" r:id="rId6" imgW="2755900" imgH="635000" progId="Equation.DSMT4">
                  <p:embed/>
                </p:oleObj>
              </mc:Choice>
              <mc:Fallback>
                <p:oleObj name="Equation" r:id="rId6" imgW="2755900" imgH="635000" progId="Equation.DSMT4">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254500"/>
                        <a:ext cx="27559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Line 28"/>
          <p:cNvSpPr>
            <a:spLocks noChangeShapeType="1"/>
          </p:cNvSpPr>
          <p:nvPr/>
        </p:nvSpPr>
        <p:spPr bwMode="auto">
          <a:xfrm>
            <a:off x="1600200" y="4787900"/>
            <a:ext cx="0" cy="530225"/>
          </a:xfrm>
          <a:prstGeom prst="line">
            <a:avLst/>
          </a:prstGeom>
          <a:noFill/>
          <a:ln w="38100">
            <a:solidFill>
              <a:srgbClr val="C00000"/>
            </a:solidFill>
            <a:round/>
            <a:headEnd/>
            <a:tailEnd type="triangle" w="med" len="med"/>
          </a:ln>
        </p:spPr>
        <p:txBody>
          <a:bodyPr/>
          <a:lstStyle/>
          <a:p>
            <a:endParaRPr lang="en-US" dirty="0"/>
          </a:p>
        </p:txBody>
      </p:sp>
      <p:sp>
        <p:nvSpPr>
          <p:cNvPr id="8199" name="Line 29"/>
          <p:cNvSpPr>
            <a:spLocks noChangeShapeType="1"/>
          </p:cNvSpPr>
          <p:nvPr/>
        </p:nvSpPr>
        <p:spPr bwMode="auto">
          <a:xfrm>
            <a:off x="3471863" y="4787900"/>
            <a:ext cx="0" cy="530225"/>
          </a:xfrm>
          <a:prstGeom prst="line">
            <a:avLst/>
          </a:prstGeom>
          <a:noFill/>
          <a:ln w="38100">
            <a:solidFill>
              <a:srgbClr val="C00000"/>
            </a:solidFill>
            <a:round/>
            <a:headEnd/>
            <a:tailEnd type="triangle" w="med" len="med"/>
          </a:ln>
        </p:spPr>
        <p:txBody>
          <a:bodyPr/>
          <a:lstStyle/>
          <a:p>
            <a:endParaRPr lang="en-US" dirty="0"/>
          </a:p>
        </p:txBody>
      </p:sp>
      <p:sp>
        <p:nvSpPr>
          <p:cNvPr id="8200" name="Line 30"/>
          <p:cNvSpPr>
            <a:spLocks noChangeShapeType="1"/>
          </p:cNvSpPr>
          <p:nvPr/>
        </p:nvSpPr>
        <p:spPr bwMode="auto">
          <a:xfrm>
            <a:off x="5300663" y="4787900"/>
            <a:ext cx="0" cy="530225"/>
          </a:xfrm>
          <a:prstGeom prst="line">
            <a:avLst/>
          </a:prstGeom>
          <a:noFill/>
          <a:ln w="38100">
            <a:solidFill>
              <a:srgbClr val="C00000"/>
            </a:solidFill>
            <a:round/>
            <a:headEnd/>
            <a:tailEnd type="triangle" w="med" len="med"/>
          </a:ln>
        </p:spPr>
        <p:txBody>
          <a:bodyPr/>
          <a:lstStyle/>
          <a:p>
            <a:endParaRPr lang="en-US" dirty="0"/>
          </a:p>
        </p:txBody>
      </p:sp>
      <p:sp>
        <p:nvSpPr>
          <p:cNvPr id="8201" name="Rectangle 31"/>
          <p:cNvSpPr>
            <a:spLocks noChangeArrowheads="1"/>
          </p:cNvSpPr>
          <p:nvPr/>
        </p:nvSpPr>
        <p:spPr bwMode="auto">
          <a:xfrm>
            <a:off x="1263650" y="5397500"/>
            <a:ext cx="4603750" cy="519113"/>
          </a:xfrm>
          <a:prstGeom prst="rect">
            <a:avLst/>
          </a:prstGeom>
          <a:noFill/>
          <a:ln w="9525">
            <a:noFill/>
            <a:miter lim="800000"/>
            <a:headEnd/>
            <a:tailEnd/>
          </a:ln>
        </p:spPr>
        <p:txBody>
          <a:bodyPr>
            <a:spAutoFit/>
          </a:bodyPr>
          <a:lstStyle/>
          <a:p>
            <a:r>
              <a:rPr lang="en-US" sz="2800" dirty="0">
                <a:solidFill>
                  <a:srgbClr val="00007D"/>
                </a:solidFill>
                <a:latin typeface="Calibri" pitchFamily="34" charset="0"/>
              </a:rPr>
              <a:t>45</a:t>
            </a:r>
            <a:r>
              <a:rPr lang="en-US" sz="2800" i="1" dirty="0">
                <a:solidFill>
                  <a:srgbClr val="00007D"/>
                </a:solidFill>
                <a:latin typeface="Calibri" pitchFamily="34" charset="0"/>
              </a:rPr>
              <a:t>t       </a:t>
            </a:r>
            <a:r>
              <a:rPr lang="en-US" sz="2800" dirty="0">
                <a:solidFill>
                  <a:srgbClr val="00007D"/>
                </a:solidFill>
                <a:latin typeface="Calibri" pitchFamily="34" charset="0"/>
              </a:rPr>
              <a:t>+    54(6 </a:t>
            </a:r>
            <a:r>
              <a:rPr lang="en-US" sz="2800" dirty="0">
                <a:solidFill>
                  <a:srgbClr val="00007D"/>
                </a:solidFill>
                <a:latin typeface="Symbol" pitchFamily="18" charset="2"/>
              </a:rPr>
              <a:t>-</a:t>
            </a:r>
            <a:r>
              <a:rPr lang="en-US" sz="2800" dirty="0">
                <a:solidFill>
                  <a:srgbClr val="00007D"/>
                </a:solidFill>
                <a:latin typeface="Calibri" pitchFamily="34" charset="0"/>
              </a:rPr>
              <a:t> </a:t>
            </a:r>
            <a:r>
              <a:rPr lang="en-US" sz="2800" i="1" dirty="0">
                <a:solidFill>
                  <a:srgbClr val="00007D"/>
                </a:solidFill>
                <a:latin typeface="Calibri" pitchFamily="34" charset="0"/>
              </a:rPr>
              <a:t>t</a:t>
            </a:r>
            <a:r>
              <a:rPr lang="en-US" sz="2800" dirty="0">
                <a:solidFill>
                  <a:srgbClr val="00007D"/>
                </a:solidFill>
                <a:latin typeface="Calibri" pitchFamily="34" charset="0"/>
              </a:rPr>
              <a:t>) =        303</a:t>
            </a:r>
          </a:p>
        </p:txBody>
      </p:sp>
      <p:graphicFrame>
        <p:nvGraphicFramePr>
          <p:cNvPr id="8202" name="Object 32"/>
          <p:cNvGraphicFramePr>
            <a:graphicFrameLocks noChangeAspect="1"/>
          </p:cNvGraphicFramePr>
          <p:nvPr/>
        </p:nvGraphicFramePr>
        <p:xfrm>
          <a:off x="6172200" y="5541940"/>
          <a:ext cx="2070100" cy="279400"/>
        </p:xfrm>
        <a:graphic>
          <a:graphicData uri="http://schemas.openxmlformats.org/presentationml/2006/ole">
            <mc:AlternateContent xmlns:mc="http://schemas.openxmlformats.org/markup-compatibility/2006">
              <mc:Choice xmlns:v="urn:schemas-microsoft-com:vml" Requires="v">
                <p:oleObj spid="_x0000_s1034" name="Equation" r:id="rId8" imgW="2070100" imgH="279400" progId="Equation.DSMT4">
                  <p:embed/>
                </p:oleObj>
              </mc:Choice>
              <mc:Fallback>
                <p:oleObj name="Equation" r:id="rId8" imgW="2070100" imgH="279400" progId="Equation.DSMT4">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5541940"/>
                        <a:ext cx="2070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a:noFill/>
        </p:spPr>
        <p:txBody>
          <a:bodyPr>
            <a:spAutoFit/>
          </a:bodyPr>
          <a:lstStyle/>
          <a:p>
            <a:r>
              <a:rPr lang="en-US" sz="3200" dirty="0">
                <a:solidFill>
                  <a:schemeClr val="accent1"/>
                </a:solidFill>
              </a:rPr>
              <a:t>Example 1: Distance-Rate-Time (cont.)</a:t>
            </a:r>
          </a:p>
        </p:txBody>
      </p:sp>
      <p:graphicFrame>
        <p:nvGraphicFramePr>
          <p:cNvPr id="2052" name="Object 4"/>
          <p:cNvGraphicFramePr>
            <a:graphicFrameLocks noChangeAspect="1"/>
          </p:cNvGraphicFramePr>
          <p:nvPr/>
        </p:nvGraphicFramePr>
        <p:xfrm>
          <a:off x="1168400" y="1600200"/>
          <a:ext cx="3035300" cy="292100"/>
        </p:xfrm>
        <a:graphic>
          <a:graphicData uri="http://schemas.openxmlformats.org/presentationml/2006/ole">
            <mc:AlternateContent xmlns:mc="http://schemas.openxmlformats.org/markup-compatibility/2006">
              <mc:Choice xmlns:v="urn:schemas-microsoft-com:vml" Requires="v">
                <p:oleObj spid="_x0000_s2062" name="Equation" r:id="rId3" imgW="3035160" imgH="291960" progId="Equation.DSMT4">
                  <p:embed/>
                </p:oleObj>
              </mc:Choice>
              <mc:Fallback>
                <p:oleObj name="Equation" r:id="rId3" imgW="3035160" imgH="291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600200"/>
                        <a:ext cx="303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159000" y="2206625"/>
          <a:ext cx="2044700" cy="292100"/>
        </p:xfrm>
        <a:graphic>
          <a:graphicData uri="http://schemas.openxmlformats.org/presentationml/2006/ole">
            <mc:AlternateContent xmlns:mc="http://schemas.openxmlformats.org/markup-compatibility/2006">
              <mc:Choice xmlns:v="urn:schemas-microsoft-com:vml" Requires="v">
                <p:oleObj spid="_x0000_s2063" name="Equation" r:id="rId5" imgW="2044440" imgH="291960" progId="Equation.DSMT4">
                  <p:embed/>
                </p:oleObj>
              </mc:Choice>
              <mc:Fallback>
                <p:oleObj name="Equation" r:id="rId5" imgW="204444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2206625"/>
                        <a:ext cx="2044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806700" y="2813050"/>
          <a:ext cx="1435100" cy="292100"/>
        </p:xfrm>
        <a:graphic>
          <a:graphicData uri="http://schemas.openxmlformats.org/presentationml/2006/ole">
            <mc:AlternateContent xmlns:mc="http://schemas.openxmlformats.org/markup-compatibility/2006">
              <mc:Choice xmlns:v="urn:schemas-microsoft-com:vml" Requires="v">
                <p:oleObj spid="_x0000_s2064" name="Equation" r:id="rId7" imgW="1434960" imgH="291960" progId="Equation.DSMT4">
                  <p:embed/>
                </p:oleObj>
              </mc:Choice>
              <mc:Fallback>
                <p:oleObj name="Equation" r:id="rId7" imgW="143496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700" y="2813050"/>
                        <a:ext cx="1435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1834124186"/>
              </p:ext>
            </p:extLst>
          </p:nvPr>
        </p:nvGraphicFramePr>
        <p:xfrm>
          <a:off x="2616200" y="3419475"/>
          <a:ext cx="5143500" cy="838200"/>
        </p:xfrm>
        <a:graphic>
          <a:graphicData uri="http://schemas.openxmlformats.org/presentationml/2006/ole">
            <mc:AlternateContent xmlns:mc="http://schemas.openxmlformats.org/markup-compatibility/2006">
              <mc:Choice xmlns:v="urn:schemas-microsoft-com:vml" Requires="v">
                <p:oleObj spid="_x0000_s2065" name="Equation" r:id="rId9" imgW="5143320" imgH="838080" progId="Equation.DSMT4">
                  <p:embed/>
                </p:oleObj>
              </mc:Choice>
              <mc:Fallback>
                <p:oleObj name="Equation" r:id="rId9" imgW="5143320" imgH="838080" progId="Equation.DSMT4">
                  <p:embed/>
                  <p:pic>
                    <p:nvPicPr>
                      <p:cNvPr id="0" name="Picture 7"/>
                      <p:cNvPicPr>
                        <a:picLocks noChangeAspect="1" noChangeArrowheads="1"/>
                      </p:cNvPicPr>
                      <p:nvPr/>
                    </p:nvPicPr>
                    <p:blipFill>
                      <a:blip r:embed="rId10"/>
                      <a:srcRect/>
                      <a:stretch>
                        <a:fillRect/>
                      </a:stretch>
                    </p:blipFill>
                    <p:spPr bwMode="auto">
                      <a:xfrm>
                        <a:off x="2616200" y="3419475"/>
                        <a:ext cx="514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110727374"/>
              </p:ext>
            </p:extLst>
          </p:nvPr>
        </p:nvGraphicFramePr>
        <p:xfrm>
          <a:off x="2355850" y="4572000"/>
          <a:ext cx="5689600" cy="838200"/>
        </p:xfrm>
        <a:graphic>
          <a:graphicData uri="http://schemas.openxmlformats.org/presentationml/2006/ole">
            <mc:AlternateContent xmlns:mc="http://schemas.openxmlformats.org/markup-compatibility/2006">
              <mc:Choice xmlns:v="urn:schemas-microsoft-com:vml" Requires="v">
                <p:oleObj spid="_x0000_s2066" name="Equation" r:id="rId11" imgW="5689440" imgH="838080" progId="Equation.DSMT4">
                  <p:embed/>
                </p:oleObj>
              </mc:Choice>
              <mc:Fallback>
                <p:oleObj name="Equation" r:id="rId11" imgW="5689440" imgH="838080" progId="Equation.DSMT4">
                  <p:embed/>
                  <p:pic>
                    <p:nvPicPr>
                      <p:cNvPr id="0" name="Picture 8"/>
                      <p:cNvPicPr>
                        <a:picLocks noChangeAspect="1" noChangeArrowheads="1"/>
                      </p:cNvPicPr>
                      <p:nvPr/>
                    </p:nvPicPr>
                    <p:blipFill>
                      <a:blip r:embed="rId12"/>
                      <a:srcRect/>
                      <a:stretch>
                        <a:fillRect/>
                      </a:stretch>
                    </p:blipFill>
                    <p:spPr bwMode="auto">
                      <a:xfrm>
                        <a:off x="2355850" y="4572000"/>
                        <a:ext cx="568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a:noFill/>
        </p:spPr>
        <p:txBody>
          <a:bodyPr>
            <a:spAutoFit/>
          </a:bodyPr>
          <a:lstStyle/>
          <a:p>
            <a:r>
              <a:rPr lang="en-US" sz="3200" dirty="0">
                <a:solidFill>
                  <a:schemeClr val="accent1"/>
                </a:solidFill>
              </a:rPr>
              <a:t>Example 1: Distance-Rate-Time (cont.)</a:t>
            </a:r>
          </a:p>
        </p:txBody>
      </p:sp>
      <p:graphicFrame>
        <p:nvGraphicFramePr>
          <p:cNvPr id="3075" name="Object 3"/>
          <p:cNvGraphicFramePr>
            <a:graphicFrameLocks noChangeAspect="1"/>
          </p:cNvGraphicFramePr>
          <p:nvPr/>
        </p:nvGraphicFramePr>
        <p:xfrm>
          <a:off x="545152" y="1371600"/>
          <a:ext cx="5918200" cy="838200"/>
        </p:xfrm>
        <a:graphic>
          <a:graphicData uri="http://schemas.openxmlformats.org/presentationml/2006/ole">
            <mc:AlternateContent xmlns:mc="http://schemas.openxmlformats.org/markup-compatibility/2006">
              <mc:Choice xmlns:v="urn:schemas-microsoft-com:vml" Requires="v">
                <p:oleObj spid="_x0000_s3085" name="Equation" r:id="rId3" imgW="5918040" imgH="838080" progId="Equation.DSMT4">
                  <p:embed/>
                </p:oleObj>
              </mc:Choice>
              <mc:Fallback>
                <p:oleObj name="Equation" r:id="rId3" imgW="59180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52" y="1371600"/>
                        <a:ext cx="591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701800" y="2381250"/>
          <a:ext cx="5257800" cy="838200"/>
        </p:xfrm>
        <a:graphic>
          <a:graphicData uri="http://schemas.openxmlformats.org/presentationml/2006/ole">
            <mc:AlternateContent xmlns:mc="http://schemas.openxmlformats.org/markup-compatibility/2006">
              <mc:Choice xmlns:v="urn:schemas-microsoft-com:vml" Requires="v">
                <p:oleObj spid="_x0000_s3086" name="Equation" r:id="rId5" imgW="5257800" imgH="838080" progId="Equation.DSMT4">
                  <p:embed/>
                </p:oleObj>
              </mc:Choice>
              <mc:Fallback>
                <p:oleObj name="Equation" r:id="rId5" imgW="52578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2381250"/>
                        <a:ext cx="525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701800" y="3429000"/>
          <a:ext cx="4178300" cy="304800"/>
        </p:xfrm>
        <a:graphic>
          <a:graphicData uri="http://schemas.openxmlformats.org/presentationml/2006/ole">
            <mc:AlternateContent xmlns:mc="http://schemas.openxmlformats.org/markup-compatibility/2006">
              <mc:Choice xmlns:v="urn:schemas-microsoft-com:vml" Requires="v">
                <p:oleObj spid="_x0000_s3087" name="Equation" r:id="rId7" imgW="4178160" imgH="304560" progId="Equation.DSMT4">
                  <p:embed/>
                </p:oleObj>
              </mc:Choice>
              <mc:Fallback>
                <p:oleObj name="Equation" r:id="rId7" imgW="4178160" imgH="3045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800" y="3429000"/>
                        <a:ext cx="4178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1701800" y="3943350"/>
          <a:ext cx="4826000" cy="838200"/>
        </p:xfrm>
        <a:graphic>
          <a:graphicData uri="http://schemas.openxmlformats.org/presentationml/2006/ole">
            <mc:AlternateContent xmlns:mc="http://schemas.openxmlformats.org/markup-compatibility/2006">
              <mc:Choice xmlns:v="urn:schemas-microsoft-com:vml" Requires="v">
                <p:oleObj spid="_x0000_s3088" name="Equation" r:id="rId9" imgW="4825800" imgH="838080" progId="Equation.DSMT4">
                  <p:embed/>
                </p:oleObj>
              </mc:Choice>
              <mc:Fallback>
                <p:oleObj name="Equation" r:id="rId9" imgW="48258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800" y="3943350"/>
                        <a:ext cx="482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701800" y="4991100"/>
          <a:ext cx="5448300" cy="838200"/>
        </p:xfrm>
        <a:graphic>
          <a:graphicData uri="http://schemas.openxmlformats.org/presentationml/2006/ole">
            <mc:AlternateContent xmlns:mc="http://schemas.openxmlformats.org/markup-compatibility/2006">
              <mc:Choice xmlns:v="urn:schemas-microsoft-com:vml" Requires="v">
                <p:oleObj spid="_x0000_s3089" name="Equation" r:id="rId11" imgW="5448240" imgH="838080" progId="Equation.DSMT4">
                  <p:embed/>
                </p:oleObj>
              </mc:Choice>
              <mc:Fallback>
                <p:oleObj name="Equation" r:id="rId11" imgW="544824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1800" y="4991100"/>
                        <a:ext cx="544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Interest</a:t>
            </a:r>
          </a:p>
        </p:txBody>
      </p:sp>
      <p:sp>
        <p:nvSpPr>
          <p:cNvPr id="11267" name="Rectangle 3"/>
          <p:cNvSpPr>
            <a:spLocks noGrp="1"/>
          </p:cNvSpPr>
          <p:nvPr>
            <p:ph idx="1"/>
          </p:nvPr>
        </p:nvSpPr>
        <p:spPr>
          <a:xfrm>
            <a:off x="457200" y="1280160"/>
            <a:ext cx="8229600" cy="4228850"/>
          </a:xfrm>
          <a:prstGeom prst="rect">
            <a:avLst/>
          </a:prstGeom>
          <a:noFill/>
        </p:spPr>
        <p:txBody>
          <a:bodyPr>
            <a:spAutoFit/>
          </a:bodyPr>
          <a:lstStyle/>
          <a:p>
            <a:pPr marL="0" indent="0">
              <a:buFont typeface="Courier New" pitchFamily="49" charset="0"/>
              <a:buNone/>
            </a:pPr>
            <a:r>
              <a:rPr lang="en-US" i="0" dirty="0">
                <a:solidFill>
                  <a:schemeClr val="tx1"/>
                </a:solidFill>
              </a:rPr>
              <a:t>Kara has had </a:t>
            </a:r>
            <a:r>
              <a:rPr lang="en-US" i="0" dirty="0">
                <a:solidFill>
                  <a:srgbClr val="0000FF"/>
                </a:solidFill>
              </a:rPr>
              <a:t>$40,000 </a:t>
            </a:r>
            <a:r>
              <a:rPr lang="en-US" i="0" dirty="0">
                <a:solidFill>
                  <a:schemeClr val="tx1"/>
                </a:solidFill>
              </a:rPr>
              <a:t>invested for one year, some in a savings account which paid </a:t>
            </a:r>
            <a:r>
              <a:rPr lang="en-US" i="0" dirty="0">
                <a:solidFill>
                  <a:srgbClr val="0000FF"/>
                </a:solidFill>
              </a:rPr>
              <a:t>7%</a:t>
            </a:r>
            <a:r>
              <a:rPr lang="en-US" i="0" dirty="0">
                <a:solidFill>
                  <a:schemeClr val="tx1"/>
                </a:solidFill>
              </a:rPr>
              <a:t> and the rest in a high-risk stock which yielded </a:t>
            </a:r>
            <a:r>
              <a:rPr lang="en-US" i="0" dirty="0">
                <a:solidFill>
                  <a:srgbClr val="0000FF"/>
                </a:solidFill>
              </a:rPr>
              <a:t>12%</a:t>
            </a:r>
            <a:r>
              <a:rPr lang="en-US" i="0" dirty="0">
                <a:solidFill>
                  <a:schemeClr val="tx1"/>
                </a:solidFill>
              </a:rPr>
              <a:t> for the year.  If her interest income last year was </a:t>
            </a:r>
            <a:r>
              <a:rPr lang="en-US" i="0" dirty="0">
                <a:solidFill>
                  <a:srgbClr val="0000FF"/>
                </a:solidFill>
              </a:rPr>
              <a:t>$3550</a:t>
            </a:r>
            <a:r>
              <a:rPr lang="en-US" i="0" dirty="0">
                <a:solidFill>
                  <a:schemeClr val="tx1"/>
                </a:solidFill>
              </a:rPr>
              <a:t>, how much did she have in the savings account and how much did she invest in the stock?</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amount invested at 7%</a:t>
            </a:r>
          </a:p>
          <a:p>
            <a:pPr marL="0" indent="0">
              <a:buFont typeface="Courier New" pitchFamily="49" charset="0"/>
              <a:buNone/>
            </a:pPr>
            <a:r>
              <a:rPr lang="en-US" i="0" dirty="0">
                <a:solidFill>
                  <a:schemeClr val="tx1"/>
                </a:solidFill>
              </a:rPr>
              <a:t>40,000 − </a:t>
            </a:r>
            <a:r>
              <a:rPr lang="en-US" i="1" dirty="0">
                <a:solidFill>
                  <a:schemeClr val="tx1"/>
                </a:solidFill>
              </a:rPr>
              <a:t>x</a:t>
            </a:r>
            <a:r>
              <a:rPr lang="en-US" i="0" dirty="0">
                <a:solidFill>
                  <a:schemeClr val="tx1"/>
                </a:solidFill>
              </a:rPr>
              <a:t> = amount invested at 12% </a:t>
            </a:r>
            <a:endParaRPr lang="en-US" dirty="0">
              <a:solidFill>
                <a:schemeClr val="tx1"/>
              </a:solidFill>
            </a:endParaRPr>
          </a:p>
        </p:txBody>
      </p:sp>
      <p:sp>
        <p:nvSpPr>
          <p:cNvPr id="11268" name="Rectangle 4"/>
          <p:cNvSpPr>
            <a:spLocks noChangeArrowheads="1"/>
          </p:cNvSpPr>
          <p:nvPr/>
        </p:nvSpPr>
        <p:spPr bwMode="auto">
          <a:xfrm>
            <a:off x="6019800" y="4419600"/>
            <a:ext cx="2895600" cy="1311275"/>
          </a:xfrm>
          <a:prstGeom prst="rect">
            <a:avLst/>
          </a:prstGeom>
          <a:noFill/>
          <a:ln w="9525">
            <a:noFill/>
            <a:miter lim="800000"/>
            <a:headEnd/>
            <a:tailEnd/>
          </a:ln>
        </p:spPr>
        <p:txBody>
          <a:bodyPr>
            <a:spAutoFit/>
          </a:bodyPr>
          <a:lstStyle/>
          <a:p>
            <a:r>
              <a:rPr lang="en-US" sz="2000" dirty="0">
                <a:solidFill>
                  <a:srgbClr val="008080"/>
                </a:solidFill>
                <a:latin typeface="Calibri" pitchFamily="34" charset="0"/>
              </a:rPr>
              <a:t>Total amount invested minus amount invested at 7% represents amount invested at 12%.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 Interest (cont.)</a:t>
            </a:r>
          </a:p>
        </p:txBody>
      </p:sp>
      <p:graphicFrame>
        <p:nvGraphicFramePr>
          <p:cNvPr id="749620" name="Group 52"/>
          <p:cNvGraphicFramePr>
            <a:graphicFrameLocks noGrp="1"/>
          </p:cNvGraphicFramePr>
          <p:nvPr>
            <p:ph idx="1"/>
          </p:nvPr>
        </p:nvGraphicFramePr>
        <p:xfrm>
          <a:off x="457200" y="1279525"/>
          <a:ext cx="8229600" cy="24384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762000">
                <a:tc gridSpan="4">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                                 principle    ·    rate   =       interest</a:t>
                      </a: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8200">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Savings Account</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solidFill>
                            <a:srgbClr val="000000"/>
                          </a:solidFill>
                          <a:effectLst/>
                        </a:rPr>
                        <a:t>x</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0.07</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0.07(</a:t>
                      </a:r>
                      <a:r>
                        <a:rPr kumimoji="0" lang="en-US" sz="2800" i="1" u="none" strike="noStrike" cap="none" normalizeH="0" baseline="0" dirty="0">
                          <a:ln>
                            <a:noFill/>
                          </a:ln>
                          <a:solidFill>
                            <a:srgbClr val="000000"/>
                          </a:solidFill>
                          <a:effectLst/>
                        </a:rPr>
                        <a:t>x</a:t>
                      </a:r>
                      <a:r>
                        <a:rPr kumimoji="0" lang="en-US" sz="2800" u="none" strike="noStrike" cap="none" normalizeH="0" baseline="0" dirty="0">
                          <a:ln>
                            <a:noFill/>
                          </a:ln>
                          <a:solidFill>
                            <a:srgbClr val="000000"/>
                          </a:solidFill>
                          <a:effectLst/>
                        </a:rPr>
                        <a:t>)</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extLst>
                  <a:ext uri="{0D108BD9-81ED-4DB2-BD59-A6C34878D82A}">
                    <a16:rowId xmlns:a16="http://schemas.microsoft.com/office/drawing/2014/main" val="10001"/>
                  </a:ext>
                </a:extLst>
              </a:tr>
              <a:tr h="838200">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Stock</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40,000 – </a:t>
                      </a:r>
                      <a:r>
                        <a:rPr kumimoji="0" lang="en-US" sz="2800" i="1" u="none" strike="noStrike" cap="none" normalizeH="0" baseline="0" dirty="0">
                          <a:ln>
                            <a:noFill/>
                          </a:ln>
                          <a:solidFill>
                            <a:srgbClr val="000000"/>
                          </a:solidFill>
                          <a:effectLst/>
                        </a:rPr>
                        <a:t>x</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0.12</a:t>
                      </a:r>
                      <a:endParaRPr kumimoji="0" lang="en-US" sz="2800" b="0" i="1" u="none" strike="noStrike" cap="none" normalizeH="0" baseline="0" dirty="0">
                        <a:ln>
                          <a:noFill/>
                        </a:ln>
                        <a:solidFill>
                          <a:srgbClr val="000000"/>
                        </a:solidFill>
                        <a:effectLst/>
                        <a:latin typeface="Calibri" pitchFamily="34" charset="0"/>
                      </a:endParaRP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solidFill>
                            <a:srgbClr val="000000"/>
                          </a:solidFill>
                          <a:effectLst/>
                        </a:rPr>
                        <a:t>0.12(40,000 – </a:t>
                      </a:r>
                      <a:r>
                        <a:rPr kumimoji="0" lang="en-US" sz="2800" i="1" u="none" strike="noStrike" cap="none" normalizeH="0" baseline="0" dirty="0">
                          <a:ln>
                            <a:noFill/>
                          </a:ln>
                          <a:solidFill>
                            <a:srgbClr val="000000"/>
                          </a:solidFill>
                          <a:effectLst/>
                        </a:rPr>
                        <a:t>x</a:t>
                      </a:r>
                      <a:r>
                        <a:rPr kumimoji="0" lang="en-US" sz="2800" u="none" strike="noStrike" cap="none" normalizeH="0" baseline="0" dirty="0">
                          <a:ln>
                            <a:noFill/>
                          </a:ln>
                          <a:solidFill>
                            <a:srgbClr val="000000"/>
                          </a:solidFill>
                          <a:effectLst/>
                        </a:rPr>
                        <a:t>)</a:t>
                      </a:r>
                      <a:endParaRPr kumimoji="0" lang="en-US" sz="2800" b="0" i="0" u="none" strike="noStrike" cap="none" normalizeH="0" baseline="0" dirty="0">
                        <a:ln>
                          <a:noFill/>
                        </a:ln>
                        <a:solidFill>
                          <a:srgbClr val="000000"/>
                        </a:solidFill>
                        <a:effectLst/>
                        <a:latin typeface="Calibri" pitchFamily="34" charset="0"/>
                      </a:endParaRPr>
                    </a:p>
                  </a:txBody>
                  <a:tcPr anchor="ctr" anchorCtr="1" horzOverflow="overflow"/>
                </a:tc>
                <a:extLst>
                  <a:ext uri="{0D108BD9-81ED-4DB2-BD59-A6C34878D82A}">
                    <a16:rowId xmlns:a16="http://schemas.microsoft.com/office/drawing/2014/main" val="10002"/>
                  </a:ext>
                </a:extLst>
              </a:tr>
            </a:tbl>
          </a:graphicData>
        </a:graphic>
      </p:graphicFrame>
      <p:graphicFrame>
        <p:nvGraphicFramePr>
          <p:cNvPr id="12310" name="Object 51"/>
          <p:cNvGraphicFramePr>
            <a:graphicFrameLocks noChangeAspect="1"/>
          </p:cNvGraphicFramePr>
          <p:nvPr/>
        </p:nvGraphicFramePr>
        <p:xfrm>
          <a:off x="533400" y="3975100"/>
          <a:ext cx="8064500" cy="1816100"/>
        </p:xfrm>
        <a:graphic>
          <a:graphicData uri="http://schemas.openxmlformats.org/presentationml/2006/ole">
            <mc:AlternateContent xmlns:mc="http://schemas.openxmlformats.org/markup-compatibility/2006">
              <mc:Choice xmlns:v="urn:schemas-microsoft-com:vml" Requires="v">
                <p:oleObj spid="_x0000_s4100" name="Equation" r:id="rId3" imgW="8064360" imgH="1815840" progId="Equation.DSMT4">
                  <p:embed/>
                </p:oleObj>
              </mc:Choice>
              <mc:Fallback>
                <p:oleObj name="Equation" r:id="rId3" imgW="8064360" imgH="1815840" progId="Equation.DSMT4">
                  <p:embed/>
                  <p:pic>
                    <p:nvPicPr>
                      <p:cNvPr id="0"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75100"/>
                        <a:ext cx="806450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1" name="Line 53"/>
          <p:cNvSpPr>
            <a:spLocks noChangeShapeType="1"/>
          </p:cNvSpPr>
          <p:nvPr/>
        </p:nvSpPr>
        <p:spPr bwMode="auto">
          <a:xfrm>
            <a:off x="1528763" y="4648200"/>
            <a:ext cx="0" cy="530225"/>
          </a:xfrm>
          <a:prstGeom prst="line">
            <a:avLst/>
          </a:prstGeom>
          <a:noFill/>
          <a:ln w="38100">
            <a:solidFill>
              <a:srgbClr val="C00000"/>
            </a:solidFill>
            <a:round/>
            <a:headEnd/>
            <a:tailEnd type="triangle" w="med" len="med"/>
          </a:ln>
        </p:spPr>
        <p:txBody>
          <a:bodyPr/>
          <a:lstStyle/>
          <a:p>
            <a:endParaRPr lang="en-US" dirty="0"/>
          </a:p>
        </p:txBody>
      </p:sp>
      <p:sp>
        <p:nvSpPr>
          <p:cNvPr id="12312" name="Line 54"/>
          <p:cNvSpPr>
            <a:spLocks noChangeShapeType="1"/>
          </p:cNvSpPr>
          <p:nvPr/>
        </p:nvSpPr>
        <p:spPr bwMode="auto">
          <a:xfrm>
            <a:off x="4605338" y="4648200"/>
            <a:ext cx="0" cy="530225"/>
          </a:xfrm>
          <a:prstGeom prst="line">
            <a:avLst/>
          </a:prstGeom>
          <a:noFill/>
          <a:ln w="38100">
            <a:solidFill>
              <a:srgbClr val="C00000"/>
            </a:solidFill>
            <a:round/>
            <a:headEnd/>
            <a:tailEnd type="triangle" w="med" len="med"/>
          </a:ln>
        </p:spPr>
        <p:txBody>
          <a:bodyPr/>
          <a:lstStyle/>
          <a:p>
            <a:endParaRPr lang="en-US" dirty="0"/>
          </a:p>
        </p:txBody>
      </p:sp>
      <p:sp>
        <p:nvSpPr>
          <p:cNvPr id="12313" name="Line 55"/>
          <p:cNvSpPr>
            <a:spLocks noChangeShapeType="1"/>
          </p:cNvSpPr>
          <p:nvPr/>
        </p:nvSpPr>
        <p:spPr bwMode="auto">
          <a:xfrm>
            <a:off x="7662863" y="4648200"/>
            <a:ext cx="0" cy="530225"/>
          </a:xfrm>
          <a:prstGeom prst="line">
            <a:avLst/>
          </a:prstGeom>
          <a:noFill/>
          <a:ln w="38100">
            <a:solidFill>
              <a:srgbClr val="C00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animBg="1"/>
      <p:bldP spid="12312" grpId="0" animBg="1"/>
      <p:bldP spid="12313" grpId="0" animBg="1"/>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608</Words>
  <Application>Microsoft Office PowerPoint</Application>
  <PresentationFormat>On-screen Show (4:3)</PresentationFormat>
  <Paragraphs>89</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Symbol</vt:lpstr>
      <vt:lpstr>Courier New</vt:lpstr>
      <vt:lpstr>Office Theme</vt:lpstr>
      <vt:lpstr>Equation</vt:lpstr>
      <vt:lpstr>Section 3.3</vt:lpstr>
      <vt:lpstr>Objectives</vt:lpstr>
      <vt:lpstr>Example 1: Distance-Rate-Time</vt:lpstr>
      <vt:lpstr>Example 1: Distance-Rate-Time (cont.)</vt:lpstr>
      <vt:lpstr>Example 1: Distance-Rate-Time (cont.)</vt:lpstr>
      <vt:lpstr>Example 1: Distance-Rate-Time (cont.)</vt:lpstr>
      <vt:lpstr>Example 1: Distance-Rate-Time (cont.)</vt:lpstr>
      <vt:lpstr>Example 2: Interest</vt:lpstr>
      <vt:lpstr>Example 2: Interest (cont.)</vt:lpstr>
      <vt:lpstr>Example 2: Interest (cont.)</vt:lpstr>
      <vt:lpstr>Example 3: Average (or Mean)</vt:lpstr>
      <vt:lpstr>Example 3: Average (or Mean) (cont.)</vt:lpstr>
      <vt:lpstr>Example 4: Bar Graphs</vt:lpstr>
      <vt:lpstr>Example 4: Bar Graphs (cont.)</vt:lpstr>
      <vt:lpstr>Example 4: Bar Graphs (cont.)</vt:lpstr>
      <vt:lpstr>Example 5: Cost</vt:lpstr>
      <vt:lpstr>Example 5: Cost (cont.)</vt:lpstr>
      <vt:lpstr>Example 5: Cost (cont.)</vt:lpstr>
      <vt:lpstr>Example 5: Cost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and Intermediate Algebra</dc:title>
  <dc:creator>Hawkes Learning Systems</dc:creator>
  <cp:lastModifiedBy>Nakita Jean-Charles</cp:lastModifiedBy>
  <cp:revision>2</cp:revision>
  <dcterms:created xsi:type="dcterms:W3CDTF">2013-04-26T14:43:13Z</dcterms:created>
  <dcterms:modified xsi:type="dcterms:W3CDTF">2016-10-03T17:07:20Z</dcterms:modified>
</cp:coreProperties>
</file>