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8" r:id="rId3"/>
    <p:sldId id="259" r:id="rId4"/>
    <p:sldId id="260" r:id="rId5"/>
    <p:sldId id="261" r:id="rId6"/>
    <p:sldId id="262" r:id="rId7"/>
    <p:sldId id="292" r:id="rId8"/>
    <p:sldId id="293"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FFFFCC"/>
    <a:srgbClr val="0000FF"/>
    <a:srgbClr val="000099"/>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5" Type="http://schemas.openxmlformats.org/officeDocument/2006/relationships/image" Target="../media/image75.wmf"/><Relationship Id="rId4" Type="http://schemas.openxmlformats.org/officeDocument/2006/relationships/image" Target="../media/image7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4" Type="http://schemas.openxmlformats.org/officeDocument/2006/relationships/image" Target="../media/image8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5" Type="http://schemas.openxmlformats.org/officeDocument/2006/relationships/image" Target="../media/image92.wmf"/><Relationship Id="rId4" Type="http://schemas.openxmlformats.org/officeDocument/2006/relationships/image" Target="../media/image9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5" Type="http://schemas.openxmlformats.org/officeDocument/2006/relationships/image" Target="../media/image99.wmf"/><Relationship Id="rId4" Type="http://schemas.openxmlformats.org/officeDocument/2006/relationships/image" Target="../media/image98.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04.wmf"/><Relationship Id="rId7" Type="http://schemas.openxmlformats.org/officeDocument/2006/relationships/image" Target="../media/image108.wmf"/><Relationship Id="rId2" Type="http://schemas.openxmlformats.org/officeDocument/2006/relationships/image" Target="../media/image103.wmf"/><Relationship Id="rId1" Type="http://schemas.openxmlformats.org/officeDocument/2006/relationships/image" Target="../media/image102.wmf"/><Relationship Id="rId6" Type="http://schemas.openxmlformats.org/officeDocument/2006/relationships/image" Target="../media/image107.wmf"/><Relationship Id="rId5" Type="http://schemas.openxmlformats.org/officeDocument/2006/relationships/image" Target="../media/image106.wmf"/><Relationship Id="rId4" Type="http://schemas.openxmlformats.org/officeDocument/2006/relationships/image" Target="../media/image10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4" Type="http://schemas.openxmlformats.org/officeDocument/2006/relationships/image" Target="../media/image47.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75464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A4664A-3C4D-4E1C-AA44-C90180B5FCF7}"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1CBFD0-2850-4C6C-9A88-A3FC7C99E2AA}" type="slidenum">
              <a:rPr lang="en-US" smtClean="0"/>
              <a:pPr/>
              <a:t>‹#›</a:t>
            </a:fld>
            <a:endParaRPr lang="en-US" dirty="0"/>
          </a:p>
        </p:txBody>
      </p:sp>
    </p:spTree>
    <p:extLst>
      <p:ext uri="{BB962C8B-B14F-4D97-AF65-F5344CB8AC3E}">
        <p14:creationId xmlns:p14="http://schemas.microsoft.com/office/powerpoint/2010/main" val="173755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oleObject" Target="../embeddings/oleObject11.bin"/><Relationship Id="rId7"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2.bin"/><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1.wmf"/><Relationship Id="rId5" Type="http://schemas.openxmlformats.org/officeDocument/2006/relationships/oleObject" Target="../embeddings/oleObject14.bin"/><Relationship Id="rId4" Type="http://schemas.openxmlformats.org/officeDocument/2006/relationships/image" Target="../media/image30.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36.png"/><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7.bin"/><Relationship Id="rId5" Type="http://schemas.openxmlformats.org/officeDocument/2006/relationships/image" Target="../media/image33.wmf"/><Relationship Id="rId4" Type="http://schemas.openxmlformats.org/officeDocument/2006/relationships/oleObject" Target="../embeddings/oleObject16.bin"/><Relationship Id="rId9" Type="http://schemas.openxmlformats.org/officeDocument/2006/relationships/image" Target="../media/image3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7.vml"/><Relationship Id="rId6" Type="http://schemas.openxmlformats.org/officeDocument/2006/relationships/image" Target="../media/image38.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22.bin"/><Relationship Id="rId14" Type="http://schemas.openxmlformats.org/officeDocument/2006/relationships/image" Target="../media/image42.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48.png"/><Relationship Id="rId7"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7.bin"/><Relationship Id="rId11" Type="http://schemas.openxmlformats.org/officeDocument/2006/relationships/image" Target="../media/image47.wmf"/><Relationship Id="rId5" Type="http://schemas.openxmlformats.org/officeDocument/2006/relationships/image" Target="../media/image44.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46.wmf"/></Relationships>
</file>

<file path=ppt/slides/_rels/slide22.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35.bin"/><Relationship Id="rId18" Type="http://schemas.openxmlformats.org/officeDocument/2006/relationships/image" Target="../media/image56.wmf"/><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53.wmf"/><Relationship Id="rId17" Type="http://schemas.openxmlformats.org/officeDocument/2006/relationships/oleObject" Target="../embeddings/oleObject37.bin"/><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9.vml"/><Relationship Id="rId6" Type="http://schemas.openxmlformats.org/officeDocument/2006/relationships/image" Target="../media/image50.w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33.bin"/><Relationship Id="rId14" Type="http://schemas.openxmlformats.org/officeDocument/2006/relationships/image" Target="../media/image54.wmf"/></Relationships>
</file>

<file path=ppt/slides/_rels/slide23.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57.wmf"/><Relationship Id="rId4" Type="http://schemas.openxmlformats.org/officeDocument/2006/relationships/oleObject" Target="../embeddings/oleObject38.bin"/></Relationships>
</file>

<file path=ppt/slides/_rels/slide24.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44.bin"/><Relationship Id="rId18" Type="http://schemas.openxmlformats.org/officeDocument/2006/relationships/image" Target="../media/image66.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63.wmf"/><Relationship Id="rId17"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65.wmf"/><Relationship Id="rId1" Type="http://schemas.openxmlformats.org/officeDocument/2006/relationships/vmlDrawing" Target="../drawings/vmlDrawing11.vml"/><Relationship Id="rId6" Type="http://schemas.openxmlformats.org/officeDocument/2006/relationships/image" Target="../media/image60.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42.bin"/><Relationship Id="rId14" Type="http://schemas.openxmlformats.org/officeDocument/2006/relationships/image" Target="../media/image64.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70.png"/><Relationship Id="rId7" Type="http://schemas.openxmlformats.org/officeDocument/2006/relationships/image" Target="../media/image6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48.bin"/><Relationship Id="rId5" Type="http://schemas.openxmlformats.org/officeDocument/2006/relationships/image" Target="../media/image67.wmf"/><Relationship Id="rId4" Type="http://schemas.openxmlformats.org/officeDocument/2006/relationships/oleObject" Target="../embeddings/oleObject47.bin"/><Relationship Id="rId9" Type="http://schemas.openxmlformats.org/officeDocument/2006/relationships/image" Target="../media/image69.wmf"/></Relationships>
</file>

<file path=ppt/slides/_rels/slide26.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72.wmf"/><Relationship Id="rId11" Type="http://schemas.openxmlformats.org/officeDocument/2006/relationships/oleObject" Target="../embeddings/oleObject54.bin"/><Relationship Id="rId5" Type="http://schemas.openxmlformats.org/officeDocument/2006/relationships/oleObject" Target="../embeddings/oleObject51.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53.bin"/></Relationships>
</file>

<file path=ppt/slides/_rels/slide27.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55.bin"/><Relationship Id="rId7"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78.wmf"/><Relationship Id="rId5" Type="http://schemas.openxmlformats.org/officeDocument/2006/relationships/oleObject" Target="../embeddings/oleObject56.bin"/><Relationship Id="rId4" Type="http://schemas.openxmlformats.org/officeDocument/2006/relationships/image" Target="../media/image77.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83.png"/><Relationship Id="rId7"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59.bin"/><Relationship Id="rId5" Type="http://schemas.openxmlformats.org/officeDocument/2006/relationships/image" Target="../media/image80.wmf"/><Relationship Id="rId4" Type="http://schemas.openxmlformats.org/officeDocument/2006/relationships/oleObject" Target="../embeddings/oleObject58.bin"/><Relationship Id="rId9" Type="http://schemas.openxmlformats.org/officeDocument/2006/relationships/image" Target="../media/image8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85.wmf"/><Relationship Id="rId5" Type="http://schemas.openxmlformats.org/officeDocument/2006/relationships/oleObject" Target="../embeddings/oleObject62.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64.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92.wmf"/><Relationship Id="rId3" Type="http://schemas.openxmlformats.org/officeDocument/2006/relationships/image" Target="../media/image93.png"/><Relationship Id="rId7" Type="http://schemas.openxmlformats.org/officeDocument/2006/relationships/image" Target="../media/image89.wmf"/><Relationship Id="rId12"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66.bin"/><Relationship Id="rId11" Type="http://schemas.openxmlformats.org/officeDocument/2006/relationships/image" Target="../media/image91.wmf"/><Relationship Id="rId5" Type="http://schemas.openxmlformats.org/officeDocument/2006/relationships/image" Target="../media/image88.wmf"/><Relationship Id="rId10" Type="http://schemas.openxmlformats.org/officeDocument/2006/relationships/oleObject" Target="../embeddings/oleObject68.bin"/><Relationship Id="rId4" Type="http://schemas.openxmlformats.org/officeDocument/2006/relationships/oleObject" Target="../embeddings/oleObject65.bin"/><Relationship Id="rId9" Type="http://schemas.openxmlformats.org/officeDocument/2006/relationships/image" Target="../media/image90.wmf"/></Relationships>
</file>

<file path=ppt/slides/_rels/slide32.xml.rels><?xml version="1.0" encoding="UTF-8" standalone="yes"?>
<Relationships xmlns="http://schemas.openxmlformats.org/package/2006/relationships"><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99.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96.wmf"/><Relationship Id="rId11" Type="http://schemas.openxmlformats.org/officeDocument/2006/relationships/oleObject" Target="../embeddings/oleObject74.bin"/><Relationship Id="rId5" Type="http://schemas.openxmlformats.org/officeDocument/2006/relationships/oleObject" Target="../embeddings/oleObject71.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73.bin"/><Relationship Id="rId14" Type="http://schemas.openxmlformats.org/officeDocument/2006/relationships/image" Target="../media/image100.wmf"/></Relationships>
</file>

<file path=ppt/slides/_rels/slide34.xml.rels><?xml version="1.0" encoding="UTF-8" standalone="yes"?>
<Relationships xmlns="http://schemas.openxmlformats.org/package/2006/relationships"><Relationship Id="rId2" Type="http://schemas.openxmlformats.org/officeDocument/2006/relationships/image" Target="../media/image10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4.wmf"/><Relationship Id="rId13" Type="http://schemas.openxmlformats.org/officeDocument/2006/relationships/oleObject" Target="../embeddings/oleObject81.bin"/><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106.wmf"/><Relationship Id="rId2" Type="http://schemas.openxmlformats.org/officeDocument/2006/relationships/slideLayout" Target="../slideLayouts/slideLayout2.xml"/><Relationship Id="rId16" Type="http://schemas.openxmlformats.org/officeDocument/2006/relationships/image" Target="../media/image108.wmf"/><Relationship Id="rId1" Type="http://schemas.openxmlformats.org/officeDocument/2006/relationships/vmlDrawing" Target="../drawings/vmlDrawing19.vml"/><Relationship Id="rId6" Type="http://schemas.openxmlformats.org/officeDocument/2006/relationships/image" Target="../media/image103.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105.wmf"/><Relationship Id="rId4" Type="http://schemas.openxmlformats.org/officeDocument/2006/relationships/image" Target="../media/image102.wmf"/><Relationship Id="rId9" Type="http://schemas.openxmlformats.org/officeDocument/2006/relationships/oleObject" Target="../embeddings/oleObject79.bin"/><Relationship Id="rId14" Type="http://schemas.openxmlformats.org/officeDocument/2006/relationships/image" Target="../media/image107.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10.wmf"/><Relationship Id="rId5" Type="http://schemas.openxmlformats.org/officeDocument/2006/relationships/oleObject" Target="../embeddings/oleObject84.bin"/><Relationship Id="rId4" Type="http://schemas.openxmlformats.org/officeDocument/2006/relationships/image" Target="../media/image109.wmf"/></Relationships>
</file>

<file path=ppt/slides/_rels/slide37.xml.rels><?xml version="1.0" encoding="UTF-8" standalone="yes"?>
<Relationships xmlns="http://schemas.openxmlformats.org/package/2006/relationships"><Relationship Id="rId8" Type="http://schemas.openxmlformats.org/officeDocument/2006/relationships/image" Target="../media/image111.wmf"/><Relationship Id="rId3" Type="http://schemas.openxmlformats.org/officeDocument/2006/relationships/image" Target="../media/image112.png"/><Relationship Id="rId7"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15.png"/><Relationship Id="rId5" Type="http://schemas.openxmlformats.org/officeDocument/2006/relationships/image" Target="../media/image114.png"/><Relationship Id="rId10" Type="http://schemas.openxmlformats.org/officeDocument/2006/relationships/image" Target="../media/image117.png"/><Relationship Id="rId4" Type="http://schemas.openxmlformats.org/officeDocument/2006/relationships/image" Target="../media/image113.png"/><Relationship Id="rId9" Type="http://schemas.openxmlformats.org/officeDocument/2006/relationships/image" Target="../media/image11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9.png"/><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8.wmf"/></Relationships>
</file>

<file path=ppt/slides/_rels/slide8.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16.png"/><Relationship Id="rId7" Type="http://schemas.openxmlformats.org/officeDocument/2006/relationships/oleObject" Target="../embeddings/oleObject8.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0.bin"/><Relationship Id="rId5" Type="http://schemas.openxmlformats.org/officeDocument/2006/relationships/oleObject" Target="../embeddings/oleObject7.bin"/><Relationship Id="rId10" Type="http://schemas.openxmlformats.org/officeDocument/2006/relationships/image" Target="../media/image14.wmf"/><Relationship Id="rId4" Type="http://schemas.openxmlformats.org/officeDocument/2006/relationships/image" Target="../media/image17.png"/><Relationship Id="rId9"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Linear Inequalities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Graphing Intervals</a:t>
            </a:r>
          </a:p>
        </p:txBody>
      </p:sp>
      <p:sp>
        <p:nvSpPr>
          <p:cNvPr id="11267" name="Rectangle 3"/>
          <p:cNvSpPr>
            <a:spLocks noGrp="1"/>
          </p:cNvSpPr>
          <p:nvPr>
            <p:ph idx="1"/>
          </p:nvPr>
        </p:nvSpPr>
        <p:spPr>
          <a:prstGeom prst="rect">
            <a:avLst/>
          </a:prstGeom>
        </p:spPr>
        <p:txBody>
          <a:bodyPr/>
          <a:lstStyle/>
          <a:p>
            <a:pPr marL="463550" indent="-463550">
              <a:buFont typeface="Courier New" pitchFamily="49" charset="0"/>
              <a:buNone/>
            </a:pPr>
            <a:r>
              <a:rPr lang="en-US" b="1" i="0" dirty="0">
                <a:solidFill>
                  <a:schemeClr val="tx1"/>
                </a:solidFill>
              </a:rPr>
              <a:t>a.	</a:t>
            </a:r>
            <a:r>
              <a:rPr lang="en-US" i="0" dirty="0">
                <a:solidFill>
                  <a:schemeClr val="tx1"/>
                </a:solidFill>
              </a:rPr>
              <a:t>Graph the open interval </a:t>
            </a:r>
          </a:p>
          <a:p>
            <a:pPr marL="463550" indent="-463550">
              <a:buFont typeface="Courier New" pitchFamily="49" charset="0"/>
              <a:buNone/>
            </a:pPr>
            <a:r>
              <a:rPr lang="en-US" b="1" i="0" dirty="0">
                <a:solidFill>
                  <a:schemeClr val="tx1"/>
                </a:solidFill>
              </a:rPr>
              <a:t>Solution</a:t>
            </a:r>
            <a:r>
              <a:rPr lang="en-US" i="0" dirty="0">
                <a:solidFill>
                  <a:schemeClr val="tx1"/>
                </a:solidFill>
              </a:rPr>
              <a:t>	</a:t>
            </a:r>
            <a:endParaRPr lang="en-US" b="1" i="0" dirty="0">
              <a:solidFill>
                <a:schemeClr val="tx1"/>
              </a:solidFill>
            </a:endParaRPr>
          </a:p>
          <a:p>
            <a:pPr marL="463550" indent="-463550">
              <a:buFont typeface="Courier New" pitchFamily="49" charset="0"/>
              <a:buNone/>
            </a:pPr>
            <a:endParaRPr lang="en-US" b="1" i="0" dirty="0">
              <a:solidFill>
                <a:schemeClr val="tx1"/>
              </a:solidFill>
            </a:endParaRPr>
          </a:p>
          <a:p>
            <a:pPr marL="463550" indent="-463550">
              <a:buFont typeface="Courier New" pitchFamily="49" charset="0"/>
              <a:buNone/>
            </a:pPr>
            <a:endParaRPr lang="en-US" b="1" i="0" dirty="0">
              <a:solidFill>
                <a:schemeClr val="tx1"/>
              </a:solidFill>
            </a:endParaRPr>
          </a:p>
          <a:p>
            <a:pPr marL="463550" indent="-463550">
              <a:buFont typeface="Courier New" pitchFamily="49" charset="0"/>
              <a:buNone/>
            </a:pPr>
            <a:r>
              <a:rPr lang="en-US" b="1" i="0" dirty="0">
                <a:solidFill>
                  <a:schemeClr val="tx1"/>
                </a:solidFill>
              </a:rPr>
              <a:t>b.</a:t>
            </a:r>
            <a:r>
              <a:rPr lang="en-US" i="0" dirty="0">
                <a:solidFill>
                  <a:schemeClr val="tx1"/>
                </a:solidFill>
              </a:rPr>
              <a:t>	Graph the half-open interval </a:t>
            </a:r>
          </a:p>
          <a:p>
            <a:pPr marL="463550" indent="-463550">
              <a:buFont typeface="Courier New" pitchFamily="49" charset="0"/>
              <a:buNone/>
            </a:pPr>
            <a:r>
              <a:rPr lang="en-US" b="1" i="0" dirty="0">
                <a:solidFill>
                  <a:schemeClr val="tx1"/>
                </a:solidFill>
              </a:rPr>
              <a:t>Solution</a:t>
            </a:r>
            <a:r>
              <a:rPr lang="en-US" i="0" dirty="0">
                <a:solidFill>
                  <a:schemeClr val="tx1"/>
                </a:solidFill>
              </a:rPr>
              <a:t>	</a:t>
            </a:r>
          </a:p>
          <a:p>
            <a:pPr marL="463550" indent="-46355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nvGraphicFramePr>
        <p:xfrm>
          <a:off x="4587875" y="1335088"/>
          <a:ext cx="965200" cy="482600"/>
        </p:xfrm>
        <a:graphic>
          <a:graphicData uri="http://schemas.openxmlformats.org/presentationml/2006/ole">
            <mc:AlternateContent xmlns:mc="http://schemas.openxmlformats.org/markup-compatibility/2006">
              <mc:Choice xmlns:v="urn:schemas-microsoft-com:vml" Requires="v">
                <p:oleObj spid="_x0000_s2054" name="Equation" r:id="rId3" imgW="965200" imgH="482600" progId="Equation.DSMT4">
                  <p:embed/>
                </p:oleObj>
              </mc:Choice>
              <mc:Fallback>
                <p:oleObj name="Equation" r:id="rId3" imgW="965200" imgH="48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7875" y="1335088"/>
                        <a:ext cx="96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nvGraphicFramePr>
        <p:xfrm>
          <a:off x="5195888" y="3444875"/>
          <a:ext cx="1295400" cy="292100"/>
        </p:xfrm>
        <a:graphic>
          <a:graphicData uri="http://schemas.openxmlformats.org/presentationml/2006/ole">
            <mc:AlternateContent xmlns:mc="http://schemas.openxmlformats.org/markup-compatibility/2006">
              <mc:Choice xmlns:v="urn:schemas-microsoft-com:vml" Requires="v">
                <p:oleObj spid="_x0000_s2055" name="Equation" r:id="rId5" imgW="1295400" imgH="292100" progId="Equation.DSMT4">
                  <p:embed/>
                </p:oleObj>
              </mc:Choice>
              <mc:Fallback>
                <p:oleObj name="Equation" r:id="rId5" imgW="1295400" imgH="2921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95888" y="3444875"/>
                        <a:ext cx="1295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1270" name="Picture 6" descr="Combo2E_1"/>
          <p:cNvPicPr>
            <a:picLocks noChangeAspect="1" noChangeArrowheads="1"/>
          </p:cNvPicPr>
          <p:nvPr/>
        </p:nvPicPr>
        <p:blipFill>
          <a:blip r:embed="rId7"/>
          <a:srcRect/>
          <a:stretch>
            <a:fillRect/>
          </a:stretch>
        </p:blipFill>
        <p:spPr bwMode="auto">
          <a:xfrm>
            <a:off x="2514600" y="2108200"/>
            <a:ext cx="3300413" cy="933450"/>
          </a:xfrm>
          <a:prstGeom prst="rect">
            <a:avLst/>
          </a:prstGeom>
          <a:noFill/>
          <a:ln w="9525">
            <a:noFill/>
            <a:miter lim="800000"/>
            <a:headEnd/>
            <a:tailEnd/>
          </a:ln>
        </p:spPr>
      </p:pic>
      <p:pic>
        <p:nvPicPr>
          <p:cNvPr id="11271" name="Picture 7" descr="Combo2E_1"/>
          <p:cNvPicPr>
            <a:picLocks noChangeAspect="1" noChangeArrowheads="1"/>
          </p:cNvPicPr>
          <p:nvPr/>
        </p:nvPicPr>
        <p:blipFill>
          <a:blip r:embed="rId8"/>
          <a:srcRect/>
          <a:stretch>
            <a:fillRect/>
          </a:stretch>
        </p:blipFill>
        <p:spPr bwMode="auto">
          <a:xfrm>
            <a:off x="2514600" y="4451350"/>
            <a:ext cx="3254375" cy="933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Graphing Intervals (cont.)</a:t>
            </a:r>
          </a:p>
        </p:txBody>
      </p:sp>
      <p:sp>
        <p:nvSpPr>
          <p:cNvPr id="12291" name="Rectangle 3"/>
          <p:cNvSpPr>
            <a:spLocks noGrp="1"/>
          </p:cNvSpPr>
          <p:nvPr>
            <p:ph idx="1"/>
          </p:nvPr>
        </p:nvSpPr>
        <p:spPr>
          <a:xfrm>
            <a:off x="457200" y="1280160"/>
            <a:ext cx="8229600" cy="4918269"/>
          </a:xfrm>
          <a:prstGeom prst="rect">
            <a:avLst/>
          </a:prstGeom>
          <a:noFill/>
        </p:spPr>
        <p:txBody>
          <a:bodyPr>
            <a:spAutoFit/>
          </a:bodyPr>
          <a:lstStyle/>
          <a:p>
            <a:pPr marL="465138" indent="-465138">
              <a:buFont typeface="Courier New" pitchFamily="49" charset="0"/>
              <a:buNone/>
            </a:pPr>
            <a:r>
              <a:rPr lang="en-US" b="1" i="0" dirty="0">
                <a:solidFill>
                  <a:schemeClr val="tx1"/>
                </a:solidFill>
              </a:rPr>
              <a:t>c.</a:t>
            </a:r>
            <a:r>
              <a:rPr lang="en-US" i="0" dirty="0">
                <a:solidFill>
                  <a:schemeClr val="tx1"/>
                </a:solidFill>
              </a:rPr>
              <a:t>	Represent the following graph using algebraic notation, and state what kind of interval it is.</a:t>
            </a:r>
          </a:p>
          <a:p>
            <a:pPr marL="465138" indent="-465138">
              <a:buFont typeface="Courier New" pitchFamily="49" charset="0"/>
              <a:buNone/>
            </a:pPr>
            <a:endParaRPr lang="en-US" i="0" dirty="0">
              <a:solidFill>
                <a:schemeClr val="tx1"/>
              </a:solidFill>
            </a:endParaRPr>
          </a:p>
          <a:p>
            <a:pPr marL="465138" indent="-465138">
              <a:buFont typeface="Courier New" pitchFamily="49" charset="0"/>
              <a:buNone/>
            </a:pPr>
            <a:r>
              <a:rPr lang="en-US" i="0" dirty="0">
                <a:solidFill>
                  <a:schemeClr val="tx1"/>
                </a:solidFill>
              </a:rPr>
              <a:t>		</a:t>
            </a:r>
          </a:p>
          <a:p>
            <a:pPr marL="465138" indent="-465138">
              <a:buFont typeface="Courier New" pitchFamily="49" charset="0"/>
              <a:buNone/>
            </a:pPr>
            <a:r>
              <a:rPr lang="en-US" b="1" i="0" dirty="0">
                <a:solidFill>
                  <a:schemeClr val="tx1"/>
                </a:solidFill>
              </a:rPr>
              <a:t>Solution</a:t>
            </a:r>
            <a:r>
              <a:rPr lang="en-US" i="0" dirty="0">
                <a:solidFill>
                  <a:schemeClr val="tx1"/>
                </a:solidFill>
              </a:rPr>
              <a:t>   </a:t>
            </a:r>
            <a:r>
              <a:rPr lang="en-US" i="1" dirty="0">
                <a:solidFill>
                  <a:srgbClr val="FF0000"/>
                </a:solidFill>
              </a:rPr>
              <a:t>x</a:t>
            </a:r>
            <a:r>
              <a:rPr lang="en-US" i="0" dirty="0">
                <a:solidFill>
                  <a:srgbClr val="FF0000"/>
                </a:solidFill>
              </a:rPr>
              <a:t> ≥ 1 is a half-open interval</a:t>
            </a:r>
            <a:r>
              <a:rPr lang="en-US" i="0" dirty="0">
                <a:solidFill>
                  <a:schemeClr val="tx1"/>
                </a:solidFill>
              </a:rPr>
              <a:t>.</a:t>
            </a:r>
          </a:p>
          <a:p>
            <a:pPr marL="465138" indent="-465138">
              <a:buFont typeface="Courier New" pitchFamily="49" charset="0"/>
              <a:buNone/>
            </a:pPr>
            <a:r>
              <a:rPr lang="en-US" b="1" i="0" dirty="0">
                <a:solidFill>
                  <a:schemeClr val="tx1"/>
                </a:solidFill>
              </a:rPr>
              <a:t>d.</a:t>
            </a:r>
            <a:r>
              <a:rPr lang="en-US" i="0" dirty="0">
                <a:solidFill>
                  <a:schemeClr val="tx1"/>
                </a:solidFill>
              </a:rPr>
              <a:t>	Represent the following graph using interval notation, and state what kind of interval it is.</a:t>
            </a:r>
          </a:p>
          <a:p>
            <a:pPr marL="465138" indent="-465138">
              <a:spcBef>
                <a:spcPts val="0"/>
              </a:spcBef>
              <a:buFont typeface="Courier New" pitchFamily="49" charset="0"/>
              <a:buNone/>
            </a:pPr>
            <a:endParaRPr lang="en-US" i="0" dirty="0">
              <a:solidFill>
                <a:schemeClr val="tx1"/>
              </a:solidFill>
            </a:endParaRPr>
          </a:p>
          <a:p>
            <a:pPr marL="465138" indent="-465138">
              <a:spcBef>
                <a:spcPts val="0"/>
              </a:spcBef>
              <a:buFont typeface="Courier New" pitchFamily="49" charset="0"/>
              <a:buNone/>
            </a:pPr>
            <a:r>
              <a:rPr lang="en-US" i="0" dirty="0">
                <a:solidFill>
                  <a:schemeClr val="tx1"/>
                </a:solidFill>
              </a:rPr>
              <a:t>		</a:t>
            </a:r>
          </a:p>
          <a:p>
            <a:pPr marL="465138" indent="-465138">
              <a:buFont typeface="Courier New" pitchFamily="49" charset="0"/>
              <a:buNone/>
            </a:pPr>
            <a:r>
              <a:rPr lang="en-US" b="1" i="0" dirty="0">
                <a:solidFill>
                  <a:schemeClr val="tx1"/>
                </a:solidFill>
              </a:rPr>
              <a:t>Solution</a:t>
            </a:r>
            <a:r>
              <a:rPr lang="en-US" i="0" dirty="0">
                <a:solidFill>
                  <a:schemeClr val="tx1"/>
                </a:solidFill>
              </a:rPr>
              <a:t>   </a:t>
            </a:r>
            <a:r>
              <a:rPr lang="en-US" i="0" dirty="0">
                <a:solidFill>
                  <a:srgbClr val="FF0000"/>
                </a:solidFill>
              </a:rPr>
              <a:t>(</a:t>
            </a:r>
            <a:r>
              <a:rPr lang="en-US" i="0" dirty="0">
                <a:solidFill>
                  <a:srgbClr val="FF0000"/>
                </a:solidFill>
                <a:latin typeface="Symbol" pitchFamily="18" charset="2"/>
              </a:rPr>
              <a:t>-</a:t>
            </a:r>
            <a:r>
              <a:rPr lang="en-US" i="0" dirty="0">
                <a:solidFill>
                  <a:srgbClr val="FF0000"/>
                </a:solidFill>
              </a:rPr>
              <a:t>3, 1) is an open interval</a:t>
            </a:r>
            <a:r>
              <a:rPr lang="en-US" i="0" dirty="0">
                <a:solidFill>
                  <a:schemeClr val="tx1"/>
                </a:solidFill>
              </a:rPr>
              <a:t>.</a:t>
            </a:r>
            <a:endParaRPr lang="en-US" dirty="0">
              <a:solidFill>
                <a:schemeClr val="tx1"/>
              </a:solidFill>
            </a:endParaRPr>
          </a:p>
        </p:txBody>
      </p:sp>
      <p:pic>
        <p:nvPicPr>
          <p:cNvPr id="12292" name="Picture 8" descr="Combo2E_1"/>
          <p:cNvPicPr>
            <a:picLocks noChangeAspect="1" noChangeArrowheads="1"/>
          </p:cNvPicPr>
          <p:nvPr/>
        </p:nvPicPr>
        <p:blipFill>
          <a:blip r:embed="rId2"/>
          <a:srcRect/>
          <a:stretch>
            <a:fillRect/>
          </a:stretch>
        </p:blipFill>
        <p:spPr bwMode="auto">
          <a:xfrm>
            <a:off x="2384425" y="2259013"/>
            <a:ext cx="3482975" cy="941387"/>
          </a:xfrm>
          <a:prstGeom prst="rect">
            <a:avLst/>
          </a:prstGeom>
          <a:noFill/>
          <a:ln w="9525">
            <a:noFill/>
            <a:miter lim="800000"/>
            <a:headEnd/>
            <a:tailEnd/>
          </a:ln>
        </p:spPr>
      </p:pic>
      <p:pic>
        <p:nvPicPr>
          <p:cNvPr id="12293" name="Picture 9" descr="Combo2E_1"/>
          <p:cNvPicPr>
            <a:picLocks noChangeAspect="1" noChangeArrowheads="1"/>
          </p:cNvPicPr>
          <p:nvPr/>
        </p:nvPicPr>
        <p:blipFill>
          <a:blip r:embed="rId3"/>
          <a:srcRect/>
          <a:stretch>
            <a:fillRect/>
          </a:stretch>
        </p:blipFill>
        <p:spPr bwMode="auto">
          <a:xfrm>
            <a:off x="2590800" y="4713288"/>
            <a:ext cx="3390900" cy="9255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bIns="91440"/>
          <a:lstStyle/>
          <a:p>
            <a:r>
              <a:rPr lang="en-US" sz="3200" dirty="0">
                <a:solidFill>
                  <a:schemeClr val="accent1"/>
                </a:solidFill>
              </a:rPr>
              <a:t>Example 2: Sets of Real Numbers Illustrating Union</a:t>
            </a:r>
          </a:p>
        </p:txBody>
      </p:sp>
      <p:sp>
        <p:nvSpPr>
          <p:cNvPr id="13315" name="Rectangle 3"/>
          <p:cNvSpPr>
            <a:spLocks noGrp="1"/>
          </p:cNvSpPr>
          <p:nvPr>
            <p:ph idx="1"/>
          </p:nvPr>
        </p:nvSpPr>
        <p:spPr>
          <a:xfrm>
            <a:off x="457200" y="1280160"/>
            <a:ext cx="8229600" cy="4832092"/>
          </a:xfrm>
          <a:prstGeom prst="rect">
            <a:avLst/>
          </a:prstGeom>
          <a:noFill/>
        </p:spPr>
        <p:txBody>
          <a:bodyPr>
            <a:spAutoFit/>
          </a:bodyPr>
          <a:lstStyle/>
          <a:p>
            <a:pPr marL="0" indent="0">
              <a:buFont typeface="Courier New" pitchFamily="49" charset="0"/>
              <a:buNone/>
              <a:tabLst>
                <a:tab pos="1597025" algn="l"/>
              </a:tabLst>
            </a:pPr>
            <a:r>
              <a:rPr lang="en-US" i="0" dirty="0">
                <a:solidFill>
                  <a:schemeClr val="tx1"/>
                </a:solidFill>
              </a:rPr>
              <a:t>Graph the set </a:t>
            </a:r>
            <a:r>
              <a:rPr lang="en-US" i="0" dirty="0">
                <a:solidFill>
                  <a:srgbClr val="0000FF"/>
                </a:solidFill>
              </a:rPr>
              <a:t>{</a:t>
            </a:r>
            <a:r>
              <a:rPr lang="en-US" i="1" dirty="0">
                <a:solidFill>
                  <a:srgbClr val="0000FF"/>
                </a:solidFill>
              </a:rPr>
              <a:t>x</a:t>
            </a:r>
            <a:r>
              <a:rPr lang="en-US" i="0" dirty="0">
                <a:solidFill>
                  <a:srgbClr val="0000FF"/>
                </a:solidFill>
              </a:rPr>
              <a:t>|</a:t>
            </a:r>
            <a:r>
              <a:rPr lang="en-US" i="1" dirty="0">
                <a:solidFill>
                  <a:srgbClr val="0000FF"/>
                </a:solidFill>
              </a:rPr>
              <a:t>x</a:t>
            </a:r>
            <a:r>
              <a:rPr lang="en-US" dirty="0">
                <a:solidFill>
                  <a:srgbClr val="0000FF"/>
                </a:solidFill>
              </a:rPr>
              <a:t> </a:t>
            </a:r>
            <a:r>
              <a:rPr lang="en-US" i="0" dirty="0">
                <a:solidFill>
                  <a:srgbClr val="0000FF"/>
                </a:solidFill>
              </a:rPr>
              <a:t>&gt; 5 </a:t>
            </a:r>
            <a:r>
              <a:rPr lang="en-US" b="1" i="0" dirty="0">
                <a:solidFill>
                  <a:srgbClr val="0000FF"/>
                </a:solidFill>
              </a:rPr>
              <a:t>or</a:t>
            </a:r>
            <a:r>
              <a:rPr lang="en-US" i="0" dirty="0">
                <a:solidFill>
                  <a:srgbClr val="0000FF"/>
                </a:solidFill>
              </a:rPr>
              <a:t> </a:t>
            </a:r>
            <a:r>
              <a:rPr lang="en-US" i="1" dirty="0">
                <a:solidFill>
                  <a:srgbClr val="0000FF"/>
                </a:solidFill>
              </a:rPr>
              <a:t>x</a:t>
            </a:r>
            <a:r>
              <a:rPr lang="en-US" i="0" dirty="0">
                <a:solidFill>
                  <a:srgbClr val="0000FF"/>
                </a:solidFill>
              </a:rPr>
              <a:t> ≤ 4}</a:t>
            </a:r>
            <a:r>
              <a:rPr lang="en-US" i="0" dirty="0">
                <a:solidFill>
                  <a:schemeClr val="tx1"/>
                </a:solidFill>
              </a:rPr>
              <a:t>.</a:t>
            </a:r>
            <a:r>
              <a:rPr lang="en-US" i="0" dirty="0">
                <a:solidFill>
                  <a:srgbClr val="0000FF"/>
                </a:solidFill>
              </a:rPr>
              <a:t>  </a:t>
            </a:r>
            <a:r>
              <a:rPr lang="en-US" i="0" dirty="0">
                <a:solidFill>
                  <a:schemeClr val="tx1"/>
                </a:solidFill>
              </a:rPr>
              <a:t>The word </a:t>
            </a:r>
            <a:r>
              <a:rPr lang="en-US" b="1" i="0" dirty="0">
                <a:solidFill>
                  <a:schemeClr val="tx1"/>
                </a:solidFill>
              </a:rPr>
              <a:t>or</a:t>
            </a:r>
            <a:r>
              <a:rPr lang="en-US" i="0" dirty="0">
                <a:solidFill>
                  <a:schemeClr val="tx1"/>
                </a:solidFill>
              </a:rPr>
              <a:t> implies those values of </a:t>
            </a:r>
            <a:r>
              <a:rPr lang="en-US" i="1" dirty="0">
                <a:solidFill>
                  <a:schemeClr val="tx1"/>
                </a:solidFill>
              </a:rPr>
              <a:t>x</a:t>
            </a:r>
            <a:r>
              <a:rPr lang="en-US" i="0" dirty="0">
                <a:solidFill>
                  <a:schemeClr val="tx1"/>
                </a:solidFill>
              </a:rPr>
              <a:t> that satisfy </a:t>
            </a:r>
            <a:r>
              <a:rPr lang="en-US" b="1" i="0" dirty="0">
                <a:solidFill>
                  <a:schemeClr val="tx1"/>
                </a:solidFill>
              </a:rPr>
              <a:t>at least one</a:t>
            </a:r>
            <a:r>
              <a:rPr lang="en-US" i="0" dirty="0">
                <a:solidFill>
                  <a:schemeClr val="tx1"/>
                </a:solidFill>
              </a:rPr>
              <a:t> of the inequalities.</a:t>
            </a:r>
          </a:p>
          <a:p>
            <a:pPr marL="0" indent="0">
              <a:buFont typeface="Courier New" pitchFamily="49" charset="0"/>
              <a:buNone/>
              <a:tabLst>
                <a:tab pos="1597025" algn="l"/>
              </a:tabLst>
            </a:pPr>
            <a:r>
              <a:rPr lang="en-US" b="1" i="0" dirty="0">
                <a:solidFill>
                  <a:schemeClr val="tx1"/>
                </a:solidFill>
              </a:rPr>
              <a:t>Solution</a:t>
            </a:r>
            <a:r>
              <a:rPr lang="en-US" i="0" dirty="0">
                <a:solidFill>
                  <a:schemeClr val="tx1"/>
                </a:solidFill>
              </a:rPr>
              <a:t>	</a:t>
            </a:r>
            <a:r>
              <a:rPr lang="en-US" i="1" dirty="0">
                <a:solidFill>
                  <a:srgbClr val="000099"/>
                </a:solidFill>
              </a:rPr>
              <a:t>x</a:t>
            </a:r>
            <a:r>
              <a:rPr lang="en-US" i="0" dirty="0">
                <a:solidFill>
                  <a:srgbClr val="000099"/>
                </a:solidFill>
              </a:rPr>
              <a:t> &gt; 5</a:t>
            </a:r>
            <a:r>
              <a:rPr lang="en-US" i="0" dirty="0">
                <a:solidFill>
                  <a:schemeClr val="tx1"/>
                </a:solidFill>
              </a:rPr>
              <a:t>		</a:t>
            </a:r>
          </a:p>
          <a:p>
            <a:pPr marL="0" indent="0">
              <a:spcBef>
                <a:spcPct val="100000"/>
              </a:spcBef>
              <a:buFont typeface="Courier New" pitchFamily="49" charset="0"/>
              <a:buNone/>
              <a:tabLst>
                <a:tab pos="1597025" algn="l"/>
              </a:tabLst>
            </a:pPr>
            <a:r>
              <a:rPr lang="en-US" i="0" dirty="0">
                <a:solidFill>
                  <a:schemeClr val="tx1"/>
                </a:solidFill>
              </a:rPr>
              <a:t>	</a:t>
            </a:r>
            <a:r>
              <a:rPr lang="en-US" i="1" dirty="0">
                <a:solidFill>
                  <a:srgbClr val="000099"/>
                </a:solidFill>
              </a:rPr>
              <a:t>x</a:t>
            </a:r>
            <a:r>
              <a:rPr lang="en-US" dirty="0">
                <a:solidFill>
                  <a:srgbClr val="000099"/>
                </a:solidFill>
              </a:rPr>
              <a:t> </a:t>
            </a:r>
            <a:r>
              <a:rPr lang="en-US" i="0" dirty="0">
                <a:solidFill>
                  <a:srgbClr val="000099"/>
                </a:solidFill>
              </a:rPr>
              <a:t>≤ 4</a:t>
            </a:r>
            <a:r>
              <a:rPr lang="en-US" i="0" dirty="0">
                <a:solidFill>
                  <a:schemeClr val="tx1"/>
                </a:solidFill>
              </a:rPr>
              <a:t>		</a:t>
            </a:r>
          </a:p>
          <a:p>
            <a:pPr marL="0" indent="0">
              <a:spcBef>
                <a:spcPct val="100000"/>
              </a:spcBef>
              <a:buFont typeface="Courier New" pitchFamily="49" charset="0"/>
              <a:buNone/>
              <a:tabLst>
                <a:tab pos="1597025" algn="l"/>
              </a:tabLst>
            </a:pPr>
            <a:r>
              <a:rPr lang="en-US" i="0" dirty="0">
                <a:solidFill>
                  <a:schemeClr val="tx1"/>
                </a:solidFill>
              </a:rPr>
              <a:t>	</a:t>
            </a:r>
            <a:r>
              <a:rPr lang="en-US" i="1" dirty="0">
                <a:solidFill>
                  <a:srgbClr val="FF0008"/>
                </a:solidFill>
              </a:rPr>
              <a:t>x </a:t>
            </a:r>
            <a:r>
              <a:rPr lang="en-US" i="0" dirty="0">
                <a:solidFill>
                  <a:srgbClr val="FF0008"/>
                </a:solidFill>
              </a:rPr>
              <a:t>&gt; 5</a:t>
            </a:r>
            <a:r>
              <a:rPr lang="en-US" b="1" i="0" dirty="0">
                <a:solidFill>
                  <a:srgbClr val="FF0008"/>
                </a:solidFill>
              </a:rPr>
              <a:t> or </a:t>
            </a:r>
            <a:r>
              <a:rPr lang="en-US" i="1" dirty="0">
                <a:solidFill>
                  <a:srgbClr val="FF0008"/>
                </a:solidFill>
              </a:rPr>
              <a:t>x</a:t>
            </a:r>
            <a:r>
              <a:rPr lang="en-US" dirty="0">
                <a:solidFill>
                  <a:srgbClr val="FF0008"/>
                </a:solidFill>
              </a:rPr>
              <a:t> </a:t>
            </a:r>
            <a:r>
              <a:rPr lang="en-US" i="0" dirty="0">
                <a:solidFill>
                  <a:srgbClr val="FF0008"/>
                </a:solidFill>
              </a:rPr>
              <a:t>≤ 4</a:t>
            </a:r>
            <a:r>
              <a:rPr lang="en-US" i="0" dirty="0">
                <a:solidFill>
                  <a:schemeClr val="tx1"/>
                </a:solidFill>
              </a:rPr>
              <a:t>	</a:t>
            </a:r>
          </a:p>
          <a:p>
            <a:pPr marL="0" indent="0">
              <a:spcBef>
                <a:spcPct val="80000"/>
              </a:spcBef>
              <a:buFont typeface="Courier New" pitchFamily="49" charset="0"/>
              <a:buNone/>
              <a:tabLst>
                <a:tab pos="1597025" algn="l"/>
              </a:tabLst>
            </a:pPr>
            <a:r>
              <a:rPr lang="en-US" i="0" dirty="0">
                <a:solidFill>
                  <a:schemeClr val="tx1"/>
                </a:solidFill>
              </a:rPr>
              <a:t>The solution graph shows the union </a:t>
            </a:r>
            <a:r>
              <a:rPr lang="en-US" i="0" dirty="0">
                <a:solidFill>
                  <a:schemeClr val="tx1"/>
                </a:solidFill>
                <a:sym typeface="Symbol" pitchFamily="18" charset="2"/>
              </a:rPr>
              <a:t></a:t>
            </a:r>
            <a:r>
              <a:rPr lang="en-US" i="0" dirty="0">
                <a:solidFill>
                  <a:schemeClr val="tx1"/>
                </a:solidFill>
              </a:rPr>
              <a:t> of the first two graphs.</a:t>
            </a:r>
          </a:p>
        </p:txBody>
      </p:sp>
      <p:pic>
        <p:nvPicPr>
          <p:cNvPr id="13316" name="Picture 4" descr="Combo2E_1"/>
          <p:cNvPicPr>
            <a:picLocks noChangeAspect="1" noChangeArrowheads="1"/>
          </p:cNvPicPr>
          <p:nvPr/>
        </p:nvPicPr>
        <p:blipFill>
          <a:blip r:embed="rId2"/>
          <a:srcRect/>
          <a:stretch>
            <a:fillRect/>
          </a:stretch>
        </p:blipFill>
        <p:spPr bwMode="auto">
          <a:xfrm>
            <a:off x="4295775" y="2611437"/>
            <a:ext cx="2870200" cy="758825"/>
          </a:xfrm>
          <a:prstGeom prst="rect">
            <a:avLst/>
          </a:prstGeom>
          <a:noFill/>
          <a:ln w="9525">
            <a:noFill/>
            <a:miter lim="800000"/>
            <a:headEnd/>
            <a:tailEnd/>
          </a:ln>
        </p:spPr>
      </p:pic>
      <p:pic>
        <p:nvPicPr>
          <p:cNvPr id="13317" name="Picture 5" descr="11_EX3D2"/>
          <p:cNvPicPr>
            <a:picLocks noChangeAspect="1" noChangeArrowheads="1"/>
          </p:cNvPicPr>
          <p:nvPr/>
        </p:nvPicPr>
        <p:blipFill>
          <a:blip r:embed="rId3"/>
          <a:srcRect/>
          <a:stretch>
            <a:fillRect/>
          </a:stretch>
        </p:blipFill>
        <p:spPr bwMode="auto">
          <a:xfrm>
            <a:off x="4295775" y="3449637"/>
            <a:ext cx="2916238" cy="758825"/>
          </a:xfrm>
          <a:prstGeom prst="rect">
            <a:avLst/>
          </a:prstGeom>
          <a:noFill/>
          <a:ln w="9525">
            <a:noFill/>
            <a:miter lim="800000"/>
            <a:headEnd/>
            <a:tailEnd/>
          </a:ln>
        </p:spPr>
      </p:pic>
      <p:pic>
        <p:nvPicPr>
          <p:cNvPr id="13318" name="Picture 6" descr="Combo2E_1"/>
          <p:cNvPicPr>
            <a:picLocks noChangeAspect="1" noChangeArrowheads="1"/>
          </p:cNvPicPr>
          <p:nvPr/>
        </p:nvPicPr>
        <p:blipFill>
          <a:blip r:embed="rId4"/>
          <a:srcRect/>
          <a:stretch>
            <a:fillRect/>
          </a:stretch>
        </p:blipFill>
        <p:spPr bwMode="auto">
          <a:xfrm>
            <a:off x="4295775" y="4327525"/>
            <a:ext cx="2943225" cy="777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bIns="91440"/>
          <a:lstStyle/>
          <a:p>
            <a:r>
              <a:rPr lang="en-US" sz="3200" dirty="0">
                <a:solidFill>
                  <a:schemeClr val="accent1"/>
                </a:solidFill>
              </a:rPr>
              <a:t>Example 3: Sets of Real Numbers Illustrating Intersection</a:t>
            </a:r>
          </a:p>
        </p:txBody>
      </p:sp>
      <p:sp>
        <p:nvSpPr>
          <p:cNvPr id="14339"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tabLst>
                <a:tab pos="1597025" algn="l"/>
              </a:tabLst>
            </a:pPr>
            <a:r>
              <a:rPr lang="en-US" i="0" dirty="0">
                <a:solidFill>
                  <a:schemeClr val="tx1"/>
                </a:solidFill>
              </a:rPr>
              <a:t>Graph the set </a:t>
            </a:r>
            <a:r>
              <a:rPr lang="en-US" i="0" dirty="0">
                <a:solidFill>
                  <a:srgbClr val="0000FF"/>
                </a:solidFill>
              </a:rPr>
              <a:t>{</a:t>
            </a:r>
            <a:r>
              <a:rPr lang="en-US" i="1" dirty="0">
                <a:solidFill>
                  <a:srgbClr val="0000FF"/>
                </a:solidFill>
              </a:rPr>
              <a:t>x</a:t>
            </a:r>
            <a:r>
              <a:rPr lang="en-US" i="0" dirty="0">
                <a:solidFill>
                  <a:srgbClr val="0000FF"/>
                </a:solidFill>
              </a:rPr>
              <a:t>|</a:t>
            </a:r>
            <a:r>
              <a:rPr lang="en-US" i="1" dirty="0">
                <a:solidFill>
                  <a:srgbClr val="0000FF"/>
                </a:solidFill>
              </a:rPr>
              <a:t>x</a:t>
            </a:r>
            <a:r>
              <a:rPr lang="en-US" i="0" dirty="0">
                <a:solidFill>
                  <a:srgbClr val="0000FF"/>
                </a:solidFill>
              </a:rPr>
              <a:t> ≤ 2 </a:t>
            </a:r>
            <a:r>
              <a:rPr lang="en-US" b="1" i="0" dirty="0">
                <a:solidFill>
                  <a:srgbClr val="0000FF"/>
                </a:solidFill>
              </a:rPr>
              <a:t>and</a:t>
            </a:r>
            <a:r>
              <a:rPr lang="en-US" i="0" dirty="0">
                <a:solidFill>
                  <a:srgbClr val="0000FF"/>
                </a:solidFill>
              </a:rPr>
              <a:t> </a:t>
            </a:r>
            <a:r>
              <a:rPr lang="en-US" i="1" dirty="0">
                <a:solidFill>
                  <a:srgbClr val="0000FF"/>
                </a:solidFill>
              </a:rPr>
              <a:t>x</a:t>
            </a:r>
            <a:r>
              <a:rPr lang="en-US" i="0" dirty="0">
                <a:solidFill>
                  <a:srgbClr val="0000FF"/>
                </a:solidFill>
              </a:rPr>
              <a:t> ≥ 0}</a:t>
            </a:r>
            <a:r>
              <a:rPr lang="en-US" i="0" dirty="0">
                <a:solidFill>
                  <a:schemeClr val="tx1"/>
                </a:solidFill>
              </a:rPr>
              <a:t>.</a:t>
            </a:r>
            <a:r>
              <a:rPr lang="en-US" i="0" dirty="0">
                <a:solidFill>
                  <a:srgbClr val="0000FF"/>
                </a:solidFill>
              </a:rPr>
              <a:t>  </a:t>
            </a:r>
            <a:r>
              <a:rPr lang="en-US" i="0" dirty="0">
                <a:solidFill>
                  <a:schemeClr val="tx1"/>
                </a:solidFill>
              </a:rPr>
              <a:t>The word </a:t>
            </a:r>
            <a:r>
              <a:rPr lang="en-US" b="1" i="0" dirty="0">
                <a:solidFill>
                  <a:schemeClr val="tx1"/>
                </a:solidFill>
              </a:rPr>
              <a:t>and</a:t>
            </a:r>
            <a:r>
              <a:rPr lang="en-US" i="0" dirty="0">
                <a:solidFill>
                  <a:schemeClr val="tx1"/>
                </a:solidFill>
              </a:rPr>
              <a:t> implies those values of </a:t>
            </a:r>
            <a:r>
              <a:rPr lang="en-US" i="1" dirty="0">
                <a:solidFill>
                  <a:schemeClr val="tx1"/>
                </a:solidFill>
              </a:rPr>
              <a:t>x</a:t>
            </a:r>
            <a:r>
              <a:rPr lang="en-US" i="0" dirty="0">
                <a:solidFill>
                  <a:schemeClr val="tx1"/>
                </a:solidFill>
              </a:rPr>
              <a:t> that satisfy </a:t>
            </a:r>
            <a:r>
              <a:rPr lang="en-US" b="1" i="0" dirty="0">
                <a:solidFill>
                  <a:schemeClr val="tx1"/>
                </a:solidFill>
              </a:rPr>
              <a:t>both</a:t>
            </a:r>
            <a:r>
              <a:rPr lang="en-US" i="0" dirty="0">
                <a:solidFill>
                  <a:schemeClr val="tx1"/>
                </a:solidFill>
              </a:rPr>
              <a:t> inequalities.   </a:t>
            </a:r>
          </a:p>
          <a:p>
            <a:pPr marL="0" indent="0">
              <a:spcBef>
                <a:spcPct val="100000"/>
              </a:spcBef>
              <a:buFont typeface="Courier New" pitchFamily="49" charset="0"/>
              <a:buNone/>
              <a:tabLst>
                <a:tab pos="1597025" algn="l"/>
              </a:tabLst>
            </a:pPr>
            <a:r>
              <a:rPr lang="en-US" b="1" i="0" dirty="0">
                <a:solidFill>
                  <a:schemeClr val="tx1"/>
                </a:solidFill>
              </a:rPr>
              <a:t>Solution</a:t>
            </a:r>
            <a:r>
              <a:rPr lang="en-US" i="0" dirty="0">
                <a:solidFill>
                  <a:schemeClr val="tx1"/>
                </a:solidFill>
              </a:rPr>
              <a:t>	</a:t>
            </a:r>
            <a:r>
              <a:rPr lang="en-US" i="1" dirty="0">
                <a:solidFill>
                  <a:srgbClr val="000099"/>
                </a:solidFill>
              </a:rPr>
              <a:t>x</a:t>
            </a:r>
            <a:r>
              <a:rPr lang="en-US" i="0" dirty="0">
                <a:solidFill>
                  <a:srgbClr val="000099"/>
                </a:solidFill>
              </a:rPr>
              <a:t> ≤ 2</a:t>
            </a:r>
            <a:r>
              <a:rPr lang="en-US" i="0" dirty="0">
                <a:solidFill>
                  <a:schemeClr val="tx1"/>
                </a:solidFill>
              </a:rPr>
              <a:t>		</a:t>
            </a:r>
          </a:p>
          <a:p>
            <a:pPr marL="0" indent="0">
              <a:buFont typeface="Courier New" pitchFamily="49" charset="0"/>
              <a:buNone/>
              <a:tabLst>
                <a:tab pos="1597025" algn="l"/>
              </a:tabLst>
            </a:pPr>
            <a:endParaRPr lang="en-US" i="0" dirty="0">
              <a:solidFill>
                <a:schemeClr val="tx1"/>
              </a:solidFill>
            </a:endParaRPr>
          </a:p>
          <a:p>
            <a:pPr marL="0" indent="0">
              <a:buFont typeface="Courier New" pitchFamily="49" charset="0"/>
              <a:buNone/>
              <a:tabLst>
                <a:tab pos="1597025" algn="l"/>
              </a:tabLst>
            </a:pPr>
            <a:r>
              <a:rPr lang="en-US" i="0" dirty="0">
                <a:solidFill>
                  <a:schemeClr val="tx1"/>
                </a:solidFill>
              </a:rPr>
              <a:t>	</a:t>
            </a:r>
            <a:r>
              <a:rPr lang="en-US" i="1" dirty="0">
                <a:solidFill>
                  <a:srgbClr val="000099"/>
                </a:solidFill>
              </a:rPr>
              <a:t>x</a:t>
            </a:r>
            <a:r>
              <a:rPr lang="en-US" dirty="0">
                <a:solidFill>
                  <a:srgbClr val="000099"/>
                </a:solidFill>
              </a:rPr>
              <a:t> </a:t>
            </a:r>
            <a:r>
              <a:rPr lang="en-US" i="0" dirty="0">
                <a:solidFill>
                  <a:srgbClr val="000099"/>
                </a:solidFill>
              </a:rPr>
              <a:t>≥ 0</a:t>
            </a:r>
            <a:r>
              <a:rPr lang="en-US" i="0" dirty="0">
                <a:solidFill>
                  <a:schemeClr val="tx1"/>
                </a:solidFill>
              </a:rPr>
              <a:t>		</a:t>
            </a:r>
          </a:p>
          <a:p>
            <a:pPr marL="0" indent="0">
              <a:buFont typeface="Courier New" pitchFamily="49" charset="0"/>
              <a:buNone/>
              <a:tabLst>
                <a:tab pos="1597025" algn="l"/>
              </a:tabLst>
            </a:pPr>
            <a:endParaRPr lang="en-US" i="0" dirty="0">
              <a:solidFill>
                <a:schemeClr val="tx1"/>
              </a:solidFill>
            </a:endParaRPr>
          </a:p>
          <a:p>
            <a:pPr marL="0" indent="0">
              <a:buFont typeface="Courier New" pitchFamily="49" charset="0"/>
              <a:buNone/>
              <a:tabLst>
                <a:tab pos="1597025" algn="l"/>
              </a:tabLst>
            </a:pPr>
            <a:r>
              <a:rPr lang="en-US" i="0" dirty="0">
                <a:solidFill>
                  <a:schemeClr val="tx1"/>
                </a:solidFill>
              </a:rPr>
              <a:t>	</a:t>
            </a:r>
            <a:r>
              <a:rPr lang="en-US" i="1" dirty="0">
                <a:solidFill>
                  <a:srgbClr val="FF0000"/>
                </a:solidFill>
              </a:rPr>
              <a:t>x</a:t>
            </a:r>
            <a:r>
              <a:rPr lang="en-US" i="0" dirty="0">
                <a:solidFill>
                  <a:srgbClr val="FF0000"/>
                </a:solidFill>
              </a:rPr>
              <a:t> ≤ 2</a:t>
            </a:r>
            <a:r>
              <a:rPr lang="en-US" b="1" i="0" dirty="0">
                <a:solidFill>
                  <a:srgbClr val="FF0000"/>
                </a:solidFill>
              </a:rPr>
              <a:t> and </a:t>
            </a:r>
            <a:r>
              <a:rPr lang="en-US" i="1" dirty="0">
                <a:solidFill>
                  <a:srgbClr val="FF0000"/>
                </a:solidFill>
              </a:rPr>
              <a:t>x</a:t>
            </a:r>
            <a:r>
              <a:rPr lang="en-US" dirty="0">
                <a:solidFill>
                  <a:srgbClr val="FF0000"/>
                </a:solidFill>
              </a:rPr>
              <a:t> </a:t>
            </a:r>
            <a:r>
              <a:rPr lang="en-US" i="0" dirty="0">
                <a:solidFill>
                  <a:srgbClr val="FF0000"/>
                </a:solidFill>
              </a:rPr>
              <a:t>≥ 0</a:t>
            </a:r>
            <a:r>
              <a:rPr lang="en-US" i="0" dirty="0">
                <a:solidFill>
                  <a:schemeClr val="tx1"/>
                </a:solidFill>
              </a:rPr>
              <a:t>	</a:t>
            </a:r>
          </a:p>
        </p:txBody>
      </p:sp>
      <p:pic>
        <p:nvPicPr>
          <p:cNvPr id="14340" name="Picture 4" descr="Combo2E_1"/>
          <p:cNvPicPr>
            <a:picLocks noChangeAspect="1" noChangeArrowheads="1"/>
          </p:cNvPicPr>
          <p:nvPr/>
        </p:nvPicPr>
        <p:blipFill>
          <a:blip r:embed="rId2"/>
          <a:srcRect/>
          <a:stretch>
            <a:fillRect/>
          </a:stretch>
        </p:blipFill>
        <p:spPr bwMode="auto">
          <a:xfrm>
            <a:off x="4859338" y="2560637"/>
            <a:ext cx="2760662" cy="768350"/>
          </a:xfrm>
          <a:prstGeom prst="rect">
            <a:avLst/>
          </a:prstGeom>
          <a:noFill/>
          <a:ln w="9525">
            <a:noFill/>
            <a:miter lim="800000"/>
            <a:headEnd/>
            <a:tailEnd/>
          </a:ln>
        </p:spPr>
      </p:pic>
      <p:pic>
        <p:nvPicPr>
          <p:cNvPr id="14341" name="Picture 5" descr="Combo2E_1"/>
          <p:cNvPicPr>
            <a:picLocks noChangeAspect="1" noChangeArrowheads="1"/>
          </p:cNvPicPr>
          <p:nvPr/>
        </p:nvPicPr>
        <p:blipFill>
          <a:blip r:embed="rId3"/>
          <a:srcRect/>
          <a:stretch>
            <a:fillRect/>
          </a:stretch>
        </p:blipFill>
        <p:spPr bwMode="auto">
          <a:xfrm>
            <a:off x="4860925" y="3559175"/>
            <a:ext cx="2816225" cy="760412"/>
          </a:xfrm>
          <a:prstGeom prst="rect">
            <a:avLst/>
          </a:prstGeom>
          <a:noFill/>
          <a:ln w="9525">
            <a:noFill/>
            <a:miter lim="800000"/>
            <a:headEnd/>
            <a:tailEnd/>
          </a:ln>
        </p:spPr>
      </p:pic>
      <p:pic>
        <p:nvPicPr>
          <p:cNvPr id="14342" name="Picture 6" descr="Combo2E_1"/>
          <p:cNvPicPr>
            <a:picLocks noChangeAspect="1" noChangeArrowheads="1"/>
          </p:cNvPicPr>
          <p:nvPr/>
        </p:nvPicPr>
        <p:blipFill>
          <a:blip r:embed="rId4"/>
          <a:srcRect/>
          <a:stretch>
            <a:fillRect/>
          </a:stretch>
        </p:blipFill>
        <p:spPr bwMode="auto">
          <a:xfrm>
            <a:off x="4852988" y="4576762"/>
            <a:ext cx="2843212" cy="757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bIns="91440"/>
          <a:lstStyle/>
          <a:p>
            <a:r>
              <a:rPr lang="en-US" sz="3200" dirty="0">
                <a:solidFill>
                  <a:schemeClr val="accent1"/>
                </a:solidFill>
              </a:rPr>
              <a:t>Example 3: Sets of Real Numbers Illustrating Intersection (cont.)</a:t>
            </a:r>
          </a:p>
        </p:txBody>
      </p:sp>
      <p:sp>
        <p:nvSpPr>
          <p:cNvPr id="15363" name="Rectangle 3"/>
          <p:cNvSpPr>
            <a:spLocks noGrp="1"/>
          </p:cNvSpPr>
          <p:nvPr>
            <p:ph idx="1"/>
          </p:nvPr>
        </p:nvSpPr>
        <p:spPr>
          <a:xfrm>
            <a:off x="457200" y="1280160"/>
            <a:ext cx="8229600" cy="2332946"/>
          </a:xfrm>
          <a:prstGeom prst="rect">
            <a:avLst/>
          </a:prstGeom>
          <a:noFill/>
        </p:spPr>
        <p:txBody>
          <a:bodyPr>
            <a:spAutoFit/>
          </a:bodyPr>
          <a:lstStyle/>
          <a:p>
            <a:pPr marL="0" indent="0">
              <a:buFont typeface="Courier New" pitchFamily="49" charset="0"/>
              <a:buNone/>
            </a:pPr>
            <a:r>
              <a:rPr lang="en-US" i="0" dirty="0">
                <a:solidFill>
                  <a:schemeClr val="tx1"/>
                </a:solidFill>
              </a:rPr>
              <a:t>The solution graph shows the intersection </a:t>
            </a:r>
            <a:r>
              <a:rPr lang="en-US" i="0" dirty="0">
                <a:solidFill>
                  <a:schemeClr val="tx1"/>
                </a:solidFill>
                <a:sym typeface="Symbol" pitchFamily="18" charset="2"/>
              </a:rPr>
              <a:t></a:t>
            </a:r>
            <a:r>
              <a:rPr lang="en-US" i="0" dirty="0">
                <a:solidFill>
                  <a:schemeClr val="tx1"/>
                </a:solidFill>
              </a:rPr>
              <a:t> of the first two graphs.  In other words, the third graph shows the points in common between the first two graphs in this example.</a:t>
            </a:r>
          </a:p>
          <a:p>
            <a:pPr marL="0" indent="0">
              <a:buFont typeface="Courier New" pitchFamily="49" charset="0"/>
              <a:buNone/>
            </a:pPr>
            <a:r>
              <a:rPr lang="en-US" i="0" dirty="0">
                <a:solidFill>
                  <a:schemeClr val="tx1"/>
                </a:solidFill>
              </a:rPr>
              <a:t>This set can also be indicated as </a:t>
            </a:r>
            <a:r>
              <a:rPr lang="en-US" i="0" dirty="0">
                <a:solidFill>
                  <a:srgbClr val="FF0000"/>
                </a:solidFill>
              </a:rPr>
              <a:t>{</a:t>
            </a:r>
            <a:r>
              <a:rPr lang="en-US" i="1" dirty="0">
                <a:solidFill>
                  <a:srgbClr val="FF0000"/>
                </a:solidFill>
              </a:rPr>
              <a:t>x</a:t>
            </a:r>
            <a:r>
              <a:rPr lang="en-US" i="0" dirty="0">
                <a:solidFill>
                  <a:srgbClr val="FF0000"/>
                </a:solidFill>
              </a:rPr>
              <a:t>|0 ≤ </a:t>
            </a:r>
            <a:r>
              <a:rPr lang="en-US" i="1" dirty="0">
                <a:solidFill>
                  <a:srgbClr val="FF0000"/>
                </a:solidFill>
              </a:rPr>
              <a:t>x</a:t>
            </a:r>
            <a:r>
              <a:rPr lang="en-US" i="0" dirty="0">
                <a:solidFill>
                  <a:srgbClr val="FF0000"/>
                </a:solidFill>
              </a:rPr>
              <a:t> ≤ 2}.</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Solving Linear Inequalities</a:t>
            </a:r>
          </a:p>
        </p:txBody>
      </p:sp>
      <p:sp>
        <p:nvSpPr>
          <p:cNvPr id="16387" name="Rectangle 3"/>
          <p:cNvSpPr>
            <a:spLocks noGrp="1"/>
          </p:cNvSpPr>
          <p:nvPr>
            <p:ph idx="1"/>
          </p:nvPr>
        </p:nvSpPr>
        <p:spPr>
          <a:prstGeom prst="rect">
            <a:avLst/>
          </a:prstGeom>
          <a:solidFill>
            <a:srgbClr val="FFFFCC"/>
          </a:solidFill>
          <a:ln w="28575">
            <a:solidFill>
              <a:srgbClr val="000000"/>
            </a:solidFill>
          </a:ln>
        </p:spPr>
        <p:txBody>
          <a:bodyPr>
            <a:spAutoFit/>
          </a:bodyPr>
          <a:lstStyle/>
          <a:p>
            <a:pPr marL="0" indent="0" algn="ctr">
              <a:spcBef>
                <a:spcPct val="0"/>
              </a:spcBef>
              <a:buFont typeface="Courier New" pitchFamily="49" charset="0"/>
              <a:buNone/>
            </a:pPr>
            <a:r>
              <a:rPr lang="en-US" b="1" i="0" dirty="0">
                <a:solidFill>
                  <a:srgbClr val="000000"/>
                </a:solidFill>
              </a:rPr>
              <a:t>Linear Inequalities</a:t>
            </a:r>
          </a:p>
          <a:p>
            <a:pPr marL="0" indent="0">
              <a:buFont typeface="Courier New" pitchFamily="49" charset="0"/>
              <a:buNone/>
            </a:pPr>
            <a:r>
              <a:rPr lang="en-US" i="0" dirty="0">
                <a:solidFill>
                  <a:srgbClr val="000000"/>
                </a:solidFill>
              </a:rPr>
              <a:t>Inequalities of the given form, where </a:t>
            </a:r>
            <a:r>
              <a:rPr lang="en-US" i="1" dirty="0">
                <a:solidFill>
                  <a:srgbClr val="0000FF"/>
                </a:solidFill>
              </a:rPr>
              <a:t>a</a:t>
            </a:r>
            <a:r>
              <a:rPr lang="en-US" i="0" dirty="0">
                <a:solidFill>
                  <a:srgbClr val="000000"/>
                </a:solidFill>
              </a:rPr>
              <a:t>, </a:t>
            </a:r>
            <a:r>
              <a:rPr lang="en-US" i="1" dirty="0">
                <a:solidFill>
                  <a:srgbClr val="0000FF"/>
                </a:solidFill>
              </a:rPr>
              <a:t>b</a:t>
            </a:r>
            <a:r>
              <a:rPr lang="en-US" i="0" dirty="0">
                <a:solidFill>
                  <a:srgbClr val="000000"/>
                </a:solidFill>
              </a:rPr>
              <a:t>, and </a:t>
            </a:r>
            <a:r>
              <a:rPr lang="en-US" i="1" dirty="0">
                <a:solidFill>
                  <a:srgbClr val="0000FF"/>
                </a:solidFill>
              </a:rPr>
              <a:t>c</a:t>
            </a:r>
            <a:r>
              <a:rPr lang="en-US" i="0" dirty="0">
                <a:solidFill>
                  <a:srgbClr val="000000"/>
                </a:solidFill>
              </a:rPr>
              <a:t> are real numbers and </a:t>
            </a:r>
            <a:r>
              <a:rPr lang="en-US" i="1" dirty="0">
                <a:solidFill>
                  <a:srgbClr val="0000FF"/>
                </a:solidFill>
              </a:rPr>
              <a:t>a</a:t>
            </a:r>
            <a:r>
              <a:rPr lang="en-US" i="0" dirty="0">
                <a:solidFill>
                  <a:srgbClr val="0000FF"/>
                </a:solidFill>
              </a:rPr>
              <a:t> ≠ 0</a:t>
            </a:r>
            <a:r>
              <a:rPr lang="en-US" i="0" dirty="0">
                <a:solidFill>
                  <a:srgbClr val="000000"/>
                </a:solidFill>
              </a:rPr>
              <a:t>,</a:t>
            </a:r>
          </a:p>
          <a:p>
            <a:pPr marL="0" indent="0" algn="ctr">
              <a:buFont typeface="Courier New" pitchFamily="49" charset="0"/>
              <a:buNone/>
            </a:pPr>
            <a:r>
              <a:rPr lang="en-US" b="1" i="1" dirty="0">
                <a:solidFill>
                  <a:srgbClr val="0000FF"/>
                </a:solidFill>
              </a:rPr>
              <a:t>ax</a:t>
            </a:r>
            <a:r>
              <a:rPr lang="en-US" b="1" dirty="0">
                <a:solidFill>
                  <a:srgbClr val="0000FF"/>
                </a:solidFill>
              </a:rPr>
              <a:t> </a:t>
            </a:r>
            <a:r>
              <a:rPr lang="en-US" i="0" dirty="0">
                <a:solidFill>
                  <a:srgbClr val="0000FF"/>
                </a:solidFill>
              </a:rPr>
              <a:t>+</a:t>
            </a:r>
            <a:r>
              <a:rPr lang="en-US" b="1" dirty="0">
                <a:solidFill>
                  <a:srgbClr val="0000FF"/>
                </a:solidFill>
              </a:rPr>
              <a:t> </a:t>
            </a:r>
            <a:r>
              <a:rPr lang="en-US" b="1" i="1" dirty="0">
                <a:solidFill>
                  <a:srgbClr val="0000FF"/>
                </a:solidFill>
              </a:rPr>
              <a:t>b</a:t>
            </a:r>
            <a:r>
              <a:rPr lang="en-US" b="1" dirty="0">
                <a:solidFill>
                  <a:srgbClr val="0000FF"/>
                </a:solidFill>
              </a:rPr>
              <a:t> </a:t>
            </a:r>
            <a:r>
              <a:rPr lang="en-US" i="0" dirty="0">
                <a:solidFill>
                  <a:srgbClr val="0000FF"/>
                </a:solidFill>
              </a:rPr>
              <a:t>&lt;</a:t>
            </a:r>
            <a:r>
              <a:rPr lang="en-US" b="1" dirty="0">
                <a:solidFill>
                  <a:srgbClr val="0000FF"/>
                </a:solidFill>
              </a:rPr>
              <a:t> </a:t>
            </a:r>
            <a:r>
              <a:rPr lang="en-US" b="1" i="1" dirty="0">
                <a:solidFill>
                  <a:srgbClr val="0000FF"/>
                </a:solidFill>
              </a:rPr>
              <a:t>c</a:t>
            </a:r>
            <a:r>
              <a:rPr lang="en-US" i="0" dirty="0">
                <a:solidFill>
                  <a:srgbClr val="000000"/>
                </a:solidFill>
              </a:rPr>
              <a:t>   and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 </a:t>
            </a:r>
            <a:r>
              <a:rPr lang="en-US" b="1" i="1" dirty="0">
                <a:solidFill>
                  <a:srgbClr val="0000FF"/>
                </a:solidFill>
              </a:rPr>
              <a:t>c</a:t>
            </a:r>
          </a:p>
          <a:p>
            <a:pPr marL="0" indent="0" algn="ctr">
              <a:buFont typeface="Courier New" pitchFamily="49" charset="0"/>
              <a:buNone/>
            </a:pP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&gt; </a:t>
            </a:r>
            <a:r>
              <a:rPr lang="en-US" b="1" i="1" dirty="0">
                <a:solidFill>
                  <a:srgbClr val="0000FF"/>
                </a:solidFill>
              </a:rPr>
              <a:t>c</a:t>
            </a:r>
            <a:r>
              <a:rPr lang="en-US" i="0" dirty="0">
                <a:solidFill>
                  <a:srgbClr val="000000"/>
                </a:solidFill>
              </a:rPr>
              <a:t>   and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 </a:t>
            </a:r>
            <a:r>
              <a:rPr lang="en-US" b="1" i="1" dirty="0">
                <a:solidFill>
                  <a:srgbClr val="0000FF"/>
                </a:solidFill>
              </a:rPr>
              <a:t>c</a:t>
            </a:r>
          </a:p>
          <a:p>
            <a:pPr marL="0" indent="0">
              <a:buFont typeface="Courier New" pitchFamily="49" charset="0"/>
              <a:buNone/>
            </a:pPr>
            <a:r>
              <a:rPr lang="en-US" i="0" dirty="0">
                <a:solidFill>
                  <a:srgbClr val="000000"/>
                </a:solidFill>
              </a:rPr>
              <a:t>are called </a:t>
            </a:r>
            <a:r>
              <a:rPr lang="en-US" b="1" i="0" dirty="0">
                <a:solidFill>
                  <a:srgbClr val="C00000"/>
                </a:solidFill>
              </a:rPr>
              <a:t>linear inequalities</a:t>
            </a:r>
            <a:r>
              <a:rPr lang="en-US" i="0" dirty="0">
                <a:solidFill>
                  <a:srgbClr val="000000"/>
                </a:solidFill>
              </a:rPr>
              <a:t>.</a:t>
            </a:r>
          </a:p>
          <a:p>
            <a:pPr marL="0" indent="0">
              <a:buFont typeface="Courier New" pitchFamily="49" charset="0"/>
              <a:buNone/>
            </a:pPr>
            <a:r>
              <a:rPr lang="en-US" i="0" dirty="0">
                <a:solidFill>
                  <a:srgbClr val="000000"/>
                </a:solidFill>
              </a:rPr>
              <a:t>The inequalities </a:t>
            </a:r>
            <a:r>
              <a:rPr lang="en-US" b="1" i="1" dirty="0">
                <a:solidFill>
                  <a:srgbClr val="0000FF"/>
                </a:solidFill>
              </a:rPr>
              <a:t>c</a:t>
            </a:r>
            <a:r>
              <a:rPr lang="en-US" i="0" dirty="0">
                <a:solidFill>
                  <a:srgbClr val="0000FF"/>
                </a:solidFill>
              </a:rPr>
              <a:t> &lt;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&lt; </a:t>
            </a:r>
            <a:r>
              <a:rPr lang="en-US" b="1" i="1" dirty="0">
                <a:solidFill>
                  <a:srgbClr val="0000FF"/>
                </a:solidFill>
              </a:rPr>
              <a:t>d</a:t>
            </a:r>
            <a:r>
              <a:rPr lang="en-US" i="0" dirty="0">
                <a:solidFill>
                  <a:srgbClr val="0000FF"/>
                </a:solidFill>
              </a:rPr>
              <a:t> </a:t>
            </a:r>
            <a:r>
              <a:rPr lang="en-US" i="0" dirty="0">
                <a:solidFill>
                  <a:srgbClr val="000000"/>
                </a:solidFill>
              </a:rPr>
              <a:t>and </a:t>
            </a:r>
            <a:r>
              <a:rPr lang="en-US" b="1" i="1" dirty="0">
                <a:solidFill>
                  <a:srgbClr val="0000FF"/>
                </a:solidFill>
              </a:rPr>
              <a:t>c</a:t>
            </a:r>
            <a:r>
              <a:rPr lang="en-US" i="0" dirty="0">
                <a:solidFill>
                  <a:srgbClr val="0000FF"/>
                </a:solidFill>
              </a:rPr>
              <a:t> ≤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 </a:t>
            </a:r>
            <a:r>
              <a:rPr lang="en-US" b="1" i="1" dirty="0">
                <a:solidFill>
                  <a:srgbClr val="0000FF"/>
                </a:solidFill>
              </a:rPr>
              <a:t>d</a:t>
            </a:r>
            <a:r>
              <a:rPr lang="en-US" i="0" dirty="0">
                <a:solidFill>
                  <a:srgbClr val="0000FF"/>
                </a:solidFill>
              </a:rPr>
              <a:t> </a:t>
            </a:r>
            <a:r>
              <a:rPr lang="en-US" i="0" dirty="0">
                <a:solidFill>
                  <a:srgbClr val="000000"/>
                </a:solidFill>
              </a:rPr>
              <a:t>are called </a:t>
            </a:r>
            <a:r>
              <a:rPr lang="en-US" b="1" i="0" dirty="0">
                <a:solidFill>
                  <a:srgbClr val="C00000"/>
                </a:solidFill>
              </a:rPr>
              <a:t>compound linear inequalities</a:t>
            </a:r>
            <a:r>
              <a:rPr lang="en-US" i="0" dirty="0">
                <a:solidFill>
                  <a:srgbClr val="000000"/>
                </a:solidFill>
              </a:rPr>
              <a:t>.  (This includes      </a:t>
            </a:r>
            <a:r>
              <a:rPr lang="en-US" b="1" i="1" dirty="0">
                <a:solidFill>
                  <a:srgbClr val="0000FF"/>
                </a:solidFill>
              </a:rPr>
              <a:t>c</a:t>
            </a:r>
            <a:r>
              <a:rPr lang="en-US" i="0" dirty="0">
                <a:solidFill>
                  <a:srgbClr val="0000FF"/>
                </a:solidFill>
              </a:rPr>
              <a:t> &lt;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 </a:t>
            </a:r>
            <a:r>
              <a:rPr lang="en-US" b="1" i="1" dirty="0">
                <a:solidFill>
                  <a:srgbClr val="0000FF"/>
                </a:solidFill>
              </a:rPr>
              <a:t>d</a:t>
            </a:r>
            <a:r>
              <a:rPr lang="en-US" i="0" dirty="0">
                <a:solidFill>
                  <a:srgbClr val="0000FF"/>
                </a:solidFill>
              </a:rPr>
              <a:t> </a:t>
            </a:r>
            <a:r>
              <a:rPr lang="en-US" i="0" dirty="0">
                <a:solidFill>
                  <a:srgbClr val="000000"/>
                </a:solidFill>
              </a:rPr>
              <a:t>and </a:t>
            </a:r>
            <a:r>
              <a:rPr lang="en-US" b="1" i="1" dirty="0">
                <a:solidFill>
                  <a:srgbClr val="0000FF"/>
                </a:solidFill>
              </a:rPr>
              <a:t>c</a:t>
            </a:r>
            <a:r>
              <a:rPr lang="en-US" i="0" dirty="0">
                <a:solidFill>
                  <a:srgbClr val="0000FF"/>
                </a:solidFill>
              </a:rPr>
              <a:t> ≤ </a:t>
            </a:r>
            <a:r>
              <a:rPr lang="en-US" b="1" i="1" dirty="0">
                <a:solidFill>
                  <a:srgbClr val="0000FF"/>
                </a:solidFill>
              </a:rPr>
              <a:t>ax</a:t>
            </a:r>
            <a:r>
              <a:rPr lang="en-US" i="0" dirty="0">
                <a:solidFill>
                  <a:srgbClr val="0000FF"/>
                </a:solidFill>
              </a:rPr>
              <a:t> + </a:t>
            </a:r>
            <a:r>
              <a:rPr lang="en-US" b="1" i="1" dirty="0">
                <a:solidFill>
                  <a:srgbClr val="0000FF"/>
                </a:solidFill>
              </a:rPr>
              <a:t>b</a:t>
            </a:r>
            <a:r>
              <a:rPr lang="en-US" i="0" dirty="0">
                <a:solidFill>
                  <a:srgbClr val="0000FF"/>
                </a:solidFill>
              </a:rPr>
              <a:t> &lt; </a:t>
            </a:r>
            <a:r>
              <a:rPr lang="en-US" b="1" i="1" dirty="0">
                <a:solidFill>
                  <a:srgbClr val="0000FF"/>
                </a:solidFill>
              </a:rPr>
              <a:t>d</a:t>
            </a:r>
            <a:r>
              <a:rPr lang="en-US" i="0" dirty="0">
                <a:solidFill>
                  <a:srgbClr val="0000FF"/>
                </a:solidFill>
              </a:rPr>
              <a:t> </a:t>
            </a:r>
            <a:r>
              <a:rPr lang="en-US" i="0" dirty="0">
                <a:solidFill>
                  <a:srgbClr val="000000"/>
                </a:solidFill>
              </a:rPr>
              <a:t>as well.)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Solving Linear Inequalities</a:t>
            </a:r>
          </a:p>
        </p:txBody>
      </p:sp>
      <p:sp>
        <p:nvSpPr>
          <p:cNvPr id="17411" name="Rectangle 3"/>
          <p:cNvSpPr>
            <a:spLocks noGrp="1"/>
          </p:cNvSpPr>
          <p:nvPr>
            <p:ph idx="1"/>
          </p:nvPr>
        </p:nvSpPr>
        <p:spPr>
          <a:xfrm>
            <a:off x="457200" y="1280160"/>
            <a:ext cx="8229600" cy="3410164"/>
          </a:xfrm>
          <a:prstGeom prst="rect">
            <a:avLst/>
          </a:prstGeom>
          <a:solidFill>
            <a:srgbClr val="FFFFCC"/>
          </a:solidFill>
          <a:ln w="28575">
            <a:solidFill>
              <a:srgbClr val="000000"/>
            </a:solidFill>
          </a:ln>
        </p:spPr>
        <p:txBody>
          <a:bodyPr>
            <a:spAutoFit/>
          </a:bodyPr>
          <a:lstStyle/>
          <a:p>
            <a:pPr marL="463550" indent="-463550" algn="ctr">
              <a:buFont typeface="Courier New" pitchFamily="49" charset="0"/>
              <a:buNone/>
            </a:pPr>
            <a:r>
              <a:rPr lang="en-US" b="1" i="0" dirty="0">
                <a:solidFill>
                  <a:srgbClr val="000000"/>
                </a:solidFill>
              </a:rPr>
              <a:t>Rules for Solving Linear Inequalities</a:t>
            </a:r>
          </a:p>
          <a:p>
            <a:pPr marL="463550" indent="-463550">
              <a:spcBef>
                <a:spcPct val="50000"/>
              </a:spcBef>
              <a:buFont typeface="Courier New" pitchFamily="49" charset="0"/>
              <a:buNone/>
            </a:pPr>
            <a:r>
              <a:rPr lang="en-US" b="1" i="0" dirty="0">
                <a:solidFill>
                  <a:srgbClr val="000000"/>
                </a:solidFill>
              </a:rPr>
              <a:t>1.</a:t>
            </a:r>
            <a:r>
              <a:rPr lang="en-US" i="0" dirty="0">
                <a:solidFill>
                  <a:srgbClr val="000000"/>
                </a:solidFill>
              </a:rPr>
              <a:t>	Simplify each side of the inequality by removing any grouping symbols and combining like terms. </a:t>
            </a:r>
          </a:p>
          <a:p>
            <a:pPr marL="463550" indent="-463550">
              <a:buFont typeface="Courier New" pitchFamily="49" charset="0"/>
              <a:buNone/>
            </a:pPr>
            <a:r>
              <a:rPr lang="en-US" b="1" i="0" dirty="0">
                <a:solidFill>
                  <a:srgbClr val="000000"/>
                </a:solidFill>
              </a:rPr>
              <a:t>2.</a:t>
            </a:r>
            <a:r>
              <a:rPr lang="en-US" i="0" dirty="0">
                <a:solidFill>
                  <a:srgbClr val="000000"/>
                </a:solidFill>
              </a:rPr>
              <a:t>	Use the addition property of equality to add the opposites of constants or variable expressions so that variable expressions are on one side of the inequality and constants are on the other.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Solving Linear Inequalities</a:t>
            </a:r>
          </a:p>
        </p:txBody>
      </p:sp>
      <p:sp>
        <p:nvSpPr>
          <p:cNvPr id="18435" name="Rectangle 3"/>
          <p:cNvSpPr>
            <a:spLocks noGrp="1"/>
          </p:cNvSpPr>
          <p:nvPr>
            <p:ph idx="1"/>
          </p:nvPr>
        </p:nvSpPr>
        <p:spPr>
          <a:prstGeom prst="rect">
            <a:avLst/>
          </a:prstGeom>
          <a:solidFill>
            <a:srgbClr val="FFFFCC"/>
          </a:solidFill>
          <a:ln w="28575">
            <a:solidFill>
              <a:srgbClr val="000000"/>
            </a:solidFill>
          </a:ln>
        </p:spPr>
        <p:txBody>
          <a:bodyPr>
            <a:spAutoFit/>
          </a:bodyPr>
          <a:lstStyle/>
          <a:p>
            <a:pPr marL="463550" indent="-463550" algn="ctr">
              <a:buFont typeface="Courier New" pitchFamily="49" charset="0"/>
              <a:buNone/>
            </a:pPr>
            <a:r>
              <a:rPr lang="en-US" b="1" i="0" dirty="0">
                <a:solidFill>
                  <a:srgbClr val="000000"/>
                </a:solidFill>
              </a:rPr>
              <a:t>Rules for Solving Linear Inequalities (cont.)</a:t>
            </a:r>
          </a:p>
          <a:p>
            <a:pPr marL="463550" indent="-463550">
              <a:buFont typeface="Courier New" pitchFamily="49" charset="0"/>
              <a:buNone/>
            </a:pPr>
            <a:r>
              <a:rPr lang="en-US" b="1" i="0" dirty="0">
                <a:solidFill>
                  <a:srgbClr val="000000"/>
                </a:solidFill>
              </a:rPr>
              <a:t>3.</a:t>
            </a:r>
            <a:r>
              <a:rPr lang="en-US" i="0" dirty="0">
                <a:solidFill>
                  <a:srgbClr val="000000"/>
                </a:solidFill>
              </a:rPr>
              <a:t>	Use the multiplication property of equality to multiply both sides by the reciprocal of the coefficient of the variable (that is, divide both sides by the coefficient) so that the new coefficient is 1.  </a:t>
            </a:r>
            <a:r>
              <a:rPr lang="en-US" b="1" i="0" dirty="0">
                <a:solidFill>
                  <a:srgbClr val="000000"/>
                </a:solidFill>
              </a:rPr>
              <a:t>If this coefficient is negative, reverse the sense of the inequality</a:t>
            </a:r>
            <a:r>
              <a:rPr lang="en-US" i="0" dirty="0">
                <a:solidFill>
                  <a:srgbClr val="000000"/>
                </a:solidFill>
              </a:rPr>
              <a:t>.</a:t>
            </a:r>
          </a:p>
          <a:p>
            <a:pPr marL="463550" indent="-463550">
              <a:buFont typeface="Courier New" pitchFamily="49" charset="0"/>
              <a:buNone/>
            </a:pPr>
            <a:r>
              <a:rPr lang="en-US" b="1" i="0" dirty="0">
                <a:solidFill>
                  <a:srgbClr val="000000"/>
                </a:solidFill>
              </a:rPr>
              <a:t>4.</a:t>
            </a:r>
            <a:r>
              <a:rPr lang="en-US" i="0" dirty="0">
                <a:solidFill>
                  <a:srgbClr val="000000"/>
                </a:solidFill>
              </a:rPr>
              <a:t>	A quick (and generally satisfactory) check is to select any one number in your solution and substitute it into the original inequality.</a:t>
            </a:r>
            <a:r>
              <a:rPr lang="en-US" dirty="0">
                <a:solidFill>
                  <a:srgbClr val="000000"/>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a:t>
            </a:r>
          </a:p>
        </p:txBody>
      </p:sp>
      <p:sp>
        <p:nvSpPr>
          <p:cNvPr id="19459" name="Rectangle 3"/>
          <p:cNvSpPr>
            <a:spLocks noGrp="1"/>
          </p:cNvSpPr>
          <p:nvPr>
            <p:ph idx="1"/>
          </p:nvPr>
        </p:nvSpPr>
        <p:spPr>
          <a:xfrm>
            <a:off x="457200" y="1280160"/>
            <a:ext cx="8229600" cy="2677656"/>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Solve the following linear inequalities and graph the solution set.  Write the solution set using interval notation.  Assume that </a:t>
            </a:r>
            <a:r>
              <a:rPr lang="en-US" i="1" dirty="0">
                <a:solidFill>
                  <a:schemeClr val="tx1"/>
                </a:solidFill>
              </a:rPr>
              <a:t>x</a:t>
            </a:r>
            <a:r>
              <a:rPr lang="en-US" i="0" dirty="0">
                <a:solidFill>
                  <a:schemeClr val="tx1"/>
                </a:solidFill>
              </a:rPr>
              <a:t> is a real number.</a:t>
            </a:r>
          </a:p>
          <a:p>
            <a:pPr marL="0" indent="0">
              <a:spcBef>
                <a:spcPct val="50000"/>
              </a:spcBef>
              <a:buFont typeface="Courier New" pitchFamily="49" charset="0"/>
              <a:buNone/>
              <a:tabLst>
                <a:tab pos="463550" algn="l"/>
              </a:tabLst>
            </a:pPr>
            <a:r>
              <a:rPr lang="en-US" b="1" i="0" dirty="0">
                <a:solidFill>
                  <a:schemeClr val="tx1"/>
                </a:solidFill>
              </a:rPr>
              <a:t>a.</a:t>
            </a:r>
            <a:r>
              <a:rPr lang="en-US" i="0" dirty="0">
                <a:solidFill>
                  <a:schemeClr val="tx1"/>
                </a:solidFill>
              </a:rPr>
              <a:t>	</a:t>
            </a:r>
            <a:r>
              <a:rPr lang="en-US" i="0" dirty="0">
                <a:solidFill>
                  <a:srgbClr val="0000FF"/>
                </a:solidFill>
              </a:rPr>
              <a:t>6</a:t>
            </a:r>
            <a:r>
              <a:rPr lang="en-US" i="1" dirty="0">
                <a:solidFill>
                  <a:srgbClr val="0000FF"/>
                </a:solidFill>
              </a:rPr>
              <a:t>x</a:t>
            </a:r>
            <a:r>
              <a:rPr lang="en-US" i="0" dirty="0">
                <a:solidFill>
                  <a:srgbClr val="0000FF"/>
                </a:solidFill>
              </a:rPr>
              <a:t> + 5 ≤ </a:t>
            </a:r>
            <a:r>
              <a:rPr lang="en-US" i="0" dirty="0">
                <a:solidFill>
                  <a:srgbClr val="0000FF"/>
                </a:solidFill>
                <a:latin typeface="Symbol" pitchFamily="18" charset="2"/>
              </a:rPr>
              <a:t>-</a:t>
            </a:r>
            <a:r>
              <a:rPr lang="en-US" i="0" dirty="0">
                <a:solidFill>
                  <a:srgbClr val="0000FF"/>
                </a:solidFill>
              </a:rPr>
              <a:t>1</a:t>
            </a:r>
          </a:p>
          <a:p>
            <a:pPr marL="0" indent="0">
              <a:spcBef>
                <a:spcPct val="50000"/>
              </a:spcBef>
              <a:buFont typeface="Courier New" pitchFamily="49" charset="0"/>
              <a:buNone/>
              <a:tabLst>
                <a:tab pos="463550" algn="l"/>
              </a:tabLst>
            </a:pPr>
            <a:r>
              <a:rPr lang="en-US" b="1" i="0" dirty="0">
                <a:solidFill>
                  <a:schemeClr val="tx1"/>
                </a:solidFill>
              </a:rPr>
              <a:t>Solution</a:t>
            </a:r>
            <a:endParaRPr lang="en-US" dirty="0">
              <a:solidFill>
                <a:schemeClr val="tx1"/>
              </a:solidFill>
            </a:endParaRPr>
          </a:p>
        </p:txBody>
      </p:sp>
      <p:graphicFrame>
        <p:nvGraphicFramePr>
          <p:cNvPr id="3075" name="Object 3"/>
          <p:cNvGraphicFramePr>
            <a:graphicFrameLocks noChangeAspect="1"/>
          </p:cNvGraphicFramePr>
          <p:nvPr/>
        </p:nvGraphicFramePr>
        <p:xfrm>
          <a:off x="1981200" y="3556000"/>
          <a:ext cx="5016500" cy="330200"/>
        </p:xfrm>
        <a:graphic>
          <a:graphicData uri="http://schemas.openxmlformats.org/presentationml/2006/ole">
            <mc:AlternateContent xmlns:mc="http://schemas.openxmlformats.org/markup-compatibility/2006">
              <mc:Choice xmlns:v="urn:schemas-microsoft-com:vml" Requires="v">
                <p:oleObj spid="_x0000_s3081" name="Equation" r:id="rId3" imgW="5016240" imgH="330120" progId="Equation.DSMT4">
                  <p:embed/>
                </p:oleObj>
              </mc:Choice>
              <mc:Fallback>
                <p:oleObj name="Equation" r:id="rId3" imgW="501624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556000"/>
                        <a:ext cx="501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1987550" y="4203700"/>
          <a:ext cx="5041900" cy="355600"/>
        </p:xfrm>
        <a:graphic>
          <a:graphicData uri="http://schemas.openxmlformats.org/presentationml/2006/ole">
            <mc:AlternateContent xmlns:mc="http://schemas.openxmlformats.org/markup-compatibility/2006">
              <mc:Choice xmlns:v="urn:schemas-microsoft-com:vml" Requires="v">
                <p:oleObj spid="_x0000_s3082" name="Equation" r:id="rId5" imgW="5041800" imgH="355320" progId="Equation.DSMT4">
                  <p:embed/>
                </p:oleObj>
              </mc:Choice>
              <mc:Fallback>
                <p:oleObj name="Equation" r:id="rId5" imgW="504180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7550" y="4203700"/>
                        <a:ext cx="5041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1981200" y="4838700"/>
          <a:ext cx="3733800" cy="330200"/>
        </p:xfrm>
        <a:graphic>
          <a:graphicData uri="http://schemas.openxmlformats.org/presentationml/2006/ole">
            <mc:AlternateContent xmlns:mc="http://schemas.openxmlformats.org/markup-compatibility/2006">
              <mc:Choice xmlns:v="urn:schemas-microsoft-com:vml" Requires="v">
                <p:oleObj spid="_x0000_s3083" name="Equation" r:id="rId7" imgW="3733560" imgH="330120" progId="Equation.DSMT4">
                  <p:embed/>
                </p:oleObj>
              </mc:Choice>
              <mc:Fallback>
                <p:oleObj name="Equation" r:id="rId7" imgW="373356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4838700"/>
                        <a:ext cx="373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pic>
        <p:nvPicPr>
          <p:cNvPr id="20484" name="Picture 6" descr="Combo2E_1"/>
          <p:cNvPicPr>
            <a:picLocks noChangeAspect="1" noChangeArrowheads="1"/>
          </p:cNvPicPr>
          <p:nvPr/>
        </p:nvPicPr>
        <p:blipFill>
          <a:blip r:embed="rId3"/>
          <a:srcRect/>
          <a:stretch>
            <a:fillRect/>
          </a:stretch>
        </p:blipFill>
        <p:spPr bwMode="auto">
          <a:xfrm>
            <a:off x="2497138" y="3113088"/>
            <a:ext cx="3446462" cy="950912"/>
          </a:xfrm>
          <a:prstGeom prst="rect">
            <a:avLst/>
          </a:prstGeom>
          <a:noFill/>
          <a:ln w="9525">
            <a:noFill/>
            <a:miter lim="800000"/>
            <a:headEnd/>
            <a:tailEnd/>
          </a:ln>
        </p:spPr>
      </p:pic>
      <p:sp>
        <p:nvSpPr>
          <p:cNvPr id="20485" name="Rectangle 7"/>
          <p:cNvSpPr>
            <a:spLocks noChangeArrowheads="1"/>
          </p:cNvSpPr>
          <p:nvPr/>
        </p:nvSpPr>
        <p:spPr bwMode="auto">
          <a:xfrm>
            <a:off x="3886200" y="4352925"/>
            <a:ext cx="5029200" cy="7016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Use interval notation.  Note that the interval (</a:t>
            </a:r>
            <a:r>
              <a:rPr lang="en-US" sz="2000" dirty="0">
                <a:solidFill>
                  <a:srgbClr val="008080"/>
                </a:solidFill>
                <a:latin typeface="Symbol" pitchFamily="18" charset="2"/>
              </a:rPr>
              <a:t>-</a:t>
            </a:r>
            <a:r>
              <a:rPr lang="en-US" sz="2000" dirty="0">
                <a:solidFill>
                  <a:srgbClr val="008080"/>
                </a:solidFill>
                <a:latin typeface="Symbol" pitchFamily="18" charset="2"/>
                <a:sym typeface="Symbol"/>
              </a:rPr>
              <a:t></a:t>
            </a:r>
            <a:r>
              <a:rPr lang="en-US" sz="2000" dirty="0">
                <a:solidFill>
                  <a:srgbClr val="008080"/>
                </a:solidFill>
                <a:latin typeface="Calibri" pitchFamily="34" charset="0"/>
              </a:rPr>
              <a:t>, </a:t>
            </a:r>
            <a:r>
              <a:rPr lang="en-US" sz="2000" dirty="0">
                <a:solidFill>
                  <a:srgbClr val="008080"/>
                </a:solidFill>
                <a:latin typeface="Symbol" pitchFamily="18" charset="2"/>
              </a:rPr>
              <a:t>-</a:t>
            </a:r>
            <a:r>
              <a:rPr lang="en-US" sz="2000" dirty="0">
                <a:solidFill>
                  <a:srgbClr val="008080"/>
                </a:solidFill>
                <a:latin typeface="Calibri" pitchFamily="34" charset="0"/>
              </a:rPr>
              <a:t>1] is a half-open interval.</a:t>
            </a:r>
          </a:p>
        </p:txBody>
      </p:sp>
      <p:graphicFrame>
        <p:nvGraphicFramePr>
          <p:cNvPr id="20486" name="Object 8"/>
          <p:cNvGraphicFramePr>
            <a:graphicFrameLocks noChangeAspect="1"/>
          </p:cNvGraphicFramePr>
          <p:nvPr/>
        </p:nvGraphicFramePr>
        <p:xfrm>
          <a:off x="1460500" y="4368800"/>
          <a:ext cx="2197100" cy="482600"/>
        </p:xfrm>
        <a:graphic>
          <a:graphicData uri="http://schemas.openxmlformats.org/presentationml/2006/ole">
            <mc:AlternateContent xmlns:mc="http://schemas.openxmlformats.org/markup-compatibility/2006">
              <mc:Choice xmlns:v="urn:schemas-microsoft-com:vml" Requires="v">
                <p:oleObj spid="_x0000_s4105" name="Equation" r:id="rId4" imgW="2197100" imgH="482600" progId="Equation.DSMT4">
                  <p:embed/>
                </p:oleObj>
              </mc:Choice>
              <mc:Fallback>
                <p:oleObj name="Equation" r:id="rId4" imgW="2197100" imgH="48260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4368800"/>
                        <a:ext cx="2197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2133600" y="1358900"/>
          <a:ext cx="5232400" cy="838200"/>
        </p:xfrm>
        <a:graphic>
          <a:graphicData uri="http://schemas.openxmlformats.org/presentationml/2006/ole">
            <mc:AlternateContent xmlns:mc="http://schemas.openxmlformats.org/markup-compatibility/2006">
              <mc:Choice xmlns:v="urn:schemas-microsoft-com:vml" Requires="v">
                <p:oleObj spid="_x0000_s4106" name="Equation" r:id="rId6" imgW="5232240" imgH="838080" progId="Equation.DSMT4">
                  <p:embed/>
                </p:oleObj>
              </mc:Choice>
              <mc:Fallback>
                <p:oleObj name="Equation" r:id="rId6" imgW="52322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358900"/>
                        <a:ext cx="523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133600" y="2362200"/>
          <a:ext cx="3733800" cy="330200"/>
        </p:xfrm>
        <a:graphic>
          <a:graphicData uri="http://schemas.openxmlformats.org/presentationml/2006/ole">
            <mc:AlternateContent xmlns:mc="http://schemas.openxmlformats.org/markup-compatibility/2006">
              <mc:Choice xmlns:v="urn:schemas-microsoft-com:vml" Requires="v">
                <p:oleObj spid="_x0000_s4107" name="Equation" r:id="rId8" imgW="3733560" imgH="330120" progId="Equation.DSMT4">
                  <p:embed/>
                </p:oleObj>
              </mc:Choice>
              <mc:Fallback>
                <p:oleObj name="Equation" r:id="rId8" imgW="3733560" imgH="330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2362200"/>
                        <a:ext cx="373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074414"/>
          </a:xfrm>
        </p:spPr>
        <p:txBody>
          <a:bodyPr>
            <a:spAutoFit/>
          </a:bodyPr>
          <a:lstStyle/>
          <a:p>
            <a:pPr marL="457200" indent="-457200">
              <a:buFont typeface="Courier New" pitchFamily="49" charset="0"/>
              <a:buChar char="o"/>
            </a:pPr>
            <a:r>
              <a:rPr lang="en-US" i="0" dirty="0">
                <a:solidFill>
                  <a:schemeClr val="tx1"/>
                </a:solidFill>
              </a:rPr>
              <a:t>Understand and use </a:t>
            </a:r>
            <a:r>
              <a:rPr lang="en-US" b="1" i="0" dirty="0">
                <a:solidFill>
                  <a:schemeClr val="tx1"/>
                </a:solidFill>
              </a:rPr>
              <a:t>set-builder notation</a:t>
            </a:r>
            <a:r>
              <a:rPr lang="en-US" i="0" dirty="0">
                <a:solidFill>
                  <a:schemeClr val="tx1"/>
                </a:solidFill>
              </a:rPr>
              <a:t>.</a:t>
            </a:r>
          </a:p>
          <a:p>
            <a:pPr marL="457200" indent="-457200">
              <a:buFont typeface="Courier New" pitchFamily="49" charset="0"/>
              <a:buChar char="o"/>
            </a:pPr>
            <a:r>
              <a:rPr lang="en-US" i="0" dirty="0">
                <a:solidFill>
                  <a:schemeClr val="tx1"/>
                </a:solidFill>
              </a:rPr>
              <a:t>Understand and use </a:t>
            </a:r>
            <a:r>
              <a:rPr lang="en-US" b="1" i="0" dirty="0">
                <a:solidFill>
                  <a:schemeClr val="tx1"/>
                </a:solidFill>
              </a:rPr>
              <a:t>interval notation</a:t>
            </a:r>
            <a:r>
              <a:rPr lang="en-US" i="0" dirty="0">
                <a:solidFill>
                  <a:schemeClr val="tx1"/>
                </a:solidFill>
              </a:rPr>
              <a:t>.</a:t>
            </a:r>
          </a:p>
          <a:p>
            <a:pPr marL="457200" indent="-457200">
              <a:buFont typeface="Courier New" pitchFamily="49" charset="0"/>
              <a:buChar char="o"/>
            </a:pPr>
            <a:r>
              <a:rPr lang="en-US" i="0" dirty="0">
                <a:solidFill>
                  <a:schemeClr val="tx1"/>
                </a:solidFill>
              </a:rPr>
              <a:t>Solve linear inequalities.</a:t>
            </a:r>
          </a:p>
          <a:p>
            <a:pPr marL="457200" indent="-457200">
              <a:buFont typeface="Courier New" pitchFamily="49" charset="0"/>
              <a:buChar char="o"/>
            </a:pPr>
            <a:r>
              <a:rPr lang="en-US" i="0" dirty="0">
                <a:solidFill>
                  <a:schemeClr val="tx1"/>
                </a:solidFill>
              </a:rPr>
              <a:t>Solve compound inequalities.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graphicFrame>
        <p:nvGraphicFramePr>
          <p:cNvPr id="21507" name="Object 7"/>
          <p:cNvGraphicFramePr>
            <a:graphicFrameLocks noChangeAspect="1"/>
          </p:cNvGraphicFramePr>
          <p:nvPr/>
        </p:nvGraphicFramePr>
        <p:xfrm>
          <a:off x="530352" y="1371600"/>
          <a:ext cx="2413000" cy="393700"/>
        </p:xfrm>
        <a:graphic>
          <a:graphicData uri="http://schemas.openxmlformats.org/presentationml/2006/ole">
            <mc:AlternateContent xmlns:mc="http://schemas.openxmlformats.org/markup-compatibility/2006">
              <mc:Choice xmlns:v="urn:schemas-microsoft-com:vml" Requires="v">
                <p:oleObj spid="_x0000_s5137" name="Equation" r:id="rId3" imgW="2413000" imgH="393700" progId="Equation.DSMT4">
                  <p:embed/>
                </p:oleObj>
              </mc:Choice>
              <mc:Fallback>
                <p:oleObj name="Equation" r:id="rId3" imgW="2413000" imgH="3937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4130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8" name="Text Box 8"/>
          <p:cNvSpPr txBox="1">
            <a:spLocks noChangeArrowheads="1"/>
          </p:cNvSpPr>
          <p:nvPr/>
        </p:nvSpPr>
        <p:spPr bwMode="auto">
          <a:xfrm>
            <a:off x="457200" y="1905000"/>
            <a:ext cx="1676400" cy="519113"/>
          </a:xfrm>
          <a:prstGeom prst="rect">
            <a:avLst/>
          </a:prstGeom>
          <a:noFill/>
          <a:ln w="9525">
            <a:noFill/>
            <a:miter lim="800000"/>
            <a:headEnd/>
            <a:tailEnd/>
          </a:ln>
        </p:spPr>
        <p:txBody>
          <a:bodyPr>
            <a:spAutoFit/>
          </a:bodyPr>
          <a:lstStyle/>
          <a:p>
            <a:pPr>
              <a:spcBef>
                <a:spcPct val="50000"/>
              </a:spcBef>
            </a:pPr>
            <a:r>
              <a:rPr lang="en-US" sz="2800" b="1" dirty="0">
                <a:latin typeface="Calibri" pitchFamily="34" charset="0"/>
              </a:rPr>
              <a:t>Solution</a:t>
            </a:r>
          </a:p>
        </p:txBody>
      </p:sp>
      <p:graphicFrame>
        <p:nvGraphicFramePr>
          <p:cNvPr id="5124" name="Object 4"/>
          <p:cNvGraphicFramePr>
            <a:graphicFrameLocks noChangeAspect="1"/>
          </p:cNvGraphicFramePr>
          <p:nvPr/>
        </p:nvGraphicFramePr>
        <p:xfrm>
          <a:off x="1854200" y="2070100"/>
          <a:ext cx="5397500" cy="330200"/>
        </p:xfrm>
        <a:graphic>
          <a:graphicData uri="http://schemas.openxmlformats.org/presentationml/2006/ole">
            <mc:AlternateContent xmlns:mc="http://schemas.openxmlformats.org/markup-compatibility/2006">
              <mc:Choice xmlns:v="urn:schemas-microsoft-com:vml" Requires="v">
                <p:oleObj spid="_x0000_s5138" name="Equation" r:id="rId5" imgW="5397480" imgH="330120" progId="Equation.DSMT4">
                  <p:embed/>
                </p:oleObj>
              </mc:Choice>
              <mc:Fallback>
                <p:oleObj name="Equation" r:id="rId5" imgW="539748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4200" y="2070100"/>
                        <a:ext cx="539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854200" y="2667000"/>
          <a:ext cx="5435600" cy="355600"/>
        </p:xfrm>
        <a:graphic>
          <a:graphicData uri="http://schemas.openxmlformats.org/presentationml/2006/ole">
            <mc:AlternateContent xmlns:mc="http://schemas.openxmlformats.org/markup-compatibility/2006">
              <mc:Choice xmlns:v="urn:schemas-microsoft-com:vml" Requires="v">
                <p:oleObj spid="_x0000_s5139" name="Equation" r:id="rId7" imgW="5435280" imgH="355320" progId="Equation.DSMT4">
                  <p:embed/>
                </p:oleObj>
              </mc:Choice>
              <mc:Fallback>
                <p:oleObj name="Equation" r:id="rId7" imgW="54352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4200" y="2667000"/>
                        <a:ext cx="5435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879600" y="3276600"/>
          <a:ext cx="4114800" cy="330200"/>
        </p:xfrm>
        <a:graphic>
          <a:graphicData uri="http://schemas.openxmlformats.org/presentationml/2006/ole">
            <mc:AlternateContent xmlns:mc="http://schemas.openxmlformats.org/markup-compatibility/2006">
              <mc:Choice xmlns:v="urn:schemas-microsoft-com:vml" Requires="v">
                <p:oleObj spid="_x0000_s5140" name="Equation" r:id="rId9" imgW="4114800" imgH="330120" progId="Equation.DSMT4">
                  <p:embed/>
                </p:oleObj>
              </mc:Choice>
              <mc:Fallback>
                <p:oleObj name="Equation" r:id="rId9" imgW="411480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79600" y="3276600"/>
                        <a:ext cx="4114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866900" y="3873500"/>
          <a:ext cx="5461000" cy="355600"/>
        </p:xfrm>
        <a:graphic>
          <a:graphicData uri="http://schemas.openxmlformats.org/presentationml/2006/ole">
            <mc:AlternateContent xmlns:mc="http://schemas.openxmlformats.org/markup-compatibility/2006">
              <mc:Choice xmlns:v="urn:schemas-microsoft-com:vml" Requires="v">
                <p:oleObj spid="_x0000_s5141" name="Equation" r:id="rId11" imgW="5460840" imgH="355320" progId="Equation.DSMT4">
                  <p:embed/>
                </p:oleObj>
              </mc:Choice>
              <mc:Fallback>
                <p:oleObj name="Equation" r:id="rId11" imgW="546084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66900" y="3873500"/>
                        <a:ext cx="5461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866900" y="4470400"/>
          <a:ext cx="4114800" cy="330200"/>
        </p:xfrm>
        <a:graphic>
          <a:graphicData uri="http://schemas.openxmlformats.org/presentationml/2006/ole">
            <mc:AlternateContent xmlns:mc="http://schemas.openxmlformats.org/markup-compatibility/2006">
              <mc:Choice xmlns:v="urn:schemas-microsoft-com:vml" Requires="v">
                <p:oleObj spid="_x0000_s5142" name="Equation" r:id="rId13" imgW="4114800" imgH="330120" progId="Equation.DSMT4">
                  <p:embed/>
                </p:oleObj>
              </mc:Choice>
              <mc:Fallback>
                <p:oleObj name="Equation" r:id="rId13" imgW="411480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66900" y="4470400"/>
                        <a:ext cx="4114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1866900" y="5029200"/>
          <a:ext cx="5613400" cy="838200"/>
        </p:xfrm>
        <a:graphic>
          <a:graphicData uri="http://schemas.openxmlformats.org/presentationml/2006/ole">
            <mc:AlternateContent xmlns:mc="http://schemas.openxmlformats.org/markup-compatibility/2006">
              <mc:Choice xmlns:v="urn:schemas-microsoft-com:vml" Requires="v">
                <p:oleObj spid="_x0000_s5143" name="Equation" r:id="rId15" imgW="5613120" imgH="838080" progId="Equation.DSMT4">
                  <p:embed/>
                </p:oleObj>
              </mc:Choice>
              <mc:Fallback>
                <p:oleObj name="Equation" r:id="rId15" imgW="561312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66900" y="5029200"/>
                        <a:ext cx="561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pic>
        <p:nvPicPr>
          <p:cNvPr id="22532" name="Picture 6" descr="Combo2E_1"/>
          <p:cNvPicPr>
            <a:picLocks noChangeAspect="1" noChangeArrowheads="1"/>
          </p:cNvPicPr>
          <p:nvPr/>
        </p:nvPicPr>
        <p:blipFill>
          <a:blip r:embed="rId3"/>
          <a:srcRect/>
          <a:stretch>
            <a:fillRect/>
          </a:stretch>
        </p:blipFill>
        <p:spPr bwMode="auto">
          <a:xfrm>
            <a:off x="2546350" y="3186113"/>
            <a:ext cx="3473450" cy="1233487"/>
          </a:xfrm>
          <a:prstGeom prst="rect">
            <a:avLst/>
          </a:prstGeom>
          <a:noFill/>
          <a:ln w="9525">
            <a:noFill/>
            <a:miter lim="800000"/>
            <a:headEnd/>
            <a:tailEnd/>
          </a:ln>
        </p:spPr>
      </p:pic>
      <p:graphicFrame>
        <p:nvGraphicFramePr>
          <p:cNvPr id="22533" name="Object 7"/>
          <p:cNvGraphicFramePr>
            <a:graphicFrameLocks noChangeAspect="1"/>
          </p:cNvGraphicFramePr>
          <p:nvPr/>
        </p:nvGraphicFramePr>
        <p:xfrm>
          <a:off x="1143000" y="4622800"/>
          <a:ext cx="2400300" cy="939800"/>
        </p:xfrm>
        <a:graphic>
          <a:graphicData uri="http://schemas.openxmlformats.org/presentationml/2006/ole">
            <mc:AlternateContent xmlns:mc="http://schemas.openxmlformats.org/markup-compatibility/2006">
              <mc:Choice xmlns:v="urn:schemas-microsoft-com:vml" Requires="v">
                <p:oleObj spid="_x0000_s6155" name="Equation" r:id="rId4" imgW="2400300" imgH="939800" progId="Equation.DSMT4">
                  <p:embed/>
                </p:oleObj>
              </mc:Choice>
              <mc:Fallback>
                <p:oleObj name="Equation" r:id="rId4" imgW="2400300" imgH="9398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4622800"/>
                        <a:ext cx="24003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34" name="Rectangle 8"/>
          <p:cNvSpPr>
            <a:spLocks noChangeArrowheads="1"/>
          </p:cNvSpPr>
          <p:nvPr/>
        </p:nvSpPr>
        <p:spPr bwMode="auto">
          <a:xfrm>
            <a:off x="3810000" y="4876800"/>
            <a:ext cx="5029200" cy="838200"/>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Use interval notation.  Note that the interval  </a:t>
            </a:r>
          </a:p>
          <a:p>
            <a:pPr>
              <a:spcBef>
                <a:spcPct val="45000"/>
              </a:spcBef>
            </a:pPr>
            <a:r>
              <a:rPr lang="en-US" sz="2000" dirty="0">
                <a:solidFill>
                  <a:srgbClr val="008080"/>
                </a:solidFill>
                <a:latin typeface="Calibri" pitchFamily="34" charset="0"/>
              </a:rPr>
              <a:t>                   is an open interval.</a:t>
            </a:r>
          </a:p>
        </p:txBody>
      </p:sp>
      <p:graphicFrame>
        <p:nvGraphicFramePr>
          <p:cNvPr id="22535" name="Object 9"/>
          <p:cNvGraphicFramePr>
            <a:graphicFrameLocks noChangeAspect="1"/>
          </p:cNvGraphicFramePr>
          <p:nvPr/>
        </p:nvGraphicFramePr>
        <p:xfrm>
          <a:off x="3905250" y="5181600"/>
          <a:ext cx="1028700" cy="685800"/>
        </p:xfrm>
        <a:graphic>
          <a:graphicData uri="http://schemas.openxmlformats.org/presentationml/2006/ole">
            <mc:AlternateContent xmlns:mc="http://schemas.openxmlformats.org/markup-compatibility/2006">
              <mc:Choice xmlns:v="urn:schemas-microsoft-com:vml" Requires="v">
                <p:oleObj spid="_x0000_s6156" name="Equation" r:id="rId6" imgW="1028700" imgH="685800" progId="Equation.DSMT4">
                  <p:embed/>
                </p:oleObj>
              </mc:Choice>
              <mc:Fallback>
                <p:oleObj name="Equation" r:id="rId6" imgW="1028700" imgH="6858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05250" y="5181600"/>
                        <a:ext cx="10287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3175000" y="1206500"/>
          <a:ext cx="2768600" cy="838200"/>
        </p:xfrm>
        <a:graphic>
          <a:graphicData uri="http://schemas.openxmlformats.org/presentationml/2006/ole">
            <mc:AlternateContent xmlns:mc="http://schemas.openxmlformats.org/markup-compatibility/2006">
              <mc:Choice xmlns:v="urn:schemas-microsoft-com:vml" Requires="v">
                <p:oleObj spid="_x0000_s6157" name="Equation" r:id="rId8" imgW="2768400" imgH="838080" progId="Equation.DSMT4">
                  <p:embed/>
                </p:oleObj>
              </mc:Choice>
              <mc:Fallback>
                <p:oleObj name="Equation" r:id="rId8" imgW="27684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5000" y="1206500"/>
                        <a:ext cx="276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175000" y="2120900"/>
          <a:ext cx="1714500" cy="838200"/>
        </p:xfrm>
        <a:graphic>
          <a:graphicData uri="http://schemas.openxmlformats.org/presentationml/2006/ole">
            <mc:AlternateContent xmlns:mc="http://schemas.openxmlformats.org/markup-compatibility/2006">
              <mc:Choice xmlns:v="urn:schemas-microsoft-com:vml" Requires="v">
                <p:oleObj spid="_x0000_s6158" name="Equation" r:id="rId10" imgW="1714320" imgH="838080" progId="Equation.DSMT4">
                  <p:embed/>
                </p:oleObj>
              </mc:Choice>
              <mc:Fallback>
                <p:oleObj name="Equation" r:id="rId10" imgW="171432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75000" y="2120900"/>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graphicFrame>
        <p:nvGraphicFramePr>
          <p:cNvPr id="23555" name="Object 8"/>
          <p:cNvGraphicFramePr>
            <a:graphicFrameLocks noChangeAspect="1"/>
          </p:cNvGraphicFramePr>
          <p:nvPr/>
        </p:nvGraphicFramePr>
        <p:xfrm>
          <a:off x="530352" y="1371600"/>
          <a:ext cx="2387600" cy="381000"/>
        </p:xfrm>
        <a:graphic>
          <a:graphicData uri="http://schemas.openxmlformats.org/presentationml/2006/ole">
            <mc:AlternateContent xmlns:mc="http://schemas.openxmlformats.org/markup-compatibility/2006">
              <mc:Choice xmlns:v="urn:schemas-microsoft-com:vml" Requires="v">
                <p:oleObj spid="_x0000_s7187" name="Equation" r:id="rId3" imgW="2387600" imgH="381000" progId="Equation.DSMT4">
                  <p:embed/>
                </p:oleObj>
              </mc:Choice>
              <mc:Fallback>
                <p:oleObj name="Equation" r:id="rId3" imgW="2387600" imgH="3810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387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56" name="Text Box 9"/>
          <p:cNvSpPr txBox="1">
            <a:spLocks noChangeArrowheads="1"/>
          </p:cNvSpPr>
          <p:nvPr/>
        </p:nvSpPr>
        <p:spPr bwMode="auto">
          <a:xfrm>
            <a:off x="457200" y="1752600"/>
            <a:ext cx="1676400" cy="519112"/>
          </a:xfrm>
          <a:prstGeom prst="rect">
            <a:avLst/>
          </a:prstGeom>
          <a:noFill/>
          <a:ln w="9525">
            <a:noFill/>
            <a:miter lim="800000"/>
            <a:headEnd/>
            <a:tailEnd/>
          </a:ln>
        </p:spPr>
        <p:txBody>
          <a:bodyPr>
            <a:spAutoFit/>
          </a:bodyPr>
          <a:lstStyle/>
          <a:p>
            <a:pPr>
              <a:spcBef>
                <a:spcPct val="50000"/>
              </a:spcBef>
            </a:pPr>
            <a:r>
              <a:rPr lang="en-US" sz="2800" b="1" dirty="0">
                <a:latin typeface="Calibri" pitchFamily="34" charset="0"/>
              </a:rPr>
              <a:t>Solution</a:t>
            </a:r>
          </a:p>
        </p:txBody>
      </p:sp>
      <p:graphicFrame>
        <p:nvGraphicFramePr>
          <p:cNvPr id="7172" name="Object 4"/>
          <p:cNvGraphicFramePr>
            <a:graphicFrameLocks noChangeAspect="1"/>
          </p:cNvGraphicFramePr>
          <p:nvPr/>
        </p:nvGraphicFramePr>
        <p:xfrm>
          <a:off x="1663700" y="1892300"/>
          <a:ext cx="5397500" cy="330200"/>
        </p:xfrm>
        <a:graphic>
          <a:graphicData uri="http://schemas.openxmlformats.org/presentationml/2006/ole">
            <mc:AlternateContent xmlns:mc="http://schemas.openxmlformats.org/markup-compatibility/2006">
              <mc:Choice xmlns:v="urn:schemas-microsoft-com:vml" Requires="v">
                <p:oleObj spid="_x0000_s7188" name="Equation" r:id="rId5" imgW="5397480" imgH="330120" progId="Equation.DSMT4">
                  <p:embed/>
                </p:oleObj>
              </mc:Choice>
              <mc:Fallback>
                <p:oleObj name="Equation" r:id="rId5" imgW="539748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3700" y="1892300"/>
                        <a:ext cx="539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663700" y="2425700"/>
          <a:ext cx="5473700" cy="355600"/>
        </p:xfrm>
        <a:graphic>
          <a:graphicData uri="http://schemas.openxmlformats.org/presentationml/2006/ole">
            <mc:AlternateContent xmlns:mc="http://schemas.openxmlformats.org/markup-compatibility/2006">
              <mc:Choice xmlns:v="urn:schemas-microsoft-com:vml" Requires="v">
                <p:oleObj spid="_x0000_s7189" name="Equation" r:id="rId7" imgW="5473440" imgH="355320" progId="Equation.DSMT4">
                  <p:embed/>
                </p:oleObj>
              </mc:Choice>
              <mc:Fallback>
                <p:oleObj name="Equation" r:id="rId7" imgW="547344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3700" y="2425700"/>
                        <a:ext cx="5473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663700" y="2959100"/>
          <a:ext cx="4127500" cy="330200"/>
        </p:xfrm>
        <a:graphic>
          <a:graphicData uri="http://schemas.openxmlformats.org/presentationml/2006/ole">
            <mc:AlternateContent xmlns:mc="http://schemas.openxmlformats.org/markup-compatibility/2006">
              <mc:Choice xmlns:v="urn:schemas-microsoft-com:vml" Requires="v">
                <p:oleObj spid="_x0000_s7190" name="Equation" r:id="rId9" imgW="4127400" imgH="330120" progId="Equation.DSMT4">
                  <p:embed/>
                </p:oleObj>
              </mc:Choice>
              <mc:Fallback>
                <p:oleObj name="Equation" r:id="rId9" imgW="412740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63700" y="2959100"/>
                        <a:ext cx="412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663700" y="3492500"/>
          <a:ext cx="5461000" cy="355600"/>
        </p:xfrm>
        <a:graphic>
          <a:graphicData uri="http://schemas.openxmlformats.org/presentationml/2006/ole">
            <mc:AlternateContent xmlns:mc="http://schemas.openxmlformats.org/markup-compatibility/2006">
              <mc:Choice xmlns:v="urn:schemas-microsoft-com:vml" Requires="v">
                <p:oleObj spid="_x0000_s7191" name="Equation" r:id="rId11" imgW="5460840" imgH="355320" progId="Equation.DSMT4">
                  <p:embed/>
                </p:oleObj>
              </mc:Choice>
              <mc:Fallback>
                <p:oleObj name="Equation" r:id="rId11" imgW="546084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63700" y="3492500"/>
                        <a:ext cx="5461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676400" y="4025900"/>
          <a:ext cx="4127500" cy="330200"/>
        </p:xfrm>
        <a:graphic>
          <a:graphicData uri="http://schemas.openxmlformats.org/presentationml/2006/ole">
            <mc:AlternateContent xmlns:mc="http://schemas.openxmlformats.org/markup-compatibility/2006">
              <mc:Choice xmlns:v="urn:schemas-microsoft-com:vml" Requires="v">
                <p:oleObj spid="_x0000_s7192" name="Equation" r:id="rId13" imgW="4127400" imgH="330120" progId="Equation.DSMT4">
                  <p:embed/>
                </p:oleObj>
              </mc:Choice>
              <mc:Fallback>
                <p:oleObj name="Equation" r:id="rId13" imgW="412740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76400" y="4025900"/>
                        <a:ext cx="412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676400" y="4508500"/>
          <a:ext cx="6756400" cy="977900"/>
        </p:xfrm>
        <a:graphic>
          <a:graphicData uri="http://schemas.openxmlformats.org/presentationml/2006/ole">
            <mc:AlternateContent xmlns:mc="http://schemas.openxmlformats.org/markup-compatibility/2006">
              <mc:Choice xmlns:v="urn:schemas-microsoft-com:vml" Requires="v">
                <p:oleObj spid="_x0000_s7193" name="Equation" r:id="rId15" imgW="6756120" imgH="977760" progId="Equation.DSMT4">
                  <p:embed/>
                </p:oleObj>
              </mc:Choice>
              <mc:Fallback>
                <p:oleObj name="Equation" r:id="rId15" imgW="6756120" imgH="9777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76400" y="4508500"/>
                        <a:ext cx="6756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1663700" y="5622308"/>
          <a:ext cx="4127500" cy="330200"/>
        </p:xfrm>
        <a:graphic>
          <a:graphicData uri="http://schemas.openxmlformats.org/presentationml/2006/ole">
            <mc:AlternateContent xmlns:mc="http://schemas.openxmlformats.org/markup-compatibility/2006">
              <mc:Choice xmlns:v="urn:schemas-microsoft-com:vml" Requires="v">
                <p:oleObj spid="_x0000_s7194" name="Equation" r:id="rId17" imgW="4127400" imgH="330120" progId="Equation.DSMT4">
                  <p:embed/>
                </p:oleObj>
              </mc:Choice>
              <mc:Fallback>
                <p:oleObj name="Equation" r:id="rId17" imgW="412740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63700" y="5622308"/>
                        <a:ext cx="412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pic>
        <p:nvPicPr>
          <p:cNvPr id="24579" name="Picture 6" descr="Combo2E_1"/>
          <p:cNvPicPr>
            <a:picLocks noChangeAspect="1" noChangeArrowheads="1"/>
          </p:cNvPicPr>
          <p:nvPr/>
        </p:nvPicPr>
        <p:blipFill>
          <a:blip r:embed="rId3"/>
          <a:srcRect/>
          <a:stretch>
            <a:fillRect/>
          </a:stretch>
        </p:blipFill>
        <p:spPr bwMode="auto">
          <a:xfrm>
            <a:off x="2438400" y="1447800"/>
            <a:ext cx="3455988" cy="976313"/>
          </a:xfrm>
          <a:prstGeom prst="rect">
            <a:avLst/>
          </a:prstGeom>
          <a:noFill/>
          <a:ln w="9525">
            <a:noFill/>
            <a:miter lim="800000"/>
            <a:headEnd/>
            <a:tailEnd/>
          </a:ln>
        </p:spPr>
      </p:pic>
      <p:graphicFrame>
        <p:nvGraphicFramePr>
          <p:cNvPr id="24580" name="Object 7"/>
          <p:cNvGraphicFramePr>
            <a:graphicFrameLocks noChangeAspect="1"/>
          </p:cNvGraphicFramePr>
          <p:nvPr/>
        </p:nvGraphicFramePr>
        <p:xfrm>
          <a:off x="1320800" y="2971800"/>
          <a:ext cx="1917700" cy="482600"/>
        </p:xfrm>
        <a:graphic>
          <a:graphicData uri="http://schemas.openxmlformats.org/presentationml/2006/ole">
            <mc:AlternateContent xmlns:mc="http://schemas.openxmlformats.org/markup-compatibility/2006">
              <mc:Choice xmlns:v="urn:schemas-microsoft-com:vml" Requires="v">
                <p:oleObj spid="_x0000_s8196" name="Equation" r:id="rId4" imgW="1916868" imgH="482391" progId="Equation.DSMT4">
                  <p:embed/>
                </p:oleObj>
              </mc:Choice>
              <mc:Fallback>
                <p:oleObj name="Equation" r:id="rId4" imgW="1916868" imgH="482391"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0800" y="2971800"/>
                        <a:ext cx="19177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1" name="Rectangle 8"/>
          <p:cNvSpPr>
            <a:spLocks noChangeArrowheads="1"/>
          </p:cNvSpPr>
          <p:nvPr/>
        </p:nvSpPr>
        <p:spPr bwMode="auto">
          <a:xfrm>
            <a:off x="3429000" y="3048000"/>
            <a:ext cx="4724400" cy="7016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Use interval notation.  Note that the interval [1, </a:t>
            </a:r>
            <a:r>
              <a:rPr lang="en-US" sz="2000" dirty="0">
                <a:solidFill>
                  <a:srgbClr val="008080"/>
                </a:solidFill>
                <a:latin typeface="Symbol" pitchFamily="18" charset="2"/>
                <a:sym typeface="Symbol"/>
              </a:rPr>
              <a:t></a:t>
            </a:r>
            <a:r>
              <a:rPr lang="en-US" sz="2000" dirty="0">
                <a:solidFill>
                  <a:srgbClr val="008080"/>
                </a:solidFill>
                <a:latin typeface="Calibri" pitchFamily="34" charset="0"/>
              </a:rPr>
              <a:t>)  is a half-open interval.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graphicFrame>
        <p:nvGraphicFramePr>
          <p:cNvPr id="25603" name="Object 6"/>
          <p:cNvGraphicFramePr>
            <a:graphicFrameLocks noChangeAspect="1"/>
          </p:cNvGraphicFramePr>
          <p:nvPr/>
        </p:nvGraphicFramePr>
        <p:xfrm>
          <a:off x="530352" y="1371600"/>
          <a:ext cx="3340100" cy="482600"/>
        </p:xfrm>
        <a:graphic>
          <a:graphicData uri="http://schemas.openxmlformats.org/presentationml/2006/ole">
            <mc:AlternateContent xmlns:mc="http://schemas.openxmlformats.org/markup-compatibility/2006">
              <mc:Choice xmlns:v="urn:schemas-microsoft-com:vml" Requires="v">
                <p:oleObj spid="_x0000_s9235" name="Equation" r:id="rId3" imgW="3340100" imgH="482600" progId="Equation.DSMT4">
                  <p:embed/>
                </p:oleObj>
              </mc:Choice>
              <mc:Fallback>
                <p:oleObj name="Equation" r:id="rId3" imgW="3340100" imgH="4826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3340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4" name="Text Box 7"/>
          <p:cNvSpPr txBox="1">
            <a:spLocks noChangeArrowheads="1"/>
          </p:cNvSpPr>
          <p:nvPr/>
        </p:nvSpPr>
        <p:spPr bwMode="auto">
          <a:xfrm>
            <a:off x="457200" y="2028825"/>
            <a:ext cx="1676400" cy="519112"/>
          </a:xfrm>
          <a:prstGeom prst="rect">
            <a:avLst/>
          </a:prstGeom>
          <a:noFill/>
          <a:ln w="9525">
            <a:noFill/>
            <a:miter lim="800000"/>
            <a:headEnd/>
            <a:tailEnd/>
          </a:ln>
        </p:spPr>
        <p:txBody>
          <a:bodyPr>
            <a:spAutoFit/>
          </a:bodyPr>
          <a:lstStyle/>
          <a:p>
            <a:pPr>
              <a:spcBef>
                <a:spcPct val="50000"/>
              </a:spcBef>
            </a:pPr>
            <a:r>
              <a:rPr lang="en-US" sz="2800" b="1" dirty="0">
                <a:latin typeface="Calibri" pitchFamily="34" charset="0"/>
              </a:rPr>
              <a:t>Solution</a:t>
            </a:r>
          </a:p>
        </p:txBody>
      </p:sp>
      <p:graphicFrame>
        <p:nvGraphicFramePr>
          <p:cNvPr id="9220" name="Object 4"/>
          <p:cNvGraphicFramePr>
            <a:graphicFrameLocks noChangeAspect="1"/>
          </p:cNvGraphicFramePr>
          <p:nvPr/>
        </p:nvGraphicFramePr>
        <p:xfrm>
          <a:off x="1479550" y="2082800"/>
          <a:ext cx="6134100" cy="469900"/>
        </p:xfrm>
        <a:graphic>
          <a:graphicData uri="http://schemas.openxmlformats.org/presentationml/2006/ole">
            <mc:AlternateContent xmlns:mc="http://schemas.openxmlformats.org/markup-compatibility/2006">
              <mc:Choice xmlns:v="urn:schemas-microsoft-com:vml" Requires="v">
                <p:oleObj spid="_x0000_s9236" name="Equation" r:id="rId5" imgW="6134040" imgH="469800" progId="Equation.DSMT4">
                  <p:embed/>
                </p:oleObj>
              </mc:Choice>
              <mc:Fallback>
                <p:oleObj name="Equation" r:id="rId5" imgW="61340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9550" y="2082800"/>
                        <a:ext cx="613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1473200" y="2717800"/>
          <a:ext cx="6908800" cy="330200"/>
        </p:xfrm>
        <a:graphic>
          <a:graphicData uri="http://schemas.openxmlformats.org/presentationml/2006/ole">
            <mc:AlternateContent xmlns:mc="http://schemas.openxmlformats.org/markup-compatibility/2006">
              <mc:Choice xmlns:v="urn:schemas-microsoft-com:vml" Requires="v">
                <p:oleObj spid="_x0000_s9237" name="Equation" r:id="rId7" imgW="6908760" imgH="330120" progId="Equation.DSMT4">
                  <p:embed/>
                </p:oleObj>
              </mc:Choice>
              <mc:Fallback>
                <p:oleObj name="Equation" r:id="rId7" imgW="690876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3200" y="2717800"/>
                        <a:ext cx="690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479550" y="3244850"/>
          <a:ext cx="6057900" cy="292100"/>
        </p:xfrm>
        <a:graphic>
          <a:graphicData uri="http://schemas.openxmlformats.org/presentationml/2006/ole">
            <mc:AlternateContent xmlns:mc="http://schemas.openxmlformats.org/markup-compatibility/2006">
              <mc:Choice xmlns:v="urn:schemas-microsoft-com:vml" Requires="v">
                <p:oleObj spid="_x0000_s9238" name="Equation" r:id="rId9" imgW="6057720" imgH="291960" progId="Equation.DSMT4">
                  <p:embed/>
                </p:oleObj>
              </mc:Choice>
              <mc:Fallback>
                <p:oleObj name="Equation" r:id="rId9" imgW="60577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79550" y="3244850"/>
                        <a:ext cx="605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473200" y="3784600"/>
          <a:ext cx="6324600" cy="355600"/>
        </p:xfrm>
        <a:graphic>
          <a:graphicData uri="http://schemas.openxmlformats.org/presentationml/2006/ole">
            <mc:AlternateContent xmlns:mc="http://schemas.openxmlformats.org/markup-compatibility/2006">
              <mc:Choice xmlns:v="urn:schemas-microsoft-com:vml" Requires="v">
                <p:oleObj spid="_x0000_s9239" name="Equation" r:id="rId11" imgW="6324480" imgH="355320" progId="Equation.DSMT4">
                  <p:embed/>
                </p:oleObj>
              </mc:Choice>
              <mc:Fallback>
                <p:oleObj name="Equation" r:id="rId11" imgW="632448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73200" y="3784600"/>
                        <a:ext cx="6324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1473200" y="4318000"/>
          <a:ext cx="4851400" cy="330200"/>
        </p:xfrm>
        <a:graphic>
          <a:graphicData uri="http://schemas.openxmlformats.org/presentationml/2006/ole">
            <mc:AlternateContent xmlns:mc="http://schemas.openxmlformats.org/markup-compatibility/2006">
              <mc:Choice xmlns:v="urn:schemas-microsoft-com:vml" Requires="v">
                <p:oleObj spid="_x0000_s9240" name="Equation" r:id="rId13" imgW="4851360" imgH="330120" progId="Equation.DSMT4">
                  <p:embed/>
                </p:oleObj>
              </mc:Choice>
              <mc:Fallback>
                <p:oleObj name="Equation" r:id="rId13" imgW="485136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73200" y="4318000"/>
                        <a:ext cx="485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485900" y="4864100"/>
          <a:ext cx="6096000" cy="292100"/>
        </p:xfrm>
        <a:graphic>
          <a:graphicData uri="http://schemas.openxmlformats.org/presentationml/2006/ole">
            <mc:AlternateContent xmlns:mc="http://schemas.openxmlformats.org/markup-compatibility/2006">
              <mc:Choice xmlns:v="urn:schemas-microsoft-com:vml" Requires="v">
                <p:oleObj spid="_x0000_s9241" name="Equation" r:id="rId15" imgW="6095880" imgH="291960" progId="Equation.DSMT4">
                  <p:embed/>
                </p:oleObj>
              </mc:Choice>
              <mc:Fallback>
                <p:oleObj name="Equation" r:id="rId15" imgW="60958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85900" y="4864100"/>
                        <a:ext cx="609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1485900" y="5384800"/>
          <a:ext cx="4851400" cy="330200"/>
        </p:xfrm>
        <a:graphic>
          <a:graphicData uri="http://schemas.openxmlformats.org/presentationml/2006/ole">
            <mc:AlternateContent xmlns:mc="http://schemas.openxmlformats.org/markup-compatibility/2006">
              <mc:Choice xmlns:v="urn:schemas-microsoft-com:vml" Requires="v">
                <p:oleObj spid="_x0000_s9242" name="Equation" r:id="rId17" imgW="4851360" imgH="330120" progId="Equation.DSMT4">
                  <p:embed/>
                </p:oleObj>
              </mc:Choice>
              <mc:Fallback>
                <p:oleObj name="Equation" r:id="rId17" imgW="485136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85900" y="5384800"/>
                        <a:ext cx="485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4: Solving Linear Inequalities (cont.)</a:t>
            </a:r>
          </a:p>
        </p:txBody>
      </p:sp>
      <p:pic>
        <p:nvPicPr>
          <p:cNvPr id="26628" name="Picture 7" descr="Combo2E_1"/>
          <p:cNvPicPr>
            <a:picLocks noChangeAspect="1" noChangeArrowheads="1"/>
          </p:cNvPicPr>
          <p:nvPr/>
        </p:nvPicPr>
        <p:blipFill>
          <a:blip r:embed="rId3"/>
          <a:srcRect/>
          <a:stretch>
            <a:fillRect/>
          </a:stretch>
        </p:blipFill>
        <p:spPr bwMode="auto">
          <a:xfrm>
            <a:off x="2106613" y="3048000"/>
            <a:ext cx="3455987" cy="987425"/>
          </a:xfrm>
          <a:prstGeom prst="rect">
            <a:avLst/>
          </a:prstGeom>
          <a:noFill/>
          <a:ln w="9525">
            <a:noFill/>
            <a:miter lim="800000"/>
            <a:headEnd/>
            <a:tailEnd/>
          </a:ln>
        </p:spPr>
      </p:pic>
      <p:graphicFrame>
        <p:nvGraphicFramePr>
          <p:cNvPr id="26629" name="Object 8"/>
          <p:cNvGraphicFramePr>
            <a:graphicFrameLocks noChangeAspect="1"/>
          </p:cNvGraphicFramePr>
          <p:nvPr/>
        </p:nvGraphicFramePr>
        <p:xfrm>
          <a:off x="1752600" y="4343400"/>
          <a:ext cx="1854200" cy="482600"/>
        </p:xfrm>
        <a:graphic>
          <a:graphicData uri="http://schemas.openxmlformats.org/presentationml/2006/ole">
            <mc:AlternateContent xmlns:mc="http://schemas.openxmlformats.org/markup-compatibility/2006">
              <mc:Choice xmlns:v="urn:schemas-microsoft-com:vml" Requires="v">
                <p:oleObj spid="_x0000_s10249" name="Equation" r:id="rId4" imgW="1854200" imgH="482600" progId="Equation.DSMT4">
                  <p:embed/>
                </p:oleObj>
              </mc:Choice>
              <mc:Fallback>
                <p:oleObj name="Equation" r:id="rId4" imgW="1854200" imgH="48260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343400"/>
                        <a:ext cx="1854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30" name="Rectangle 9"/>
          <p:cNvSpPr>
            <a:spLocks noChangeArrowheads="1"/>
          </p:cNvSpPr>
          <p:nvPr/>
        </p:nvSpPr>
        <p:spPr bwMode="auto">
          <a:xfrm>
            <a:off x="3733800" y="4403725"/>
            <a:ext cx="4876800" cy="7016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Use interval notation.  Note that the interval  (6, </a:t>
            </a:r>
            <a:r>
              <a:rPr lang="en-US" sz="2000" dirty="0">
                <a:solidFill>
                  <a:srgbClr val="008080"/>
                </a:solidFill>
                <a:latin typeface="Symbol" pitchFamily="18" charset="2"/>
                <a:sym typeface="Symbol"/>
              </a:rPr>
              <a:t></a:t>
            </a:r>
            <a:r>
              <a:rPr lang="en-US" sz="2000" dirty="0">
                <a:solidFill>
                  <a:srgbClr val="008080"/>
                </a:solidFill>
                <a:latin typeface="Calibri" pitchFamily="34" charset="0"/>
              </a:rPr>
              <a:t>) is an open interval.</a:t>
            </a:r>
          </a:p>
        </p:txBody>
      </p:sp>
      <p:graphicFrame>
        <p:nvGraphicFramePr>
          <p:cNvPr id="10244" name="Object 4"/>
          <p:cNvGraphicFramePr>
            <a:graphicFrameLocks noChangeAspect="1"/>
          </p:cNvGraphicFramePr>
          <p:nvPr/>
        </p:nvGraphicFramePr>
        <p:xfrm>
          <a:off x="2806700" y="1371600"/>
          <a:ext cx="4013200" cy="838200"/>
        </p:xfrm>
        <a:graphic>
          <a:graphicData uri="http://schemas.openxmlformats.org/presentationml/2006/ole">
            <mc:AlternateContent xmlns:mc="http://schemas.openxmlformats.org/markup-compatibility/2006">
              <mc:Choice xmlns:v="urn:schemas-microsoft-com:vml" Requires="v">
                <p:oleObj spid="_x0000_s10250" name="Equation" r:id="rId6" imgW="4012920" imgH="838080" progId="Equation.DSMT4">
                  <p:embed/>
                </p:oleObj>
              </mc:Choice>
              <mc:Fallback>
                <p:oleObj name="Equation" r:id="rId6" imgW="401292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06700" y="1371600"/>
                        <a:ext cx="401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794000" y="2362200"/>
          <a:ext cx="2514600" cy="330200"/>
        </p:xfrm>
        <a:graphic>
          <a:graphicData uri="http://schemas.openxmlformats.org/presentationml/2006/ole">
            <mc:AlternateContent xmlns:mc="http://schemas.openxmlformats.org/markup-compatibility/2006">
              <mc:Choice xmlns:v="urn:schemas-microsoft-com:vml" Requires="v">
                <p:oleObj spid="_x0000_s10251" name="Equation" r:id="rId8" imgW="2514600" imgH="330120" progId="Equation.DSMT4">
                  <p:embed/>
                </p:oleObj>
              </mc:Choice>
              <mc:Fallback>
                <p:oleObj name="Equation" r:id="rId8" imgW="2514600" imgH="330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94000" y="2362200"/>
                        <a:ext cx="2514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6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Solving Compound Inequalities</a:t>
            </a:r>
          </a:p>
        </p:txBody>
      </p:sp>
      <p:sp>
        <p:nvSpPr>
          <p:cNvPr id="27651" name="Rectangle 3"/>
          <p:cNvSpPr>
            <a:spLocks noGrp="1"/>
          </p:cNvSpPr>
          <p:nvPr>
            <p:ph idx="1"/>
          </p:nvPr>
        </p:nvSpPr>
        <p:spPr>
          <a:xfrm>
            <a:off x="457200" y="1280160"/>
            <a:ext cx="8229600" cy="1902059"/>
          </a:xfrm>
          <a:prstGeom prst="rect">
            <a:avLst/>
          </a:prstGeom>
          <a:noFill/>
        </p:spPr>
        <p:txBody>
          <a:bodyPr>
            <a:spAutoFit/>
          </a:bodyPr>
          <a:lstStyle/>
          <a:p>
            <a:pPr marL="463550" indent="-463550">
              <a:buFont typeface="Courier New" pitchFamily="49" charset="0"/>
              <a:buNone/>
            </a:pPr>
            <a:r>
              <a:rPr lang="en-US" b="1" i="0" dirty="0">
                <a:solidFill>
                  <a:schemeClr val="tx1"/>
                </a:solidFill>
              </a:rPr>
              <a:t>a.</a:t>
            </a:r>
            <a:r>
              <a:rPr lang="en-US" i="0" dirty="0">
                <a:solidFill>
                  <a:schemeClr val="tx1"/>
                </a:solidFill>
              </a:rPr>
              <a:t>	Solve the compound inequality </a:t>
            </a:r>
            <a:r>
              <a:rPr lang="en-US" i="0" dirty="0">
                <a:solidFill>
                  <a:srgbClr val="0000FF"/>
                </a:solidFill>
                <a:latin typeface="Symbol" pitchFamily="18" charset="2"/>
              </a:rPr>
              <a:t>-</a:t>
            </a:r>
            <a:r>
              <a:rPr lang="en-US" i="0" dirty="0">
                <a:solidFill>
                  <a:srgbClr val="0000FF"/>
                </a:solidFill>
              </a:rPr>
              <a:t>5 ≤ 4</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1 &lt; 11 </a:t>
            </a:r>
            <a:r>
              <a:rPr lang="en-US" i="0" dirty="0">
                <a:solidFill>
                  <a:schemeClr val="tx1"/>
                </a:solidFill>
              </a:rPr>
              <a:t>and graph the solution set.  Write the solution set using interval notation.  Assume that </a:t>
            </a:r>
            <a:r>
              <a:rPr lang="en-US" i="1" dirty="0">
                <a:solidFill>
                  <a:schemeClr val="tx1"/>
                </a:solidFill>
              </a:rPr>
              <a:t>x</a:t>
            </a:r>
            <a:r>
              <a:rPr lang="en-US" i="0" dirty="0">
                <a:solidFill>
                  <a:schemeClr val="tx1"/>
                </a:solidFill>
              </a:rPr>
              <a:t> is a real number.</a:t>
            </a:r>
          </a:p>
          <a:p>
            <a:pPr marL="463550" indent="-463550">
              <a:buFont typeface="Courier New" pitchFamily="49" charset="0"/>
              <a:buNone/>
            </a:pPr>
            <a:r>
              <a:rPr lang="en-US" b="1" i="0" dirty="0">
                <a:solidFill>
                  <a:schemeClr val="tx1"/>
                </a:solidFill>
              </a:rPr>
              <a:t>Solution</a:t>
            </a:r>
            <a:endParaRPr lang="en-US" i="0" dirty="0">
              <a:solidFill>
                <a:schemeClr val="tx1"/>
              </a:solidFill>
            </a:endParaRPr>
          </a:p>
        </p:txBody>
      </p:sp>
      <p:graphicFrame>
        <p:nvGraphicFramePr>
          <p:cNvPr id="11267" name="Object 3"/>
          <p:cNvGraphicFramePr>
            <a:graphicFrameLocks noChangeAspect="1"/>
          </p:cNvGraphicFramePr>
          <p:nvPr/>
        </p:nvGraphicFramePr>
        <p:xfrm>
          <a:off x="1638300" y="2781300"/>
          <a:ext cx="6273800" cy="330200"/>
        </p:xfrm>
        <a:graphic>
          <a:graphicData uri="http://schemas.openxmlformats.org/presentationml/2006/ole">
            <mc:AlternateContent xmlns:mc="http://schemas.openxmlformats.org/markup-compatibility/2006">
              <mc:Choice xmlns:v="urn:schemas-microsoft-com:vml" Requires="v">
                <p:oleObj spid="_x0000_s11277" name="Equation" r:id="rId3" imgW="6273720" imgH="330120" progId="Equation.DSMT4">
                  <p:embed/>
                </p:oleObj>
              </mc:Choice>
              <mc:Fallback>
                <p:oleObj name="Equation" r:id="rId3" imgW="627372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8300" y="2781300"/>
                        <a:ext cx="627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625600" y="3289300"/>
          <a:ext cx="6134100" cy="330200"/>
        </p:xfrm>
        <a:graphic>
          <a:graphicData uri="http://schemas.openxmlformats.org/presentationml/2006/ole">
            <mc:AlternateContent xmlns:mc="http://schemas.openxmlformats.org/markup-compatibility/2006">
              <mc:Choice xmlns:v="urn:schemas-microsoft-com:vml" Requires="v">
                <p:oleObj spid="_x0000_s11278" name="Equation" r:id="rId5" imgW="6134040" imgH="330120" progId="Equation.DSMT4">
                  <p:embed/>
                </p:oleObj>
              </mc:Choice>
              <mc:Fallback>
                <p:oleObj name="Equation" r:id="rId5" imgW="613404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5600" y="3289300"/>
                        <a:ext cx="6134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625600" y="3848100"/>
          <a:ext cx="5003800" cy="330200"/>
        </p:xfrm>
        <a:graphic>
          <a:graphicData uri="http://schemas.openxmlformats.org/presentationml/2006/ole">
            <mc:AlternateContent xmlns:mc="http://schemas.openxmlformats.org/markup-compatibility/2006">
              <mc:Choice xmlns:v="urn:schemas-microsoft-com:vml" Requires="v">
                <p:oleObj spid="_x0000_s11279" name="Equation" r:id="rId7" imgW="5003640" imgH="330120" progId="Equation.DSMT4">
                  <p:embed/>
                </p:oleObj>
              </mc:Choice>
              <mc:Fallback>
                <p:oleObj name="Equation" r:id="rId7" imgW="500364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25600" y="3848100"/>
                        <a:ext cx="500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638300" y="4318000"/>
          <a:ext cx="6426200" cy="838200"/>
        </p:xfrm>
        <a:graphic>
          <a:graphicData uri="http://schemas.openxmlformats.org/presentationml/2006/ole">
            <mc:AlternateContent xmlns:mc="http://schemas.openxmlformats.org/markup-compatibility/2006">
              <mc:Choice xmlns:v="urn:schemas-microsoft-com:vml" Requires="v">
                <p:oleObj spid="_x0000_s11280" name="Equation" r:id="rId9" imgW="6426000" imgH="838080" progId="Equation.DSMT4">
                  <p:embed/>
                </p:oleObj>
              </mc:Choice>
              <mc:Fallback>
                <p:oleObj name="Equation" r:id="rId9" imgW="64260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38300" y="43180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638300" y="5308600"/>
          <a:ext cx="5003800" cy="330200"/>
        </p:xfrm>
        <a:graphic>
          <a:graphicData uri="http://schemas.openxmlformats.org/presentationml/2006/ole">
            <mc:AlternateContent xmlns:mc="http://schemas.openxmlformats.org/markup-compatibility/2006">
              <mc:Choice xmlns:v="urn:schemas-microsoft-com:vml" Requires="v">
                <p:oleObj spid="_x0000_s11281" name="Equation" r:id="rId11" imgW="5003640" imgH="330120" progId="Equation.DSMT4">
                  <p:embed/>
                </p:oleObj>
              </mc:Choice>
              <mc:Fallback>
                <p:oleObj name="Equation" r:id="rId11" imgW="500364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38300" y="5308600"/>
                        <a:ext cx="500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bIns="91440"/>
          <a:lstStyle/>
          <a:p>
            <a:r>
              <a:rPr lang="en-US" sz="3200" dirty="0">
                <a:solidFill>
                  <a:schemeClr val="accent1"/>
                </a:solidFill>
              </a:rPr>
              <a:t>Example 5: Solving Compound Inequalities (cont.)</a:t>
            </a:r>
          </a:p>
        </p:txBody>
      </p:sp>
      <p:sp>
        <p:nvSpPr>
          <p:cNvPr id="28675" name="Rectangle 3"/>
          <p:cNvSpPr>
            <a:spLocks noGrp="1"/>
          </p:cNvSpPr>
          <p:nvPr>
            <p:ph idx="1"/>
          </p:nvPr>
        </p:nvSpPr>
        <p:spPr>
          <a:xfrm>
            <a:off x="457200" y="2753380"/>
            <a:ext cx="8229600" cy="523220"/>
          </a:xfrm>
          <a:prstGeom prst="rect">
            <a:avLst/>
          </a:prstGeom>
          <a:noFill/>
        </p:spPr>
        <p:txBody>
          <a:bodyPr wrap="square">
            <a:spAutoFit/>
          </a:bodyPr>
          <a:lstStyle/>
          <a:p>
            <a:pPr marL="463550" indent="-463550">
              <a:buFont typeface="Courier New" pitchFamily="49" charset="0"/>
              <a:buNone/>
            </a:pPr>
            <a:r>
              <a:rPr lang="en-US" i="0" dirty="0">
                <a:solidFill>
                  <a:schemeClr val="tx1"/>
                </a:solidFill>
              </a:rPr>
              <a:t>The solution set is the half-open interval</a:t>
            </a:r>
            <a:r>
              <a:rPr lang="en-US" dirty="0">
                <a:solidFill>
                  <a:schemeClr val="tx1"/>
                </a:solidFill>
              </a:rPr>
              <a:t> </a:t>
            </a:r>
            <a:r>
              <a:rPr lang="en-US" i="0" dirty="0">
                <a:solidFill>
                  <a:srgbClr val="FF0008"/>
                </a:solidFill>
              </a:rPr>
              <a:t>[</a:t>
            </a:r>
            <a:r>
              <a:rPr lang="en-US" i="0" dirty="0">
                <a:solidFill>
                  <a:srgbClr val="FF0008"/>
                </a:solidFill>
                <a:latin typeface="Symbol" pitchFamily="18" charset="2"/>
              </a:rPr>
              <a:t>-</a:t>
            </a:r>
            <a:r>
              <a:rPr lang="en-US" i="0" dirty="0">
                <a:solidFill>
                  <a:srgbClr val="FF0008"/>
                </a:solidFill>
              </a:rPr>
              <a:t>1, 3)</a:t>
            </a:r>
            <a:r>
              <a:rPr lang="en-US" i="0" dirty="0">
                <a:solidFill>
                  <a:schemeClr val="tx1"/>
                </a:solidFill>
              </a:rPr>
              <a:t>.</a:t>
            </a:r>
          </a:p>
        </p:txBody>
      </p:sp>
      <p:pic>
        <p:nvPicPr>
          <p:cNvPr id="28676" name="Picture 6" descr="Combo2E_1"/>
          <p:cNvPicPr>
            <a:picLocks noChangeAspect="1" noChangeArrowheads="1"/>
          </p:cNvPicPr>
          <p:nvPr/>
        </p:nvPicPr>
        <p:blipFill>
          <a:blip r:embed="rId2"/>
          <a:srcRect/>
          <a:stretch>
            <a:fillRect/>
          </a:stretch>
        </p:blipFill>
        <p:spPr bwMode="auto">
          <a:xfrm>
            <a:off x="2789238" y="1485900"/>
            <a:ext cx="3382962" cy="952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bIns="91440"/>
          <a:lstStyle/>
          <a:p>
            <a:r>
              <a:rPr lang="en-US" sz="3200" dirty="0">
                <a:solidFill>
                  <a:schemeClr val="accent1"/>
                </a:solidFill>
              </a:rPr>
              <a:t>Example 5: Solving Compound Inequalities (cont.)</a:t>
            </a:r>
          </a:p>
        </p:txBody>
      </p:sp>
      <p:sp>
        <p:nvSpPr>
          <p:cNvPr id="5" name="Content Placeholder 4"/>
          <p:cNvSpPr>
            <a:spLocks noGrp="1"/>
          </p:cNvSpPr>
          <p:nvPr>
            <p:ph idx="1"/>
          </p:nvPr>
        </p:nvSpPr>
        <p:spPr/>
        <p:txBody>
          <a:bodyPr/>
          <a:lstStyle/>
          <a:p>
            <a:pPr marL="463550" indent="-463550">
              <a:spcBef>
                <a:spcPct val="50000"/>
              </a:spcBef>
            </a:pPr>
            <a:r>
              <a:rPr lang="en-US" b="1" dirty="0">
                <a:latin typeface="Calibri" pitchFamily="34" charset="0"/>
              </a:rPr>
              <a:t>b.</a:t>
            </a:r>
            <a:r>
              <a:rPr lang="en-US" dirty="0">
                <a:latin typeface="Calibri" pitchFamily="34" charset="0"/>
              </a:rPr>
              <a:t>	Solve the compound inequality </a:t>
            </a:r>
            <a:r>
              <a:rPr lang="en-US" dirty="0">
                <a:solidFill>
                  <a:srgbClr val="0000FF"/>
                </a:solidFill>
                <a:latin typeface="Calibri" pitchFamily="34" charset="0"/>
              </a:rPr>
              <a:t>5 ≤ </a:t>
            </a:r>
            <a:r>
              <a:rPr lang="en-US" dirty="0">
                <a:solidFill>
                  <a:srgbClr val="0000FF"/>
                </a:solidFill>
                <a:latin typeface="Symbol" pitchFamily="18" charset="2"/>
              </a:rPr>
              <a:t>-</a:t>
            </a:r>
            <a:r>
              <a:rPr lang="en-US" dirty="0">
                <a:solidFill>
                  <a:srgbClr val="0000FF"/>
                </a:solidFill>
                <a:latin typeface="Calibri" pitchFamily="34" charset="0"/>
              </a:rPr>
              <a:t>3 − 2</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solidFill>
                  <a:srgbClr val="0000FF"/>
                </a:solidFill>
              </a:rPr>
              <a:t> </a:t>
            </a:r>
            <a:r>
              <a:rPr lang="en-US" dirty="0">
                <a:solidFill>
                  <a:srgbClr val="0000FF"/>
                </a:solidFill>
                <a:latin typeface="Calibri" pitchFamily="34" charset="0"/>
              </a:rPr>
              <a:t>13 </a:t>
            </a:r>
            <a:r>
              <a:rPr lang="en-US" dirty="0">
                <a:latin typeface="Calibri" pitchFamily="34" charset="0"/>
              </a:rPr>
              <a:t>and graph the solution set.  Write the solution set using interval notation.  Assume that </a:t>
            </a:r>
            <a:r>
              <a:rPr lang="en-US" i="1" dirty="0">
                <a:latin typeface="Calibri" pitchFamily="34" charset="0"/>
              </a:rPr>
              <a:t>x</a:t>
            </a:r>
            <a:r>
              <a:rPr lang="en-US" dirty="0">
                <a:latin typeface="Calibri" pitchFamily="34" charset="0"/>
              </a:rPr>
              <a:t> is a real number.</a:t>
            </a:r>
          </a:p>
          <a:p>
            <a:pPr marL="463550" indent="-463550">
              <a:spcBef>
                <a:spcPct val="50000"/>
              </a:spcBef>
            </a:pPr>
            <a:r>
              <a:rPr lang="en-US" b="1" dirty="0">
                <a:latin typeface="Calibri" pitchFamily="34" charset="0"/>
              </a:rPr>
              <a:t>Solution	</a:t>
            </a:r>
          </a:p>
          <a:p>
            <a:endParaRPr lang="en-US" dirty="0"/>
          </a:p>
        </p:txBody>
      </p:sp>
      <p:graphicFrame>
        <p:nvGraphicFramePr>
          <p:cNvPr id="12291" name="Object 3"/>
          <p:cNvGraphicFramePr>
            <a:graphicFrameLocks noChangeAspect="1"/>
          </p:cNvGraphicFramePr>
          <p:nvPr/>
        </p:nvGraphicFramePr>
        <p:xfrm>
          <a:off x="1428750" y="2895600"/>
          <a:ext cx="6311900" cy="330200"/>
        </p:xfrm>
        <a:graphic>
          <a:graphicData uri="http://schemas.openxmlformats.org/presentationml/2006/ole">
            <mc:AlternateContent xmlns:mc="http://schemas.openxmlformats.org/markup-compatibility/2006">
              <mc:Choice xmlns:v="urn:schemas-microsoft-com:vml" Requires="v">
                <p:oleObj spid="_x0000_s12297" name="Equation" r:id="rId3" imgW="6311880" imgH="330120" progId="Equation.DSMT4">
                  <p:embed/>
                </p:oleObj>
              </mc:Choice>
              <mc:Fallback>
                <p:oleObj name="Equation" r:id="rId3" imgW="631188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50" y="2895600"/>
                        <a:ext cx="6311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435100" y="3429000"/>
          <a:ext cx="6172200" cy="330200"/>
        </p:xfrm>
        <a:graphic>
          <a:graphicData uri="http://schemas.openxmlformats.org/presentationml/2006/ole">
            <mc:AlternateContent xmlns:mc="http://schemas.openxmlformats.org/markup-compatibility/2006">
              <mc:Choice xmlns:v="urn:schemas-microsoft-com:vml" Requires="v">
                <p:oleObj spid="_x0000_s12298" name="Equation" r:id="rId5" imgW="6172200" imgH="330120" progId="Equation.DSMT4">
                  <p:embed/>
                </p:oleObj>
              </mc:Choice>
              <mc:Fallback>
                <p:oleObj name="Equation" r:id="rId5" imgW="617220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35100" y="3429000"/>
                        <a:ext cx="6172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435100" y="3949700"/>
          <a:ext cx="5029200" cy="330200"/>
        </p:xfrm>
        <a:graphic>
          <a:graphicData uri="http://schemas.openxmlformats.org/presentationml/2006/ole">
            <mc:AlternateContent xmlns:mc="http://schemas.openxmlformats.org/markup-compatibility/2006">
              <mc:Choice xmlns:v="urn:schemas-microsoft-com:vml" Requires="v">
                <p:oleObj spid="_x0000_s12299" name="Equation" r:id="rId7" imgW="5029200" imgH="330120" progId="Equation.DSMT4">
                  <p:embed/>
                </p:oleObj>
              </mc:Choice>
              <mc:Fallback>
                <p:oleObj name="Equation" r:id="rId7" imgW="502920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5100" y="3949700"/>
                        <a:ext cx="5029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bIns="91440"/>
          <a:lstStyle/>
          <a:p>
            <a:r>
              <a:rPr lang="en-US" sz="3200" dirty="0">
                <a:solidFill>
                  <a:schemeClr val="accent1"/>
                </a:solidFill>
              </a:rPr>
              <a:t>Example 5: Solving Compound Inequalities (cont.)</a:t>
            </a:r>
          </a:p>
        </p:txBody>
      </p:sp>
      <p:pic>
        <p:nvPicPr>
          <p:cNvPr id="30724" name="Picture 6" descr="Combo2E_1"/>
          <p:cNvPicPr>
            <a:picLocks noChangeAspect="1" noChangeArrowheads="1"/>
          </p:cNvPicPr>
          <p:nvPr/>
        </p:nvPicPr>
        <p:blipFill>
          <a:blip r:embed="rId3"/>
          <a:srcRect/>
          <a:stretch>
            <a:fillRect/>
          </a:stretch>
        </p:blipFill>
        <p:spPr bwMode="auto">
          <a:xfrm>
            <a:off x="1371600" y="3736975"/>
            <a:ext cx="3427413" cy="1000125"/>
          </a:xfrm>
          <a:prstGeom prst="rect">
            <a:avLst/>
          </a:prstGeom>
          <a:noFill/>
          <a:ln w="9525">
            <a:noFill/>
            <a:miter lim="800000"/>
            <a:headEnd/>
            <a:tailEnd/>
          </a:ln>
        </p:spPr>
      </p:pic>
      <p:sp>
        <p:nvSpPr>
          <p:cNvPr id="30725" name="Rectangle 7"/>
          <p:cNvSpPr>
            <a:spLocks noChangeArrowheads="1"/>
          </p:cNvSpPr>
          <p:nvPr/>
        </p:nvSpPr>
        <p:spPr bwMode="auto">
          <a:xfrm>
            <a:off x="457200" y="5119688"/>
            <a:ext cx="6848475" cy="519112"/>
          </a:xfrm>
          <a:prstGeom prst="rect">
            <a:avLst/>
          </a:prstGeom>
          <a:noFill/>
          <a:ln w="9525">
            <a:noFill/>
            <a:miter lim="800000"/>
            <a:headEnd/>
            <a:tailEnd/>
          </a:ln>
        </p:spPr>
        <p:txBody>
          <a:bodyPr wrap="none">
            <a:spAutoFit/>
          </a:bodyPr>
          <a:lstStyle/>
          <a:p>
            <a:r>
              <a:rPr lang="en-US" sz="2800" dirty="0">
                <a:latin typeface="Calibri" pitchFamily="34" charset="0"/>
              </a:rPr>
              <a:t>The solution set is the closed interval </a:t>
            </a:r>
            <a:r>
              <a:rPr lang="en-US" sz="2800" dirty="0">
                <a:solidFill>
                  <a:srgbClr val="FF0008"/>
                </a:solidFill>
                <a:latin typeface="Calibri" pitchFamily="34" charset="0"/>
              </a:rPr>
              <a:t>[</a:t>
            </a:r>
            <a:r>
              <a:rPr lang="en-US" sz="2800" dirty="0">
                <a:solidFill>
                  <a:srgbClr val="FF0008"/>
                </a:solidFill>
                <a:latin typeface="Symbol" pitchFamily="18" charset="2"/>
              </a:rPr>
              <a:t>-</a:t>
            </a:r>
            <a:r>
              <a:rPr lang="en-US" sz="2800" dirty="0">
                <a:solidFill>
                  <a:srgbClr val="FF0008"/>
                </a:solidFill>
                <a:latin typeface="Calibri" pitchFamily="34" charset="0"/>
              </a:rPr>
              <a:t>8, </a:t>
            </a:r>
            <a:r>
              <a:rPr lang="en-US" sz="2800" dirty="0">
                <a:solidFill>
                  <a:srgbClr val="FF0008"/>
                </a:solidFill>
                <a:latin typeface="Symbol" pitchFamily="18" charset="2"/>
              </a:rPr>
              <a:t>-</a:t>
            </a:r>
            <a:r>
              <a:rPr lang="en-US" sz="2800" dirty="0">
                <a:solidFill>
                  <a:srgbClr val="FF0008"/>
                </a:solidFill>
                <a:latin typeface="Calibri" pitchFamily="34" charset="0"/>
              </a:rPr>
              <a:t>4]</a:t>
            </a:r>
            <a:r>
              <a:rPr lang="en-US" sz="2800" dirty="0">
                <a:latin typeface="Calibri" pitchFamily="34" charset="0"/>
              </a:rPr>
              <a:t>.</a:t>
            </a:r>
          </a:p>
        </p:txBody>
      </p:sp>
      <p:graphicFrame>
        <p:nvGraphicFramePr>
          <p:cNvPr id="13315" name="Object 3"/>
          <p:cNvGraphicFramePr>
            <a:graphicFrameLocks noChangeAspect="1"/>
          </p:cNvGraphicFramePr>
          <p:nvPr/>
        </p:nvGraphicFramePr>
        <p:xfrm>
          <a:off x="1104900" y="1447800"/>
          <a:ext cx="7200900" cy="1054100"/>
        </p:xfrm>
        <a:graphic>
          <a:graphicData uri="http://schemas.openxmlformats.org/presentationml/2006/ole">
            <mc:AlternateContent xmlns:mc="http://schemas.openxmlformats.org/markup-compatibility/2006">
              <mc:Choice xmlns:v="urn:schemas-microsoft-com:vml" Requires="v">
                <p:oleObj spid="_x0000_s13321" name="Equation" r:id="rId4" imgW="7200720" imgH="1054080" progId="Equation.DSMT4">
                  <p:embed/>
                </p:oleObj>
              </mc:Choice>
              <mc:Fallback>
                <p:oleObj name="Equation" r:id="rId4" imgW="7200720" imgH="1054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4900" y="1447800"/>
                        <a:ext cx="7200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117600" y="2654300"/>
          <a:ext cx="4572000" cy="330200"/>
        </p:xfrm>
        <a:graphic>
          <a:graphicData uri="http://schemas.openxmlformats.org/presentationml/2006/ole">
            <mc:AlternateContent xmlns:mc="http://schemas.openxmlformats.org/markup-compatibility/2006">
              <mc:Choice xmlns:v="urn:schemas-microsoft-com:vml" Requires="v">
                <p:oleObj spid="_x0000_s13322" name="Equation" r:id="rId6" imgW="4572000" imgH="330120" progId="Equation.DSMT4">
                  <p:embed/>
                </p:oleObj>
              </mc:Choice>
              <mc:Fallback>
                <p:oleObj name="Equation" r:id="rId6" imgW="4572000" imgH="3301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7600" y="2654300"/>
                        <a:ext cx="4572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104900" y="3143250"/>
          <a:ext cx="3162300" cy="469900"/>
        </p:xfrm>
        <a:graphic>
          <a:graphicData uri="http://schemas.openxmlformats.org/presentationml/2006/ole">
            <mc:AlternateContent xmlns:mc="http://schemas.openxmlformats.org/markup-compatibility/2006">
              <mc:Choice xmlns:v="urn:schemas-microsoft-com:vml" Requires="v">
                <p:oleObj spid="_x0000_s13323" name="Equation" r:id="rId8" imgW="3162240" imgH="469800" progId="Equation.DSMT4">
                  <p:embed/>
                </p:oleObj>
              </mc:Choice>
              <mc:Fallback>
                <p:oleObj name="Equation" r:id="rId8" imgW="316224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04900" y="3143250"/>
                        <a:ext cx="316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Sets and Set-Builder Notation</a:t>
            </a:r>
          </a:p>
        </p:txBody>
      </p:sp>
      <p:sp>
        <p:nvSpPr>
          <p:cNvPr id="6147" name="Rectangle 3"/>
          <p:cNvSpPr>
            <a:spLocks noGrp="1"/>
          </p:cNvSpPr>
          <p:nvPr>
            <p:ph idx="1"/>
          </p:nvPr>
        </p:nvSpPr>
        <p:spPr>
          <a:xfrm>
            <a:off x="457200" y="1280160"/>
            <a:ext cx="8229600" cy="3373231"/>
          </a:xfrm>
          <a:prstGeom prst="rect">
            <a:avLst/>
          </a:prstGeom>
          <a:noFill/>
          <a:ln w="28575">
            <a:solidFill>
              <a:srgbClr val="FF0008"/>
            </a:solidFill>
          </a:ln>
        </p:spPr>
        <p:txBody>
          <a:bodyPr bIns="137160">
            <a:spAutoFit/>
          </a:bodyPr>
          <a:lstStyle/>
          <a:p>
            <a:pPr marL="0" indent="0" algn="ctr">
              <a:buFont typeface="Courier New" pitchFamily="49" charset="0"/>
              <a:buNone/>
            </a:pPr>
            <a:r>
              <a:rPr lang="en-US" b="1" i="0" dirty="0">
                <a:solidFill>
                  <a:srgbClr val="000000"/>
                </a:solidFill>
              </a:rPr>
              <a:t>Notes</a:t>
            </a:r>
          </a:p>
          <a:p>
            <a:pPr marL="0" indent="0">
              <a:buFont typeface="Courier New" pitchFamily="49" charset="0"/>
              <a:buNone/>
            </a:pPr>
            <a:r>
              <a:rPr lang="en-US" b="1" i="0" dirty="0">
                <a:solidFill>
                  <a:srgbClr val="C00C08"/>
                </a:solidFill>
              </a:rPr>
              <a:t>Special Comments about Union and Intersection</a:t>
            </a:r>
          </a:p>
          <a:p>
            <a:pPr marL="0" indent="0">
              <a:buFont typeface="Courier New" pitchFamily="49" charset="0"/>
              <a:buNone/>
            </a:pPr>
            <a:r>
              <a:rPr lang="en-US" i="0" dirty="0">
                <a:solidFill>
                  <a:srgbClr val="000000"/>
                </a:solidFill>
              </a:rPr>
              <a:t>The concepts of union and intersection are part of set theory which is very useful in a variety of courses including abstract algebra, probability, and statistics.  These concepts are also used in analyzing inequalities and analyzing relationships among sets in general. </a:t>
            </a:r>
            <a:endParaRPr lang="en-US"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bIns="91440"/>
          <a:lstStyle/>
          <a:p>
            <a:r>
              <a:rPr lang="en-US" sz="3200" dirty="0">
                <a:solidFill>
                  <a:schemeClr val="accent1"/>
                </a:solidFill>
              </a:rPr>
              <a:t>Example 5: Solving Compound Inequalities (cont.)</a:t>
            </a:r>
          </a:p>
        </p:txBody>
      </p:sp>
      <p:sp>
        <p:nvSpPr>
          <p:cNvPr id="31747" name="Rectangle 3"/>
          <p:cNvSpPr>
            <a:spLocks noGrp="1"/>
          </p:cNvSpPr>
          <p:nvPr>
            <p:ph idx="1"/>
          </p:nvPr>
        </p:nvSpPr>
        <p:spPr>
          <a:prstGeom prst="rect">
            <a:avLst/>
          </a:prstGeom>
        </p:spPr>
        <p:txBody>
          <a:bodyPr/>
          <a:lstStyle/>
          <a:p>
            <a:pPr marL="463550" indent="-463550">
              <a:buFont typeface="Courier New" pitchFamily="49" charset="0"/>
              <a:buNone/>
            </a:pPr>
            <a:r>
              <a:rPr lang="en-US" b="1" i="0" dirty="0">
                <a:solidFill>
                  <a:schemeClr val="tx1"/>
                </a:solidFill>
              </a:rPr>
              <a:t>c.</a:t>
            </a:r>
            <a:r>
              <a:rPr lang="en-US" i="0" dirty="0">
                <a:solidFill>
                  <a:schemeClr val="tx1"/>
                </a:solidFill>
              </a:rPr>
              <a:t>	Solve the compound inequality </a:t>
            </a:r>
            <a:r>
              <a:rPr lang="en-US" i="0" dirty="0">
                <a:solidFill>
                  <a:srgbClr val="0000FF"/>
                </a:solidFill>
              </a:rPr>
              <a:t>                         </a:t>
            </a:r>
            <a:r>
              <a:rPr lang="en-US" i="0" dirty="0">
                <a:solidFill>
                  <a:schemeClr val="tx1"/>
                </a:solidFill>
              </a:rPr>
              <a:t>and </a:t>
            </a:r>
          </a:p>
          <a:p>
            <a:pPr marL="463550" indent="-463550">
              <a:spcBef>
                <a:spcPct val="50000"/>
              </a:spcBef>
              <a:buFont typeface="Courier New" pitchFamily="49" charset="0"/>
              <a:buNone/>
            </a:pPr>
            <a:r>
              <a:rPr lang="en-US" i="0" dirty="0">
                <a:solidFill>
                  <a:schemeClr val="tx1"/>
                </a:solidFill>
              </a:rPr>
              <a:t>	graph the solution set.  Write the solution set using interval notation.  Assume that </a:t>
            </a:r>
            <a:r>
              <a:rPr lang="en-US" i="1" dirty="0">
                <a:solidFill>
                  <a:schemeClr val="tx1"/>
                </a:solidFill>
              </a:rPr>
              <a:t>x</a:t>
            </a:r>
            <a:r>
              <a:rPr lang="en-US" i="0" dirty="0">
                <a:solidFill>
                  <a:schemeClr val="tx1"/>
                </a:solidFill>
              </a:rPr>
              <a:t> is a real number.</a:t>
            </a:r>
          </a:p>
          <a:p>
            <a:pPr marL="463550" indent="-463550">
              <a:lnSpc>
                <a:spcPct val="150000"/>
              </a:lnSpc>
              <a:spcBef>
                <a:spcPts val="1200"/>
              </a:spcBef>
              <a:buFont typeface="Courier New" pitchFamily="49" charset="0"/>
              <a:buNone/>
            </a:pPr>
            <a:r>
              <a:rPr lang="en-US" b="1" i="0" dirty="0">
                <a:solidFill>
                  <a:schemeClr val="tx1"/>
                </a:solidFill>
              </a:rPr>
              <a:t>Solution</a:t>
            </a:r>
          </a:p>
          <a:p>
            <a:pPr marL="463550" indent="-463550">
              <a:buFont typeface="Courier New" pitchFamily="49" charset="0"/>
              <a:buNone/>
            </a:pPr>
            <a:endParaRPr lang="en-US" dirty="0">
              <a:solidFill>
                <a:schemeClr val="tx1"/>
              </a:solidFill>
            </a:endParaRPr>
          </a:p>
        </p:txBody>
      </p:sp>
      <p:graphicFrame>
        <p:nvGraphicFramePr>
          <p:cNvPr id="31748" name="Object 4"/>
          <p:cNvGraphicFramePr>
            <a:graphicFrameLocks noChangeAspect="1"/>
          </p:cNvGraphicFramePr>
          <p:nvPr/>
        </p:nvGraphicFramePr>
        <p:xfrm>
          <a:off x="5562600" y="1181100"/>
          <a:ext cx="1892300" cy="825500"/>
        </p:xfrm>
        <a:graphic>
          <a:graphicData uri="http://schemas.openxmlformats.org/presentationml/2006/ole">
            <mc:AlternateContent xmlns:mc="http://schemas.openxmlformats.org/markup-compatibility/2006">
              <mc:Choice xmlns:v="urn:schemas-microsoft-com:vml" Requires="v">
                <p:oleObj spid="_x0000_s14347" name="Equation" r:id="rId3" imgW="1892300" imgH="825500" progId="Equation.DSMT4">
                  <p:embed/>
                </p:oleObj>
              </mc:Choice>
              <mc:Fallback>
                <p:oleObj name="Equation" r:id="rId3" imgW="1892300" imgH="825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181100"/>
                        <a:ext cx="1892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0" name="Object 4"/>
          <p:cNvGraphicFramePr>
            <a:graphicFrameLocks noChangeAspect="1"/>
          </p:cNvGraphicFramePr>
          <p:nvPr/>
        </p:nvGraphicFramePr>
        <p:xfrm>
          <a:off x="1981200" y="2971800"/>
          <a:ext cx="5664200" cy="838200"/>
        </p:xfrm>
        <a:graphic>
          <a:graphicData uri="http://schemas.openxmlformats.org/presentationml/2006/ole">
            <mc:AlternateContent xmlns:mc="http://schemas.openxmlformats.org/markup-compatibility/2006">
              <mc:Choice xmlns:v="urn:schemas-microsoft-com:vml" Requires="v">
                <p:oleObj spid="_x0000_s14348" name="Equation" r:id="rId5" imgW="5663880" imgH="838080" progId="Equation.DSMT4">
                  <p:embed/>
                </p:oleObj>
              </mc:Choice>
              <mc:Fallback>
                <p:oleObj name="Equation" r:id="rId5" imgW="5663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971800"/>
                        <a:ext cx="566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981200" y="3886200"/>
          <a:ext cx="6019800" cy="838200"/>
        </p:xfrm>
        <a:graphic>
          <a:graphicData uri="http://schemas.openxmlformats.org/presentationml/2006/ole">
            <mc:AlternateContent xmlns:mc="http://schemas.openxmlformats.org/markup-compatibility/2006">
              <mc:Choice xmlns:v="urn:schemas-microsoft-com:vml" Requires="v">
                <p:oleObj spid="_x0000_s14349" name="Equation" r:id="rId7" imgW="6019560" imgH="838080" progId="Equation.DSMT4">
                  <p:embed/>
                </p:oleObj>
              </mc:Choice>
              <mc:Fallback>
                <p:oleObj name="Equation" r:id="rId7" imgW="60195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886200"/>
                        <a:ext cx="601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1981200" y="4889500"/>
          <a:ext cx="5448300" cy="330200"/>
        </p:xfrm>
        <a:graphic>
          <a:graphicData uri="http://schemas.openxmlformats.org/presentationml/2006/ole">
            <mc:AlternateContent xmlns:mc="http://schemas.openxmlformats.org/markup-compatibility/2006">
              <mc:Choice xmlns:v="urn:schemas-microsoft-com:vml" Requires="v">
                <p:oleObj spid="_x0000_s14350" name="Equation" r:id="rId9" imgW="5448240" imgH="330120" progId="Equation.DSMT4">
                  <p:embed/>
                </p:oleObj>
              </mc:Choice>
              <mc:Fallback>
                <p:oleObj name="Equation" r:id="rId9" imgW="544824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4889500"/>
                        <a:ext cx="5448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bIns="91440"/>
          <a:lstStyle/>
          <a:p>
            <a:r>
              <a:rPr lang="en-US" sz="3200" dirty="0">
                <a:solidFill>
                  <a:schemeClr val="accent1"/>
                </a:solidFill>
              </a:rPr>
              <a:t>Example 5: Solving Compound Inequalities (cont.)</a:t>
            </a:r>
          </a:p>
        </p:txBody>
      </p:sp>
      <p:pic>
        <p:nvPicPr>
          <p:cNvPr id="32772" name="Picture 10" descr="Combo2E_1"/>
          <p:cNvPicPr>
            <a:picLocks noChangeAspect="1" noChangeArrowheads="1"/>
          </p:cNvPicPr>
          <p:nvPr/>
        </p:nvPicPr>
        <p:blipFill>
          <a:blip r:embed="rId3"/>
          <a:srcRect/>
          <a:stretch>
            <a:fillRect/>
          </a:stretch>
        </p:blipFill>
        <p:spPr bwMode="auto">
          <a:xfrm>
            <a:off x="1677988" y="4089400"/>
            <a:ext cx="3427412" cy="1233488"/>
          </a:xfrm>
          <a:prstGeom prst="rect">
            <a:avLst/>
          </a:prstGeom>
          <a:noFill/>
          <a:ln w="9525">
            <a:noFill/>
            <a:miter lim="800000"/>
            <a:headEnd/>
            <a:tailEnd/>
          </a:ln>
        </p:spPr>
      </p:pic>
      <p:graphicFrame>
        <p:nvGraphicFramePr>
          <p:cNvPr id="32773" name="Object 11"/>
          <p:cNvGraphicFramePr>
            <a:graphicFrameLocks noChangeAspect="1"/>
          </p:cNvGraphicFramePr>
          <p:nvPr/>
        </p:nvGraphicFramePr>
        <p:xfrm>
          <a:off x="530352" y="5029200"/>
          <a:ext cx="6553200" cy="939800"/>
        </p:xfrm>
        <a:graphic>
          <a:graphicData uri="http://schemas.openxmlformats.org/presentationml/2006/ole">
            <mc:AlternateContent xmlns:mc="http://schemas.openxmlformats.org/markup-compatibility/2006">
              <mc:Choice xmlns:v="urn:schemas-microsoft-com:vml" Requires="v">
                <p:oleObj spid="_x0000_s15373" name="Equation" r:id="rId4" imgW="6553200" imgH="939800" progId="Equation.DSMT4">
                  <p:embed/>
                </p:oleObj>
              </mc:Choice>
              <mc:Fallback>
                <p:oleObj name="Equation" r:id="rId4" imgW="6553200" imgH="93980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5029200"/>
                        <a:ext cx="6553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397000" y="1219200"/>
          <a:ext cx="6426200" cy="330200"/>
        </p:xfrm>
        <a:graphic>
          <a:graphicData uri="http://schemas.openxmlformats.org/presentationml/2006/ole">
            <mc:AlternateContent xmlns:mc="http://schemas.openxmlformats.org/markup-compatibility/2006">
              <mc:Choice xmlns:v="urn:schemas-microsoft-com:vml" Requires="v">
                <p:oleObj spid="_x0000_s15374" name="Equation" r:id="rId6" imgW="6426000" imgH="330120" progId="Equation.DSMT4">
                  <p:embed/>
                </p:oleObj>
              </mc:Choice>
              <mc:Fallback>
                <p:oleObj name="Equation" r:id="rId6" imgW="6426000" imgH="3301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7000" y="1219200"/>
                        <a:ext cx="6426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397000" y="1752600"/>
          <a:ext cx="5270500" cy="330200"/>
        </p:xfrm>
        <a:graphic>
          <a:graphicData uri="http://schemas.openxmlformats.org/presentationml/2006/ole">
            <mc:AlternateContent xmlns:mc="http://schemas.openxmlformats.org/markup-compatibility/2006">
              <mc:Choice xmlns:v="urn:schemas-microsoft-com:vml" Requires="v">
                <p:oleObj spid="_x0000_s15375" name="Equation" r:id="rId8" imgW="5270400" imgH="330120" progId="Equation.DSMT4">
                  <p:embed/>
                </p:oleObj>
              </mc:Choice>
              <mc:Fallback>
                <p:oleObj name="Equation" r:id="rId8" imgW="5270400" imgH="330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97000" y="1752600"/>
                        <a:ext cx="5270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397000" y="2222500"/>
          <a:ext cx="6692900" cy="838200"/>
        </p:xfrm>
        <a:graphic>
          <a:graphicData uri="http://schemas.openxmlformats.org/presentationml/2006/ole">
            <mc:AlternateContent xmlns:mc="http://schemas.openxmlformats.org/markup-compatibility/2006">
              <mc:Choice xmlns:v="urn:schemas-microsoft-com:vml" Requires="v">
                <p:oleObj spid="_x0000_s15376" name="Equation" r:id="rId10" imgW="6692760" imgH="838080" progId="Equation.DSMT4">
                  <p:embed/>
                </p:oleObj>
              </mc:Choice>
              <mc:Fallback>
                <p:oleObj name="Equation" r:id="rId10" imgW="66927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97000" y="2222500"/>
                        <a:ext cx="669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1397000" y="3175000"/>
          <a:ext cx="5270500" cy="838200"/>
        </p:xfrm>
        <a:graphic>
          <a:graphicData uri="http://schemas.openxmlformats.org/presentationml/2006/ole">
            <mc:AlternateContent xmlns:mc="http://schemas.openxmlformats.org/markup-compatibility/2006">
              <mc:Choice xmlns:v="urn:schemas-microsoft-com:vml" Requires="v">
                <p:oleObj spid="_x0000_s15377" name="Equation" r:id="rId12" imgW="5270400" imgH="838080" progId="Equation.DSMT4">
                  <p:embed/>
                </p:oleObj>
              </mc:Choice>
              <mc:Fallback>
                <p:oleObj name="Equation" r:id="rId12" imgW="52704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97000" y="3175000"/>
                        <a:ext cx="527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5" descr="Combo2E_1"/>
          <p:cNvPicPr>
            <a:picLocks noChangeAspect="1" noChangeArrowheads="1"/>
          </p:cNvPicPr>
          <p:nvPr/>
        </p:nvPicPr>
        <p:blipFill>
          <a:blip r:embed="rId2"/>
          <a:srcRect/>
          <a:stretch>
            <a:fillRect/>
          </a:stretch>
        </p:blipFill>
        <p:spPr bwMode="auto">
          <a:xfrm>
            <a:off x="5638800" y="3657600"/>
            <a:ext cx="3135313" cy="2255838"/>
          </a:xfrm>
          <a:prstGeom prst="rect">
            <a:avLst/>
          </a:prstGeom>
          <a:noFill/>
          <a:ln w="9525">
            <a:noFill/>
            <a:miter lim="800000"/>
            <a:headEnd/>
            <a:tailEnd/>
          </a:ln>
        </p:spPr>
      </p:pic>
      <p:sp>
        <p:nvSpPr>
          <p:cNvPr id="33795" name="Rectangle 2"/>
          <p:cNvSpPr>
            <a:spLocks noGrp="1"/>
          </p:cNvSpPr>
          <p:nvPr>
            <p:ph type="title"/>
          </p:nvPr>
        </p:nvSpPr>
        <p:spPr>
          <a:prstGeom prst="rect">
            <a:avLst/>
          </a:prstGeom>
        </p:spPr>
        <p:txBody>
          <a:bodyPr/>
          <a:lstStyle/>
          <a:p>
            <a:r>
              <a:rPr lang="en-US" sz="3200" dirty="0">
                <a:solidFill>
                  <a:schemeClr val="accent1"/>
                </a:solidFill>
              </a:rPr>
              <a:t>Example 6: Application with an Inequality</a:t>
            </a:r>
          </a:p>
        </p:txBody>
      </p:sp>
      <p:sp>
        <p:nvSpPr>
          <p:cNvPr id="33796" name="Rectangle 3"/>
          <p:cNvSpPr>
            <a:spLocks noGrp="1"/>
          </p:cNvSpPr>
          <p:nvPr>
            <p:ph idx="1"/>
          </p:nvPr>
        </p:nvSpPr>
        <p:spPr>
          <a:xfrm>
            <a:off x="457200" y="1280160"/>
            <a:ext cx="8229600" cy="4315027"/>
          </a:xfrm>
          <a:prstGeom prst="rect">
            <a:avLst/>
          </a:prstGeom>
          <a:noFill/>
        </p:spPr>
        <p:txBody>
          <a:bodyPr>
            <a:spAutoFit/>
          </a:bodyPr>
          <a:lstStyle/>
          <a:p>
            <a:pPr marL="0" indent="0">
              <a:buFont typeface="Courier New" pitchFamily="49" charset="0"/>
              <a:buNone/>
            </a:pPr>
            <a:r>
              <a:rPr lang="en-US" i="0" dirty="0">
                <a:solidFill>
                  <a:schemeClr val="tx1"/>
                </a:solidFill>
              </a:rPr>
              <a:t>A math student has grades of </a:t>
            </a:r>
            <a:r>
              <a:rPr lang="en-US" i="0" dirty="0">
                <a:solidFill>
                  <a:srgbClr val="0000FF"/>
                </a:solidFill>
              </a:rPr>
              <a:t>85, 98, 93</a:t>
            </a:r>
            <a:r>
              <a:rPr lang="en-US" i="0" dirty="0">
                <a:solidFill>
                  <a:schemeClr val="tx1"/>
                </a:solidFill>
              </a:rPr>
              <a:t>, and </a:t>
            </a:r>
            <a:r>
              <a:rPr lang="en-US" i="0" dirty="0">
                <a:solidFill>
                  <a:srgbClr val="0000FF"/>
                </a:solidFill>
              </a:rPr>
              <a:t>90</a:t>
            </a:r>
            <a:r>
              <a:rPr lang="en-US" i="0" dirty="0">
                <a:solidFill>
                  <a:schemeClr val="tx1"/>
                </a:solidFill>
              </a:rPr>
              <a:t> on four examinations.  If he must average </a:t>
            </a:r>
            <a:r>
              <a:rPr lang="en-US" i="0" dirty="0">
                <a:solidFill>
                  <a:srgbClr val="0000FF"/>
                </a:solidFill>
              </a:rPr>
              <a:t>90</a:t>
            </a:r>
            <a:r>
              <a:rPr lang="en-US" i="0" dirty="0">
                <a:solidFill>
                  <a:schemeClr val="tx1"/>
                </a:solidFill>
              </a:rPr>
              <a:t> or better to receive an A for the course, what scores can he receive on the final exam and earn an A?  (Assume that the final exam counts the same as the other exams.)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score on final exam.  </a:t>
            </a:r>
          </a:p>
          <a:p>
            <a:pPr marL="0" indent="0">
              <a:buFont typeface="Courier New" pitchFamily="49" charset="0"/>
              <a:buNone/>
            </a:pPr>
            <a:r>
              <a:rPr lang="en-US" i="0" dirty="0">
                <a:solidFill>
                  <a:schemeClr val="tx1"/>
                </a:solidFill>
              </a:rPr>
              <a:t>The average is found by adding the</a:t>
            </a:r>
          </a:p>
          <a:p>
            <a:pPr marL="0" indent="0">
              <a:buFont typeface="Courier New" pitchFamily="49" charset="0"/>
              <a:buNone/>
            </a:pPr>
            <a:r>
              <a:rPr lang="en-US" i="0" dirty="0">
                <a:solidFill>
                  <a:schemeClr val="tx1"/>
                </a:solidFill>
              </a:rPr>
              <a:t>scores and dividing by 5.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p:cNvSpPr>
          <p:nvPr>
            <p:ph type="title"/>
          </p:nvPr>
        </p:nvSpPr>
        <p:spPr>
          <a:prstGeom prst="rect">
            <a:avLst/>
          </a:prstGeom>
        </p:spPr>
        <p:txBody>
          <a:bodyPr/>
          <a:lstStyle/>
          <a:p>
            <a:r>
              <a:rPr lang="en-US" sz="3200" dirty="0">
                <a:solidFill>
                  <a:schemeClr val="accent1"/>
                </a:solidFill>
              </a:rPr>
              <a:t>Example 6: Application with an Inequality (cont.)</a:t>
            </a:r>
          </a:p>
        </p:txBody>
      </p:sp>
      <p:sp>
        <p:nvSpPr>
          <p:cNvPr id="34820" name="Rectangle 7"/>
          <p:cNvSpPr>
            <a:spLocks noChangeArrowheads="1"/>
          </p:cNvSpPr>
          <p:nvPr/>
        </p:nvSpPr>
        <p:spPr bwMode="auto">
          <a:xfrm>
            <a:off x="455613" y="5073650"/>
            <a:ext cx="8226425" cy="946150"/>
          </a:xfrm>
          <a:prstGeom prst="rect">
            <a:avLst/>
          </a:prstGeom>
          <a:noFill/>
          <a:ln w="9525">
            <a:noFill/>
            <a:miter lim="800000"/>
            <a:headEnd/>
            <a:tailEnd/>
          </a:ln>
        </p:spPr>
        <p:txBody>
          <a:bodyPr/>
          <a:lstStyle/>
          <a:p>
            <a:r>
              <a:rPr lang="en-US" sz="2800" dirty="0">
                <a:latin typeface="Calibri" pitchFamily="34" charset="0"/>
              </a:rPr>
              <a:t>If the student scores </a:t>
            </a:r>
            <a:r>
              <a:rPr lang="en-US" sz="2800" dirty="0">
                <a:solidFill>
                  <a:srgbClr val="FF0008"/>
                </a:solidFill>
                <a:latin typeface="Calibri" pitchFamily="34" charset="0"/>
              </a:rPr>
              <a:t>84 or more on the final exam</a:t>
            </a:r>
            <a:r>
              <a:rPr lang="en-US" sz="2800" dirty="0">
                <a:latin typeface="Calibri" pitchFamily="34" charset="0"/>
              </a:rPr>
              <a:t>, he will average 90 or more and receive an A in math.</a:t>
            </a:r>
          </a:p>
        </p:txBody>
      </p:sp>
      <p:graphicFrame>
        <p:nvGraphicFramePr>
          <p:cNvPr id="16387" name="Object 3"/>
          <p:cNvGraphicFramePr>
            <a:graphicFrameLocks noChangeAspect="1"/>
          </p:cNvGraphicFramePr>
          <p:nvPr/>
        </p:nvGraphicFramePr>
        <p:xfrm>
          <a:off x="1181100" y="1066800"/>
          <a:ext cx="3657600" cy="838200"/>
        </p:xfrm>
        <a:graphic>
          <a:graphicData uri="http://schemas.openxmlformats.org/presentationml/2006/ole">
            <mc:AlternateContent xmlns:mc="http://schemas.openxmlformats.org/markup-compatibility/2006">
              <mc:Choice xmlns:v="urn:schemas-microsoft-com:vml" Requires="v">
                <p:oleObj spid="_x0000_s16399" name="Equation" r:id="rId3" imgW="3657600" imgH="838080" progId="Equation.DSMT4">
                  <p:embed/>
                </p:oleObj>
              </mc:Choice>
              <mc:Fallback>
                <p:oleObj name="Equation" r:id="rId3" imgW="3657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1100" y="1066800"/>
                        <a:ext cx="365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1206500" y="1866900"/>
          <a:ext cx="7454900" cy="838200"/>
        </p:xfrm>
        <a:graphic>
          <a:graphicData uri="http://schemas.openxmlformats.org/presentationml/2006/ole">
            <mc:AlternateContent xmlns:mc="http://schemas.openxmlformats.org/markup-compatibility/2006">
              <mc:Choice xmlns:v="urn:schemas-microsoft-com:vml" Requires="v">
                <p:oleObj spid="_x0000_s16400" name="Equation" r:id="rId5" imgW="7454880" imgH="838080" progId="Equation.DSMT4">
                  <p:embed/>
                </p:oleObj>
              </mc:Choice>
              <mc:Fallback>
                <p:oleObj name="Equation" r:id="rId5" imgW="7454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6500" y="1866900"/>
                        <a:ext cx="745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193800" y="2743200"/>
          <a:ext cx="7569200" cy="927100"/>
        </p:xfrm>
        <a:graphic>
          <a:graphicData uri="http://schemas.openxmlformats.org/presentationml/2006/ole">
            <mc:AlternateContent xmlns:mc="http://schemas.openxmlformats.org/markup-compatibility/2006">
              <mc:Choice xmlns:v="urn:schemas-microsoft-com:vml" Requires="v">
                <p:oleObj spid="_x0000_s16401" name="Equation" r:id="rId7" imgW="7569000" imgH="927000" progId="Equation.DSMT4">
                  <p:embed/>
                </p:oleObj>
              </mc:Choice>
              <mc:Fallback>
                <p:oleObj name="Equation" r:id="rId7" imgW="756900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93800" y="2743200"/>
                        <a:ext cx="7569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206500" y="3784600"/>
          <a:ext cx="5842000" cy="330200"/>
        </p:xfrm>
        <a:graphic>
          <a:graphicData uri="http://schemas.openxmlformats.org/presentationml/2006/ole">
            <mc:AlternateContent xmlns:mc="http://schemas.openxmlformats.org/markup-compatibility/2006">
              <mc:Choice xmlns:v="urn:schemas-microsoft-com:vml" Requires="v">
                <p:oleObj spid="_x0000_s16402" name="Equation" r:id="rId9" imgW="5841720" imgH="330120" progId="Equation.DSMT4">
                  <p:embed/>
                </p:oleObj>
              </mc:Choice>
              <mc:Fallback>
                <p:oleObj name="Equation" r:id="rId9" imgW="584172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06500" y="3784600"/>
                        <a:ext cx="5842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193800" y="4267200"/>
          <a:ext cx="7353300" cy="355600"/>
        </p:xfrm>
        <a:graphic>
          <a:graphicData uri="http://schemas.openxmlformats.org/presentationml/2006/ole">
            <mc:AlternateContent xmlns:mc="http://schemas.openxmlformats.org/markup-compatibility/2006">
              <mc:Choice xmlns:v="urn:schemas-microsoft-com:vml" Requires="v">
                <p:oleObj spid="_x0000_s16403" name="Equation" r:id="rId11" imgW="7353000" imgH="355320" progId="Equation.DSMT4">
                  <p:embed/>
                </p:oleObj>
              </mc:Choice>
              <mc:Fallback>
                <p:oleObj name="Equation" r:id="rId11" imgW="735300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93800" y="4267200"/>
                        <a:ext cx="7353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1206500" y="4775200"/>
          <a:ext cx="3657600" cy="292100"/>
        </p:xfrm>
        <a:graphic>
          <a:graphicData uri="http://schemas.openxmlformats.org/presentationml/2006/ole">
            <mc:AlternateContent xmlns:mc="http://schemas.openxmlformats.org/markup-compatibility/2006">
              <mc:Choice xmlns:v="urn:schemas-microsoft-com:vml" Requires="v">
                <p:oleObj spid="_x0000_s16404" name="Equation" r:id="rId13" imgW="3657600" imgH="291960" progId="Equation.DSMT4">
                  <p:embed/>
                </p:oleObj>
              </mc:Choice>
              <mc:Fallback>
                <p:oleObj name="Equation" r:id="rId13" imgW="36576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06500" y="4775200"/>
                        <a:ext cx="365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3"/>
          <p:cNvSpPr>
            <a:spLocks noGrp="1"/>
          </p:cNvSpPr>
          <p:nvPr>
            <p:ph idx="1"/>
          </p:nvPr>
        </p:nvSpPr>
        <p:spPr>
          <a:xfrm>
            <a:off x="457200" y="1280160"/>
            <a:ext cx="8229600" cy="3647152"/>
          </a:xfrm>
          <a:prstGeom prst="rect">
            <a:avLst/>
          </a:prstGeom>
          <a:noFill/>
        </p:spPr>
        <p:txBody>
          <a:bodyPr>
            <a:spAutoFit/>
          </a:bodyPr>
          <a:lstStyle/>
          <a:p>
            <a:pPr marL="0" indent="0">
              <a:buFont typeface="Courier New" pitchFamily="49" charset="0"/>
              <a:buNone/>
            </a:pPr>
            <a:r>
              <a:rPr lang="en-US" i="0" dirty="0">
                <a:solidFill>
                  <a:schemeClr val="tx1"/>
                </a:solidFill>
              </a:rPr>
              <a:t>Ellen is going to buy </a:t>
            </a:r>
            <a:r>
              <a:rPr lang="en-US" i="0" dirty="0">
                <a:solidFill>
                  <a:srgbClr val="0000FF"/>
                </a:solidFill>
              </a:rPr>
              <a:t>30</a:t>
            </a:r>
            <a:r>
              <a:rPr lang="en-US" i="0" dirty="0">
                <a:solidFill>
                  <a:schemeClr val="tx1"/>
                </a:solidFill>
              </a:rPr>
              <a:t> stamps, some </a:t>
            </a:r>
            <a:r>
              <a:rPr lang="en-US" i="0" dirty="0">
                <a:solidFill>
                  <a:srgbClr val="0000FF"/>
                </a:solidFill>
              </a:rPr>
              <a:t>28-cent</a:t>
            </a:r>
            <a:r>
              <a:rPr lang="en-US" i="0" dirty="0">
                <a:solidFill>
                  <a:schemeClr val="tx1"/>
                </a:solidFill>
              </a:rPr>
              <a:t> and some </a:t>
            </a:r>
            <a:r>
              <a:rPr lang="en-US" i="0" dirty="0">
                <a:solidFill>
                  <a:srgbClr val="0000FF"/>
                </a:solidFill>
              </a:rPr>
              <a:t>44-cent</a:t>
            </a:r>
            <a:r>
              <a:rPr lang="en-US" i="0" dirty="0">
                <a:solidFill>
                  <a:schemeClr val="tx1"/>
                </a:solidFill>
              </a:rPr>
              <a:t>.  If she has </a:t>
            </a:r>
            <a:r>
              <a:rPr lang="en-US" i="0" dirty="0">
                <a:solidFill>
                  <a:srgbClr val="0000FF"/>
                </a:solidFill>
              </a:rPr>
              <a:t>$9.68</a:t>
            </a:r>
            <a:r>
              <a:rPr lang="en-US" i="0" dirty="0">
                <a:solidFill>
                  <a:schemeClr val="tx1"/>
                </a:solidFill>
              </a:rPr>
              <a:t>, what is the maximum number of </a:t>
            </a:r>
            <a:r>
              <a:rPr lang="en-US" i="0" dirty="0">
                <a:solidFill>
                  <a:srgbClr val="0000FF"/>
                </a:solidFill>
              </a:rPr>
              <a:t>44-cent</a:t>
            </a:r>
            <a:r>
              <a:rPr lang="en-US" i="0" dirty="0">
                <a:solidFill>
                  <a:schemeClr val="tx1"/>
                </a:solidFill>
              </a:rPr>
              <a:t> stamps she can buy?</a:t>
            </a:r>
          </a:p>
          <a:p>
            <a:pPr marL="0" indent="0">
              <a:buFont typeface="Courier New" pitchFamily="49" charset="0"/>
              <a:buNone/>
            </a:pPr>
            <a:r>
              <a:rPr lang="en-US" b="1" i="0" dirty="0">
                <a:solidFill>
                  <a:schemeClr val="tx1"/>
                </a:solidFill>
              </a:rPr>
              <a:t>Solution</a:t>
            </a:r>
          </a:p>
          <a:p>
            <a:pPr marL="0" indent="0">
              <a:spcBef>
                <a:spcPct val="65000"/>
              </a:spcBef>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number of 44-cent stamps, </a:t>
            </a:r>
          </a:p>
          <a:p>
            <a:pPr marL="0" indent="0">
              <a:buFont typeface="Courier New" pitchFamily="49" charset="0"/>
              <a:buNone/>
            </a:pPr>
            <a:r>
              <a:rPr lang="en-US" i="0" dirty="0">
                <a:solidFill>
                  <a:schemeClr val="tx1"/>
                </a:solidFill>
              </a:rPr>
              <a:t>then 30 − </a:t>
            </a:r>
            <a:r>
              <a:rPr lang="en-US" i="1" dirty="0">
                <a:solidFill>
                  <a:schemeClr val="tx1"/>
                </a:solidFill>
              </a:rPr>
              <a:t>x</a:t>
            </a:r>
            <a:r>
              <a:rPr lang="en-US" i="0" dirty="0">
                <a:solidFill>
                  <a:schemeClr val="tx1"/>
                </a:solidFill>
              </a:rPr>
              <a:t> = number of 28-cent stamps.  </a:t>
            </a:r>
          </a:p>
          <a:p>
            <a:pPr marL="0" indent="0">
              <a:buFont typeface="Courier New" pitchFamily="49" charset="0"/>
              <a:buNone/>
            </a:pPr>
            <a:r>
              <a:rPr lang="en-US" i="0" dirty="0">
                <a:solidFill>
                  <a:schemeClr val="tx1"/>
                </a:solidFill>
              </a:rPr>
              <a:t>Ellen cannot spend more than </a:t>
            </a:r>
            <a:r>
              <a:rPr lang="en-US" i="0" dirty="0">
                <a:solidFill>
                  <a:srgbClr val="0000FF"/>
                </a:solidFill>
              </a:rPr>
              <a:t>$9.68</a:t>
            </a:r>
            <a:r>
              <a:rPr lang="en-US" i="0" dirty="0">
                <a:solidFill>
                  <a:schemeClr val="tx1"/>
                </a:solidFill>
              </a:rPr>
              <a:t>.</a:t>
            </a:r>
            <a:endParaRPr lang="en-US" dirty="0">
              <a:solidFill>
                <a:schemeClr val="tx1"/>
              </a:solidFill>
            </a:endParaRPr>
          </a:p>
        </p:txBody>
      </p:sp>
      <p:pic>
        <p:nvPicPr>
          <p:cNvPr id="35842" name="Picture 4" descr="Combo2E_1"/>
          <p:cNvPicPr>
            <a:picLocks noChangeAspect="1" noChangeArrowheads="1"/>
          </p:cNvPicPr>
          <p:nvPr/>
        </p:nvPicPr>
        <p:blipFill>
          <a:blip r:embed="rId2"/>
          <a:srcRect/>
          <a:stretch>
            <a:fillRect/>
          </a:stretch>
        </p:blipFill>
        <p:spPr bwMode="auto">
          <a:xfrm>
            <a:off x="6096000" y="2514600"/>
            <a:ext cx="2560320" cy="1735220"/>
          </a:xfrm>
          <a:prstGeom prst="rect">
            <a:avLst/>
          </a:prstGeom>
          <a:noFill/>
          <a:ln w="9525">
            <a:noFill/>
            <a:miter lim="800000"/>
            <a:headEnd/>
            <a:tailEnd/>
          </a:ln>
        </p:spPr>
      </p:pic>
      <p:sp>
        <p:nvSpPr>
          <p:cNvPr id="35843" name="Rectangle 2"/>
          <p:cNvSpPr>
            <a:spLocks noGrp="1"/>
          </p:cNvSpPr>
          <p:nvPr>
            <p:ph type="title"/>
          </p:nvPr>
        </p:nvSpPr>
        <p:spPr>
          <a:prstGeom prst="rect">
            <a:avLst/>
          </a:prstGeom>
        </p:spPr>
        <p:txBody>
          <a:bodyPr/>
          <a:lstStyle/>
          <a:p>
            <a:r>
              <a:rPr lang="en-US" sz="3200" dirty="0">
                <a:solidFill>
                  <a:schemeClr val="accent1"/>
                </a:solidFill>
              </a:rPr>
              <a:t>Example 7: Application with an Inequality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p:cNvSpPr>
          <p:nvPr>
            <p:ph type="title"/>
          </p:nvPr>
        </p:nvSpPr>
        <p:spPr>
          <a:prstGeom prst="rect">
            <a:avLst/>
          </a:prstGeom>
        </p:spPr>
        <p:txBody>
          <a:bodyPr/>
          <a:lstStyle/>
          <a:p>
            <a:r>
              <a:rPr lang="en-US" sz="3200" dirty="0">
                <a:solidFill>
                  <a:schemeClr val="accent1"/>
                </a:solidFill>
              </a:rPr>
              <a:t>Example 7: Application with an Inequality (cont.)</a:t>
            </a:r>
          </a:p>
        </p:txBody>
      </p:sp>
      <p:sp>
        <p:nvSpPr>
          <p:cNvPr id="36868" name="Rectangle 7"/>
          <p:cNvSpPr>
            <a:spLocks noChangeArrowheads="1"/>
          </p:cNvSpPr>
          <p:nvPr/>
        </p:nvSpPr>
        <p:spPr bwMode="auto">
          <a:xfrm>
            <a:off x="455613" y="5073650"/>
            <a:ext cx="8226425" cy="946150"/>
          </a:xfrm>
          <a:prstGeom prst="rect">
            <a:avLst/>
          </a:prstGeom>
          <a:noFill/>
          <a:ln w="9525">
            <a:noFill/>
            <a:miter lim="800000"/>
            <a:headEnd/>
            <a:tailEnd/>
          </a:ln>
        </p:spPr>
        <p:txBody>
          <a:bodyPr/>
          <a:lstStyle/>
          <a:p>
            <a:r>
              <a:rPr lang="en-US" sz="2800" dirty="0">
                <a:latin typeface="Calibri" pitchFamily="34" charset="0"/>
              </a:rPr>
              <a:t>Ellen can buy at most </a:t>
            </a:r>
            <a:r>
              <a:rPr lang="en-US" sz="2800" dirty="0">
                <a:solidFill>
                  <a:srgbClr val="FF0008"/>
                </a:solidFill>
                <a:latin typeface="Calibri" pitchFamily="34" charset="0"/>
              </a:rPr>
              <a:t>eight</a:t>
            </a:r>
            <a:r>
              <a:rPr lang="en-US" sz="2800" dirty="0">
                <a:latin typeface="Calibri" pitchFamily="34" charset="0"/>
              </a:rPr>
              <a:t> 44-cent stamps if she buys a total of 30 stamps.</a:t>
            </a:r>
          </a:p>
        </p:txBody>
      </p:sp>
      <p:graphicFrame>
        <p:nvGraphicFramePr>
          <p:cNvPr id="17411" name="Object 3"/>
          <p:cNvGraphicFramePr>
            <a:graphicFrameLocks noChangeAspect="1"/>
          </p:cNvGraphicFramePr>
          <p:nvPr/>
        </p:nvGraphicFramePr>
        <p:xfrm>
          <a:off x="1955800" y="1155700"/>
          <a:ext cx="3860800" cy="469900"/>
        </p:xfrm>
        <a:graphic>
          <a:graphicData uri="http://schemas.openxmlformats.org/presentationml/2006/ole">
            <mc:AlternateContent xmlns:mc="http://schemas.openxmlformats.org/markup-compatibility/2006">
              <mc:Choice xmlns:v="urn:schemas-microsoft-com:vml" Requires="v">
                <p:oleObj spid="_x0000_s17425" name="Equation" r:id="rId3" imgW="3860640" imgH="469800" progId="Equation.DSMT4">
                  <p:embed/>
                </p:oleObj>
              </mc:Choice>
              <mc:Fallback>
                <p:oleObj name="Equation" r:id="rId3" imgW="38606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1155700"/>
                        <a:ext cx="386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981200" y="1765300"/>
          <a:ext cx="3860800" cy="292100"/>
        </p:xfrm>
        <a:graphic>
          <a:graphicData uri="http://schemas.openxmlformats.org/presentationml/2006/ole">
            <mc:AlternateContent xmlns:mc="http://schemas.openxmlformats.org/markup-compatibility/2006">
              <mc:Choice xmlns:v="urn:schemas-microsoft-com:vml" Requires="v">
                <p:oleObj spid="_x0000_s17426" name="Equation" r:id="rId5" imgW="3860640" imgH="291960" progId="Equation.DSMT4">
                  <p:embed/>
                </p:oleObj>
              </mc:Choice>
              <mc:Fallback>
                <p:oleObj name="Equation" r:id="rId5" imgW="38606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1765300"/>
                        <a:ext cx="386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124200" y="2286000"/>
          <a:ext cx="2730500" cy="292100"/>
        </p:xfrm>
        <a:graphic>
          <a:graphicData uri="http://schemas.openxmlformats.org/presentationml/2006/ole">
            <mc:AlternateContent xmlns:mc="http://schemas.openxmlformats.org/markup-compatibility/2006">
              <mc:Choice xmlns:v="urn:schemas-microsoft-com:vml" Requires="v">
                <p:oleObj spid="_x0000_s17427" name="Equation" r:id="rId7" imgW="2730240" imgH="291960" progId="Equation.DSMT4">
                  <p:embed/>
                </p:oleObj>
              </mc:Choice>
              <mc:Fallback>
                <p:oleObj name="Equation" r:id="rId7" imgW="27302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2286000"/>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209800" y="2806700"/>
          <a:ext cx="4597400" cy="292100"/>
        </p:xfrm>
        <a:graphic>
          <a:graphicData uri="http://schemas.openxmlformats.org/presentationml/2006/ole">
            <mc:AlternateContent xmlns:mc="http://schemas.openxmlformats.org/markup-compatibility/2006">
              <mc:Choice xmlns:v="urn:schemas-microsoft-com:vml" Requires="v">
                <p:oleObj spid="_x0000_s17428" name="Equation" r:id="rId9" imgW="4597200" imgH="291960" progId="Equation.DSMT4">
                  <p:embed/>
                </p:oleObj>
              </mc:Choice>
              <mc:Fallback>
                <p:oleObj name="Equation" r:id="rId9" imgW="45972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2806700"/>
                        <a:ext cx="459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076700" y="3308350"/>
          <a:ext cx="1778000" cy="292100"/>
        </p:xfrm>
        <a:graphic>
          <a:graphicData uri="http://schemas.openxmlformats.org/presentationml/2006/ole">
            <mc:AlternateContent xmlns:mc="http://schemas.openxmlformats.org/markup-compatibility/2006">
              <mc:Choice xmlns:v="urn:schemas-microsoft-com:vml" Requires="v">
                <p:oleObj spid="_x0000_s17429" name="Equation" r:id="rId11" imgW="1777680" imgH="291960" progId="Equation.DSMT4">
                  <p:embed/>
                </p:oleObj>
              </mc:Choice>
              <mc:Fallback>
                <p:oleObj name="Equation" r:id="rId11" imgW="17776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330835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4000500" y="3797300"/>
          <a:ext cx="1905000" cy="838200"/>
        </p:xfrm>
        <a:graphic>
          <a:graphicData uri="http://schemas.openxmlformats.org/presentationml/2006/ole">
            <mc:AlternateContent xmlns:mc="http://schemas.openxmlformats.org/markup-compatibility/2006">
              <mc:Choice xmlns:v="urn:schemas-microsoft-com:vml" Requires="v">
                <p:oleObj spid="_x0000_s17430" name="Equation" r:id="rId13" imgW="1904760" imgH="838080" progId="Equation.DSMT4">
                  <p:embed/>
                </p:oleObj>
              </mc:Choice>
              <mc:Fallback>
                <p:oleObj name="Equation" r:id="rId13" imgW="19047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00500" y="3797300"/>
                        <a:ext cx="190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4699000" y="4762500"/>
          <a:ext cx="711200" cy="292100"/>
        </p:xfrm>
        <a:graphic>
          <a:graphicData uri="http://schemas.openxmlformats.org/presentationml/2006/ole">
            <mc:AlternateContent xmlns:mc="http://schemas.openxmlformats.org/markup-compatibility/2006">
              <mc:Choice xmlns:v="urn:schemas-microsoft-com:vml" Requires="v">
                <p:oleObj spid="_x0000_s17431" name="Equation" r:id="rId15" imgW="711000" imgH="291960" progId="Equation.DSMT4">
                  <p:embed/>
                </p:oleObj>
              </mc:Choice>
              <mc:Fallback>
                <p:oleObj name="Equation" r:id="rId15" imgW="7110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99000" y="47625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37891" name="Rectangle 3"/>
          <p:cNvSpPr>
            <a:spLocks noGrp="1"/>
          </p:cNvSpPr>
          <p:nvPr>
            <p:ph idx="1"/>
          </p:nvPr>
        </p:nvSpPr>
        <p:spPr>
          <a:prstGeom prst="rect">
            <a:avLst/>
          </a:prstGeom>
          <a:solidFill>
            <a:srgbClr val="FFFFCC"/>
          </a:solidFill>
          <a:ln w="28575">
            <a:solidFill>
              <a:srgbClr val="000000"/>
            </a:solidFill>
          </a:ln>
        </p:spPr>
        <p:txBody>
          <a:bodyPr>
            <a:spAutoFit/>
          </a:bodyPr>
          <a:lstStyle/>
          <a:p>
            <a:pPr marL="0" indent="0">
              <a:buFont typeface="Courier New" pitchFamily="49" charset="0"/>
              <a:buNone/>
            </a:pPr>
            <a:r>
              <a:rPr lang="en-US" i="0" dirty="0">
                <a:solidFill>
                  <a:srgbClr val="000000"/>
                </a:solidFill>
              </a:rPr>
              <a:t>Graph each set of real numbers on a real number line.</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r>
              <a:rPr lang="en-US" i="0" dirty="0">
                <a:solidFill>
                  <a:srgbClr val="000000"/>
                </a:solidFill>
              </a:rPr>
              <a:t>Solve each of the following inequalities and graph the solution sets.  Write each solution set in interval notation.  Assume that </a:t>
            </a:r>
            <a:r>
              <a:rPr lang="en-US" i="1" dirty="0">
                <a:solidFill>
                  <a:srgbClr val="000000"/>
                </a:solidFill>
              </a:rPr>
              <a:t>x</a:t>
            </a:r>
            <a:r>
              <a:rPr lang="en-US" i="0" dirty="0">
                <a:solidFill>
                  <a:srgbClr val="000000"/>
                </a:solidFill>
              </a:rPr>
              <a:t> is a real number.</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p:txBody>
      </p:sp>
      <p:graphicFrame>
        <p:nvGraphicFramePr>
          <p:cNvPr id="37892" name="Object 4"/>
          <p:cNvGraphicFramePr>
            <a:graphicFrameLocks noChangeAspect="1"/>
          </p:cNvGraphicFramePr>
          <p:nvPr/>
        </p:nvGraphicFramePr>
        <p:xfrm>
          <a:off x="530352" y="2006600"/>
          <a:ext cx="6858000" cy="1193800"/>
        </p:xfrm>
        <a:graphic>
          <a:graphicData uri="http://schemas.openxmlformats.org/presentationml/2006/ole">
            <mc:AlternateContent xmlns:mc="http://schemas.openxmlformats.org/markup-compatibility/2006">
              <mc:Choice xmlns:v="urn:schemas-microsoft-com:vml" Requires="v">
                <p:oleObj spid="_x0000_s18438" name="Equation" r:id="rId3" imgW="6858000" imgH="1193760" progId="Equation.DSMT4">
                  <p:embed/>
                </p:oleObj>
              </mc:Choice>
              <mc:Fallback>
                <p:oleObj name="Equation" r:id="rId3" imgW="6858000" imgH="1193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006600"/>
                        <a:ext cx="6858000" cy="119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3" name="Object 5"/>
          <p:cNvGraphicFramePr>
            <a:graphicFrameLocks noChangeAspect="1"/>
          </p:cNvGraphicFramePr>
          <p:nvPr/>
        </p:nvGraphicFramePr>
        <p:xfrm>
          <a:off x="530352" y="4800600"/>
          <a:ext cx="7340600" cy="838200"/>
        </p:xfrm>
        <a:graphic>
          <a:graphicData uri="http://schemas.openxmlformats.org/presentationml/2006/ole">
            <mc:AlternateContent xmlns:mc="http://schemas.openxmlformats.org/markup-compatibility/2006">
              <mc:Choice xmlns:v="urn:schemas-microsoft-com:vml" Requires="v">
                <p:oleObj spid="_x0000_s18439" name="Equation" r:id="rId5" imgW="7340600" imgH="838200" progId="Equation.DSMT4">
                  <p:embed/>
                </p:oleObj>
              </mc:Choice>
              <mc:Fallback>
                <p:oleObj name="Equation" r:id="rId5" imgW="73406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800600"/>
                        <a:ext cx="734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38915" name="Rectangle 3"/>
          <p:cNvSpPr>
            <a:spLocks noGrp="1"/>
          </p:cNvSpPr>
          <p:nvPr>
            <p:ph idx="1"/>
          </p:nvPr>
        </p:nvSpPr>
        <p:spPr>
          <a:prstGeom prst="rect">
            <a:avLst/>
          </a:prstGeom>
        </p:spPr>
        <p:txBody>
          <a:bodyPr/>
          <a:lstStyle/>
          <a:p>
            <a:pPr marL="0" indent="0">
              <a:buFont typeface="Courier New" pitchFamily="49" charset="0"/>
              <a:buNone/>
              <a:tabLst>
                <a:tab pos="463550" algn="l"/>
                <a:tab pos="4121150" algn="l"/>
                <a:tab pos="4572000" algn="l"/>
              </a:tabLst>
            </a:pPr>
            <a:r>
              <a:rPr lang="en-US" b="1" i="0" dirty="0">
                <a:solidFill>
                  <a:schemeClr val="tx1"/>
                </a:solidFill>
              </a:rPr>
              <a:t>1.		2.	</a:t>
            </a:r>
          </a:p>
          <a:p>
            <a:pPr marL="0" indent="0">
              <a:buFont typeface="Courier New" pitchFamily="49" charset="0"/>
              <a:buNone/>
              <a:tabLst>
                <a:tab pos="463550" algn="l"/>
                <a:tab pos="4121150" algn="l"/>
                <a:tab pos="4572000" algn="l"/>
              </a:tabLst>
            </a:pPr>
            <a:endParaRPr lang="en-US" b="1" i="0" dirty="0">
              <a:solidFill>
                <a:schemeClr val="tx1"/>
              </a:solidFill>
            </a:endParaRPr>
          </a:p>
          <a:p>
            <a:pPr marL="0" indent="0">
              <a:buFont typeface="Courier New" pitchFamily="49" charset="0"/>
              <a:buNone/>
              <a:tabLst>
                <a:tab pos="463550" algn="l"/>
                <a:tab pos="4121150" algn="l"/>
                <a:tab pos="4572000" algn="l"/>
              </a:tabLst>
            </a:pPr>
            <a:r>
              <a:rPr lang="en-US" b="1" i="0" dirty="0">
                <a:solidFill>
                  <a:schemeClr val="tx1"/>
                </a:solidFill>
              </a:rPr>
              <a:t>3.		4.	</a:t>
            </a:r>
            <a:r>
              <a:rPr lang="en-US" i="0" dirty="0">
                <a:solidFill>
                  <a:srgbClr val="FF0008"/>
                </a:solidFill>
              </a:rPr>
              <a:t>(</a:t>
            </a:r>
            <a:r>
              <a:rPr lang="en-US" i="0" dirty="0">
                <a:solidFill>
                  <a:srgbClr val="FF0008"/>
                </a:solidFill>
                <a:latin typeface="Symbol" pitchFamily="18" charset="2"/>
              </a:rPr>
              <a:t>-</a:t>
            </a:r>
            <a:r>
              <a:rPr lang="en-US" i="0" dirty="0">
                <a:solidFill>
                  <a:srgbClr val="FF0008"/>
                </a:solidFill>
                <a:latin typeface="Symbol" pitchFamily="18" charset="2"/>
                <a:sym typeface="Symbol"/>
              </a:rPr>
              <a:t></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4)</a:t>
            </a:r>
          </a:p>
          <a:p>
            <a:pPr marL="0" indent="0">
              <a:buFont typeface="Courier New" pitchFamily="49" charset="0"/>
              <a:buNone/>
              <a:tabLst>
                <a:tab pos="463550" algn="l"/>
                <a:tab pos="4121150" algn="l"/>
                <a:tab pos="4572000" algn="l"/>
              </a:tabLst>
            </a:pPr>
            <a:endParaRPr lang="en-US" b="1" i="0" dirty="0">
              <a:solidFill>
                <a:schemeClr val="tx1"/>
              </a:solidFill>
            </a:endParaRPr>
          </a:p>
          <a:p>
            <a:pPr marL="0" indent="0">
              <a:buFont typeface="Courier New" pitchFamily="49" charset="0"/>
              <a:buNone/>
              <a:tabLst>
                <a:tab pos="463550" algn="l"/>
                <a:tab pos="4121150" algn="l"/>
                <a:tab pos="4572000" algn="l"/>
              </a:tabLst>
            </a:pPr>
            <a:r>
              <a:rPr lang="en-US" b="1" i="0" dirty="0">
                <a:solidFill>
                  <a:schemeClr val="tx1"/>
                </a:solidFill>
              </a:rPr>
              <a:t>5.		</a:t>
            </a:r>
          </a:p>
          <a:p>
            <a:pPr marL="0" indent="0">
              <a:buFont typeface="Courier New" pitchFamily="49" charset="0"/>
              <a:buNone/>
              <a:tabLst>
                <a:tab pos="463550" algn="l"/>
                <a:tab pos="4121150" algn="l"/>
                <a:tab pos="4572000" algn="l"/>
              </a:tabLst>
            </a:pPr>
            <a:endParaRPr lang="en-US" b="1" i="0" dirty="0">
              <a:solidFill>
                <a:schemeClr val="tx1"/>
              </a:solidFill>
            </a:endParaRPr>
          </a:p>
          <a:p>
            <a:pPr marL="0" indent="0">
              <a:buFont typeface="Courier New" pitchFamily="49" charset="0"/>
              <a:buNone/>
              <a:tabLst>
                <a:tab pos="463550" algn="l"/>
                <a:tab pos="4121150" algn="l"/>
                <a:tab pos="4572000" algn="l"/>
              </a:tabLst>
            </a:pPr>
            <a:r>
              <a:rPr lang="en-US" b="1" i="0" dirty="0">
                <a:solidFill>
                  <a:schemeClr val="tx1"/>
                </a:solidFill>
              </a:rPr>
              <a:t>6.	 </a:t>
            </a:r>
            <a:r>
              <a:rPr lang="en-US" i="0" dirty="0">
                <a:solidFill>
                  <a:srgbClr val="FF0008"/>
                </a:solidFill>
              </a:rPr>
              <a:t>[</a:t>
            </a:r>
            <a:r>
              <a:rPr lang="en-US" i="0" dirty="0">
                <a:solidFill>
                  <a:srgbClr val="FF0008"/>
                </a:solidFill>
                <a:latin typeface="Symbol" pitchFamily="18" charset="2"/>
              </a:rPr>
              <a:t>-</a:t>
            </a:r>
            <a:r>
              <a:rPr lang="en-US" i="0" dirty="0">
                <a:solidFill>
                  <a:srgbClr val="FF0008"/>
                </a:solidFill>
              </a:rPr>
              <a:t>3, 4)</a:t>
            </a:r>
          </a:p>
        </p:txBody>
      </p:sp>
      <p:pic>
        <p:nvPicPr>
          <p:cNvPr id="38916" name="Picture 4" descr="Combo2E_1"/>
          <p:cNvPicPr>
            <a:picLocks noChangeAspect="1" noChangeArrowheads="1"/>
          </p:cNvPicPr>
          <p:nvPr/>
        </p:nvPicPr>
        <p:blipFill>
          <a:blip r:embed="rId3"/>
          <a:srcRect/>
          <a:stretch>
            <a:fillRect/>
          </a:stretch>
        </p:blipFill>
        <p:spPr bwMode="auto">
          <a:xfrm>
            <a:off x="990600" y="1371600"/>
            <a:ext cx="2514600" cy="493713"/>
          </a:xfrm>
          <a:prstGeom prst="rect">
            <a:avLst/>
          </a:prstGeom>
          <a:noFill/>
          <a:ln w="9525">
            <a:noFill/>
            <a:miter lim="800000"/>
            <a:headEnd/>
            <a:tailEnd/>
          </a:ln>
        </p:spPr>
      </p:pic>
      <p:pic>
        <p:nvPicPr>
          <p:cNvPr id="38917" name="Picture 5" descr="Combo2E_1"/>
          <p:cNvPicPr>
            <a:picLocks noChangeAspect="1" noChangeArrowheads="1"/>
          </p:cNvPicPr>
          <p:nvPr/>
        </p:nvPicPr>
        <p:blipFill>
          <a:blip r:embed="rId4"/>
          <a:srcRect/>
          <a:stretch>
            <a:fillRect/>
          </a:stretch>
        </p:blipFill>
        <p:spPr bwMode="auto">
          <a:xfrm>
            <a:off x="5164138" y="1371600"/>
            <a:ext cx="2522537" cy="493713"/>
          </a:xfrm>
          <a:prstGeom prst="rect">
            <a:avLst/>
          </a:prstGeom>
          <a:noFill/>
          <a:ln w="9525">
            <a:noFill/>
            <a:miter lim="800000"/>
            <a:headEnd/>
            <a:tailEnd/>
          </a:ln>
        </p:spPr>
      </p:pic>
      <p:pic>
        <p:nvPicPr>
          <p:cNvPr id="38918" name="Picture 6" descr="Combo2E_1"/>
          <p:cNvPicPr>
            <a:picLocks noChangeAspect="1" noChangeArrowheads="1"/>
          </p:cNvPicPr>
          <p:nvPr/>
        </p:nvPicPr>
        <p:blipFill>
          <a:blip r:embed="rId5"/>
          <a:srcRect/>
          <a:stretch>
            <a:fillRect/>
          </a:stretch>
        </p:blipFill>
        <p:spPr bwMode="auto">
          <a:xfrm>
            <a:off x="990600" y="2392363"/>
            <a:ext cx="2595563" cy="503237"/>
          </a:xfrm>
          <a:prstGeom prst="rect">
            <a:avLst/>
          </a:prstGeom>
          <a:noFill/>
          <a:ln w="9525">
            <a:noFill/>
            <a:miter lim="800000"/>
            <a:headEnd/>
            <a:tailEnd/>
          </a:ln>
        </p:spPr>
      </p:pic>
      <p:pic>
        <p:nvPicPr>
          <p:cNvPr id="38919" name="Picture 7" descr="Combo2E_1"/>
          <p:cNvPicPr>
            <a:picLocks noChangeAspect="1" noChangeArrowheads="1"/>
          </p:cNvPicPr>
          <p:nvPr/>
        </p:nvPicPr>
        <p:blipFill>
          <a:blip r:embed="rId6"/>
          <a:srcRect/>
          <a:stretch>
            <a:fillRect/>
          </a:stretch>
        </p:blipFill>
        <p:spPr bwMode="auto">
          <a:xfrm>
            <a:off x="6413500" y="2419350"/>
            <a:ext cx="2578100" cy="495300"/>
          </a:xfrm>
          <a:prstGeom prst="rect">
            <a:avLst/>
          </a:prstGeom>
          <a:noFill/>
          <a:ln w="9525">
            <a:noFill/>
            <a:miter lim="800000"/>
            <a:headEnd/>
            <a:tailEnd/>
          </a:ln>
        </p:spPr>
      </p:pic>
      <p:graphicFrame>
        <p:nvGraphicFramePr>
          <p:cNvPr id="38920" name="Object 8"/>
          <p:cNvGraphicFramePr>
            <a:graphicFrameLocks noChangeAspect="1"/>
          </p:cNvGraphicFramePr>
          <p:nvPr/>
        </p:nvGraphicFramePr>
        <p:xfrm>
          <a:off x="1016000" y="3175000"/>
          <a:ext cx="1422400" cy="939800"/>
        </p:xfrm>
        <a:graphic>
          <a:graphicData uri="http://schemas.openxmlformats.org/presentationml/2006/ole">
            <mc:AlternateContent xmlns:mc="http://schemas.openxmlformats.org/markup-compatibility/2006">
              <mc:Choice xmlns:v="urn:schemas-microsoft-com:vml" Requires="v">
                <p:oleObj spid="_x0000_s19460" name="Equation" r:id="rId7" imgW="1422400" imgH="939800" progId="Equation.DSMT4">
                  <p:embed/>
                </p:oleObj>
              </mc:Choice>
              <mc:Fallback>
                <p:oleObj name="Equation" r:id="rId7" imgW="1422400" imgH="9398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6000" y="3175000"/>
                        <a:ext cx="14224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8921" name="Picture 9" descr="Combo2E_1"/>
          <p:cNvPicPr>
            <a:picLocks noChangeAspect="1" noChangeArrowheads="1"/>
          </p:cNvPicPr>
          <p:nvPr/>
        </p:nvPicPr>
        <p:blipFill>
          <a:blip r:embed="rId9"/>
          <a:srcRect/>
          <a:stretch>
            <a:fillRect/>
          </a:stretch>
        </p:blipFill>
        <p:spPr bwMode="auto">
          <a:xfrm>
            <a:off x="2613025" y="3429000"/>
            <a:ext cx="2568575" cy="777875"/>
          </a:xfrm>
          <a:prstGeom prst="rect">
            <a:avLst/>
          </a:prstGeom>
          <a:noFill/>
          <a:ln w="9525">
            <a:noFill/>
            <a:miter lim="800000"/>
            <a:headEnd/>
            <a:tailEnd/>
          </a:ln>
        </p:spPr>
      </p:pic>
      <p:pic>
        <p:nvPicPr>
          <p:cNvPr id="38922" name="Picture 10" descr="Combo2E_1"/>
          <p:cNvPicPr>
            <a:picLocks noChangeAspect="1" noChangeArrowheads="1"/>
          </p:cNvPicPr>
          <p:nvPr/>
        </p:nvPicPr>
        <p:blipFill>
          <a:blip r:embed="rId10"/>
          <a:srcRect/>
          <a:stretch>
            <a:fillRect/>
          </a:stretch>
        </p:blipFill>
        <p:spPr bwMode="auto">
          <a:xfrm>
            <a:off x="2209800" y="4441825"/>
            <a:ext cx="2541588" cy="5111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Sets and Set-Builder Notation</a:t>
            </a:r>
          </a:p>
        </p:txBody>
      </p:sp>
      <p:sp>
        <p:nvSpPr>
          <p:cNvPr id="7171" name="Rectangle 3"/>
          <p:cNvSpPr>
            <a:spLocks noGrp="1"/>
          </p:cNvSpPr>
          <p:nvPr>
            <p:ph idx="1"/>
          </p:nvPr>
        </p:nvSpPr>
        <p:spPr>
          <a:xfrm>
            <a:off x="457200" y="1280160"/>
            <a:ext cx="8229600" cy="4606389"/>
          </a:xfrm>
          <a:prstGeom prst="rect">
            <a:avLst/>
          </a:prstGeom>
          <a:noFill/>
          <a:ln w="28575">
            <a:solidFill>
              <a:srgbClr val="FF0008"/>
            </a:solidFill>
          </a:ln>
        </p:spPr>
        <p:txBody>
          <a:bodyPr>
            <a:spAutoFit/>
          </a:bodyPr>
          <a:lstStyle/>
          <a:p>
            <a:pPr marL="0" indent="0" algn="ctr">
              <a:lnSpc>
                <a:spcPts val="3200"/>
              </a:lnSpc>
              <a:spcBef>
                <a:spcPts val="0"/>
              </a:spcBef>
              <a:buFont typeface="Courier New" pitchFamily="49" charset="0"/>
              <a:buNone/>
            </a:pPr>
            <a:r>
              <a:rPr lang="en-US" b="1" i="0" dirty="0">
                <a:solidFill>
                  <a:srgbClr val="000000"/>
                </a:solidFill>
              </a:rPr>
              <a:t>Notes (cont.)</a:t>
            </a:r>
          </a:p>
          <a:p>
            <a:pPr marL="0" indent="0">
              <a:lnSpc>
                <a:spcPts val="3200"/>
              </a:lnSpc>
              <a:spcBef>
                <a:spcPts val="0"/>
              </a:spcBef>
              <a:buFont typeface="Courier New" pitchFamily="49" charset="0"/>
              <a:buNone/>
            </a:pPr>
            <a:r>
              <a:rPr lang="en-US" i="0" dirty="0">
                <a:solidFill>
                  <a:srgbClr val="000000"/>
                </a:solidFill>
              </a:rPr>
              <a:t>The </a:t>
            </a:r>
            <a:r>
              <a:rPr lang="en-US" b="1" i="0" dirty="0">
                <a:solidFill>
                  <a:srgbClr val="C00C08"/>
                </a:solidFill>
              </a:rPr>
              <a:t>union</a:t>
            </a:r>
            <a:r>
              <a:rPr lang="en-US" i="0" dirty="0">
                <a:solidFill>
                  <a:srgbClr val="000000"/>
                </a:solidFill>
              </a:rPr>
              <a:t> (symbolized </a:t>
            </a:r>
            <a:r>
              <a:rPr lang="en-US" i="0" dirty="0">
                <a:solidFill>
                  <a:srgbClr val="000000"/>
                </a:solidFill>
                <a:sym typeface="Symbol" pitchFamily="18" charset="2"/>
              </a:rPr>
              <a:t></a:t>
            </a:r>
            <a:r>
              <a:rPr lang="en-US" i="0" dirty="0">
                <a:solidFill>
                  <a:srgbClr val="000000"/>
                </a:solidFill>
              </a:rPr>
              <a:t>, as in A </a:t>
            </a:r>
            <a:r>
              <a:rPr lang="en-US" i="0" dirty="0">
                <a:solidFill>
                  <a:srgbClr val="000000"/>
                </a:solidFill>
                <a:sym typeface="Symbol" pitchFamily="18" charset="2"/>
              </a:rPr>
              <a:t> </a:t>
            </a:r>
            <a:r>
              <a:rPr lang="en-US" i="0" dirty="0">
                <a:solidFill>
                  <a:srgbClr val="000000"/>
                </a:solidFill>
              </a:rPr>
              <a:t>B) of two (or more) sets is the set of all elements that belong to either one set or the other set or to both sets.  The </a:t>
            </a:r>
            <a:r>
              <a:rPr lang="en-US" b="1" i="0" dirty="0">
                <a:solidFill>
                  <a:srgbClr val="C00000"/>
                </a:solidFill>
              </a:rPr>
              <a:t>intersection</a:t>
            </a:r>
            <a:r>
              <a:rPr lang="en-US" i="0" dirty="0">
                <a:solidFill>
                  <a:srgbClr val="000000"/>
                </a:solidFill>
              </a:rPr>
              <a:t> (symbolized </a:t>
            </a:r>
            <a:r>
              <a:rPr lang="en-US" i="0" dirty="0">
                <a:solidFill>
                  <a:srgbClr val="000000"/>
                </a:solidFill>
                <a:sym typeface="Symbol" pitchFamily="18" charset="2"/>
              </a:rPr>
              <a:t></a:t>
            </a:r>
            <a:r>
              <a:rPr lang="en-US" i="0" dirty="0">
                <a:solidFill>
                  <a:srgbClr val="000000"/>
                </a:solidFill>
              </a:rPr>
              <a:t>, as in A </a:t>
            </a:r>
            <a:r>
              <a:rPr lang="en-US" i="0" dirty="0">
                <a:solidFill>
                  <a:srgbClr val="000000"/>
                </a:solidFill>
                <a:sym typeface="Symbol" pitchFamily="18" charset="2"/>
              </a:rPr>
              <a:t> </a:t>
            </a:r>
            <a:r>
              <a:rPr lang="en-US" i="0" dirty="0">
                <a:solidFill>
                  <a:srgbClr val="000000"/>
                </a:solidFill>
              </a:rPr>
              <a:t>B) of two (or more) sets is the set of all elements that belong to both sets.  The word </a:t>
            </a:r>
            <a:r>
              <a:rPr lang="en-US" b="1" i="0" dirty="0">
                <a:solidFill>
                  <a:srgbClr val="C00C08"/>
                </a:solidFill>
              </a:rPr>
              <a:t>or</a:t>
            </a:r>
            <a:r>
              <a:rPr lang="en-US" i="0" dirty="0">
                <a:solidFill>
                  <a:srgbClr val="000000"/>
                </a:solidFill>
              </a:rPr>
              <a:t> is used to indicate union and the word </a:t>
            </a:r>
            <a:r>
              <a:rPr lang="en-US" b="1" i="0" dirty="0">
                <a:solidFill>
                  <a:srgbClr val="C00C08"/>
                </a:solidFill>
              </a:rPr>
              <a:t>and</a:t>
            </a:r>
            <a:r>
              <a:rPr lang="en-US" i="0" dirty="0">
                <a:solidFill>
                  <a:srgbClr val="000000"/>
                </a:solidFill>
              </a:rPr>
              <a:t> is used to indicate intersection.  For example, if </a:t>
            </a:r>
            <a:r>
              <a:rPr lang="en-US" dirty="0">
                <a:solidFill>
                  <a:srgbClr val="000000"/>
                </a:solidFill>
              </a:rPr>
              <a:t>A</a:t>
            </a:r>
            <a:r>
              <a:rPr lang="en-US" i="0" dirty="0">
                <a:solidFill>
                  <a:srgbClr val="000000"/>
                </a:solidFill>
              </a:rPr>
              <a:t> = {1, 2, 3} and </a:t>
            </a:r>
          </a:p>
          <a:p>
            <a:pPr marL="0" indent="0">
              <a:lnSpc>
                <a:spcPts val="3200"/>
              </a:lnSpc>
              <a:spcBef>
                <a:spcPts val="0"/>
              </a:spcBef>
              <a:buFont typeface="Courier New" pitchFamily="49" charset="0"/>
              <a:buNone/>
            </a:pPr>
            <a:r>
              <a:rPr lang="en-US" dirty="0">
                <a:solidFill>
                  <a:srgbClr val="000000"/>
                </a:solidFill>
              </a:rPr>
              <a:t>B</a:t>
            </a:r>
            <a:r>
              <a:rPr lang="en-US" i="0" dirty="0">
                <a:solidFill>
                  <a:srgbClr val="000000"/>
                </a:solidFill>
              </a:rPr>
              <a:t> = {2, 3, 4}, then the numbers that belong to </a:t>
            </a:r>
            <a:r>
              <a:rPr lang="en-US" dirty="0">
                <a:solidFill>
                  <a:srgbClr val="000000"/>
                </a:solidFill>
              </a:rPr>
              <a:t>A</a:t>
            </a:r>
            <a:r>
              <a:rPr lang="en-US" i="0" dirty="0">
                <a:solidFill>
                  <a:srgbClr val="000000"/>
                </a:solidFill>
              </a:rPr>
              <a:t> </a:t>
            </a:r>
            <a:r>
              <a:rPr lang="en-US" b="1" i="0" dirty="0">
                <a:solidFill>
                  <a:srgbClr val="C00C08"/>
                </a:solidFill>
              </a:rPr>
              <a:t>or</a:t>
            </a:r>
            <a:r>
              <a:rPr lang="en-US" i="0" dirty="0">
                <a:solidFill>
                  <a:srgbClr val="000000"/>
                </a:solidFill>
              </a:rPr>
              <a:t> </a:t>
            </a:r>
            <a:r>
              <a:rPr lang="en-US" dirty="0">
                <a:solidFill>
                  <a:srgbClr val="000000"/>
                </a:solidFill>
              </a:rPr>
              <a:t>B</a:t>
            </a:r>
            <a:r>
              <a:rPr lang="en-US" i="0" dirty="0">
                <a:solidFill>
                  <a:srgbClr val="000000"/>
                </a:solidFill>
              </a:rPr>
              <a:t> is the set A </a:t>
            </a:r>
            <a:r>
              <a:rPr lang="en-US" i="0" dirty="0">
                <a:solidFill>
                  <a:srgbClr val="000000"/>
                </a:solidFill>
                <a:sym typeface="Symbol" pitchFamily="18" charset="2"/>
              </a:rPr>
              <a:t> </a:t>
            </a:r>
            <a:r>
              <a:rPr lang="en-US" i="0" dirty="0">
                <a:solidFill>
                  <a:srgbClr val="000000"/>
                </a:solidFill>
              </a:rPr>
              <a:t>B = {1, 2, 3, 4}.  The set of numbers that belong to </a:t>
            </a:r>
            <a:r>
              <a:rPr lang="en-US" dirty="0">
                <a:solidFill>
                  <a:srgbClr val="000000"/>
                </a:solidFill>
              </a:rPr>
              <a:t>A</a:t>
            </a:r>
            <a:r>
              <a:rPr lang="en-US" i="0" dirty="0">
                <a:solidFill>
                  <a:srgbClr val="000000"/>
                </a:solidFill>
              </a:rPr>
              <a:t> </a:t>
            </a:r>
            <a:r>
              <a:rPr lang="en-US" b="1" i="0" dirty="0">
                <a:solidFill>
                  <a:srgbClr val="C00C08"/>
                </a:solidFill>
              </a:rPr>
              <a:t>and</a:t>
            </a:r>
            <a:r>
              <a:rPr lang="en-US" i="0" dirty="0">
                <a:solidFill>
                  <a:srgbClr val="000000"/>
                </a:solidFill>
              </a:rPr>
              <a:t> </a:t>
            </a:r>
            <a:r>
              <a:rPr lang="en-US" dirty="0">
                <a:solidFill>
                  <a:srgbClr val="000000"/>
                </a:solidFill>
              </a:rPr>
              <a:t>B</a:t>
            </a:r>
            <a:r>
              <a:rPr lang="en-US" i="0" dirty="0">
                <a:solidFill>
                  <a:srgbClr val="000000"/>
                </a:solidFill>
              </a:rPr>
              <a:t> is the set A </a:t>
            </a:r>
            <a:r>
              <a:rPr lang="en-US" i="0" dirty="0">
                <a:solidFill>
                  <a:srgbClr val="000000"/>
                </a:solidFill>
                <a:sym typeface="Symbol" pitchFamily="18" charset="2"/>
              </a:rPr>
              <a:t> </a:t>
            </a:r>
            <a:r>
              <a:rPr lang="en-US" i="0" dirty="0">
                <a:solidFill>
                  <a:srgbClr val="000000"/>
                </a:solidFill>
              </a:rPr>
              <a:t>B = {2,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Sets and Set-Builder Notation</a:t>
            </a:r>
          </a:p>
        </p:txBody>
      </p:sp>
      <p:sp>
        <p:nvSpPr>
          <p:cNvPr id="8195" name="Rectangle 3"/>
          <p:cNvSpPr>
            <a:spLocks noGrp="1"/>
          </p:cNvSpPr>
          <p:nvPr>
            <p:ph idx="1"/>
          </p:nvPr>
        </p:nvSpPr>
        <p:spPr>
          <a:xfrm>
            <a:off x="457200" y="1280160"/>
            <a:ext cx="8229600" cy="4282440"/>
          </a:xfrm>
          <a:prstGeom prst="rect">
            <a:avLst/>
          </a:prstGeom>
          <a:noFill/>
          <a:ln w="28575">
            <a:solidFill>
              <a:srgbClr val="FF0008"/>
            </a:solidFill>
          </a:ln>
        </p:spPr>
        <p:txBody>
          <a:bodyPr wrap="square">
            <a:noAutofit/>
          </a:bodyPr>
          <a:lstStyle/>
          <a:p>
            <a:pPr marL="0" indent="0" algn="ctr">
              <a:buFont typeface="Courier New" pitchFamily="49" charset="0"/>
              <a:buNone/>
            </a:pPr>
            <a:r>
              <a:rPr lang="en-US" b="1" i="0" dirty="0">
                <a:solidFill>
                  <a:srgbClr val="000000"/>
                </a:solidFill>
              </a:rPr>
              <a:t>Notes (cont.)</a:t>
            </a:r>
          </a:p>
          <a:p>
            <a:pPr marL="0" indent="0">
              <a:buFont typeface="Courier New" pitchFamily="49" charset="0"/>
              <a:buNone/>
            </a:pPr>
            <a:r>
              <a:rPr lang="en-US" i="0" dirty="0">
                <a:solidFill>
                  <a:srgbClr val="000000"/>
                </a:solidFill>
              </a:rPr>
              <a:t>These relationships can be illustrated using the following Venn diagram.</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p:txBody>
      </p:sp>
      <p:pic>
        <p:nvPicPr>
          <p:cNvPr id="8196" name="Picture 4" descr="Combo2E_1"/>
          <p:cNvPicPr>
            <a:picLocks noChangeAspect="1" noChangeArrowheads="1"/>
          </p:cNvPicPr>
          <p:nvPr/>
        </p:nvPicPr>
        <p:blipFill>
          <a:blip r:embed="rId2"/>
          <a:srcRect/>
          <a:stretch>
            <a:fillRect/>
          </a:stretch>
        </p:blipFill>
        <p:spPr bwMode="auto">
          <a:xfrm>
            <a:off x="2944813" y="2813050"/>
            <a:ext cx="3254375" cy="25209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Sets and Set-Builder Notation</a:t>
            </a:r>
          </a:p>
        </p:txBody>
      </p:sp>
      <p:sp>
        <p:nvSpPr>
          <p:cNvPr id="9219" name="Rectangle 3"/>
          <p:cNvSpPr>
            <a:spLocks noGrp="1"/>
          </p:cNvSpPr>
          <p:nvPr>
            <p:ph idx="1"/>
          </p:nvPr>
        </p:nvSpPr>
        <p:spPr>
          <a:prstGeom prst="rect">
            <a:avLst/>
          </a:prstGeom>
          <a:noFill/>
          <a:ln w="28575">
            <a:solidFill>
              <a:srgbClr val="FF0008"/>
            </a:solidFill>
          </a:ln>
        </p:spPr>
        <p:txBody>
          <a:bodyPr>
            <a:spAutoFit/>
          </a:bodyPr>
          <a:lstStyle/>
          <a:p>
            <a:pPr marL="0" indent="0" algn="ctr">
              <a:buFont typeface="Courier New" pitchFamily="49" charset="0"/>
              <a:buNone/>
            </a:pPr>
            <a:r>
              <a:rPr lang="en-US" b="1" i="0" dirty="0">
                <a:solidFill>
                  <a:srgbClr val="000000"/>
                </a:solidFill>
              </a:rPr>
              <a:t>Notes (cont.)</a:t>
            </a:r>
          </a:p>
          <a:p>
            <a:pPr marL="0" indent="0">
              <a:buFont typeface="Courier New" pitchFamily="49" charset="0"/>
              <a:buNone/>
            </a:pPr>
            <a:r>
              <a:rPr lang="en-US" i="0" dirty="0">
                <a:solidFill>
                  <a:srgbClr val="000000"/>
                </a:solidFill>
              </a:rPr>
              <a:t>Similarly, union and intersection notation can be used for sets with inequalities.</a:t>
            </a:r>
          </a:p>
          <a:p>
            <a:pPr marL="0" indent="0">
              <a:buFont typeface="Courier New" pitchFamily="49" charset="0"/>
              <a:buNone/>
            </a:pPr>
            <a:r>
              <a:rPr lang="en-US" i="0" dirty="0">
                <a:solidFill>
                  <a:srgbClr val="000000"/>
                </a:solidFill>
              </a:rPr>
              <a:t>For example,                                can be written in the form </a:t>
            </a:r>
          </a:p>
          <a:p>
            <a:pPr marL="0" indent="0">
              <a:spcBef>
                <a:spcPct val="60000"/>
              </a:spcBef>
              <a:buFont typeface="Courier New" pitchFamily="49" charset="0"/>
              <a:buNone/>
            </a:pPr>
            <a:endParaRPr lang="en-US" i="0" dirty="0">
              <a:solidFill>
                <a:srgbClr val="000000"/>
              </a:solidFill>
            </a:endParaRPr>
          </a:p>
          <a:p>
            <a:pPr marL="0" indent="0">
              <a:buFont typeface="Courier New" pitchFamily="49" charset="0"/>
              <a:buNone/>
            </a:pPr>
            <a:r>
              <a:rPr lang="en-US" i="0" dirty="0">
                <a:solidFill>
                  <a:srgbClr val="000000"/>
                </a:solidFill>
              </a:rPr>
              <a:t>Also,                                   can be written in the form</a:t>
            </a:r>
          </a:p>
          <a:p>
            <a:pPr marL="0" indent="0">
              <a:spcBef>
                <a:spcPct val="110000"/>
              </a:spcBef>
              <a:buFont typeface="Courier New" pitchFamily="49" charset="0"/>
              <a:buNone/>
            </a:pPr>
            <a:endParaRPr lang="en-US" dirty="0">
              <a:solidFill>
                <a:srgbClr val="000000"/>
              </a:solidFill>
            </a:endParaRPr>
          </a:p>
        </p:txBody>
      </p:sp>
      <p:graphicFrame>
        <p:nvGraphicFramePr>
          <p:cNvPr id="9220" name="Object 4"/>
          <p:cNvGraphicFramePr>
            <a:graphicFrameLocks noChangeAspect="1"/>
          </p:cNvGraphicFramePr>
          <p:nvPr/>
        </p:nvGraphicFramePr>
        <p:xfrm>
          <a:off x="2444750" y="2736850"/>
          <a:ext cx="2438400" cy="546100"/>
        </p:xfrm>
        <a:graphic>
          <a:graphicData uri="http://schemas.openxmlformats.org/presentationml/2006/ole">
            <mc:AlternateContent xmlns:mc="http://schemas.openxmlformats.org/markup-compatibility/2006">
              <mc:Choice xmlns:v="urn:schemas-microsoft-com:vml" Requires="v">
                <p:oleObj spid="_x0000_s1034" name="Equation" r:id="rId3" imgW="2438280" imgH="545760" progId="Equation.DSMT4">
                  <p:embed/>
                </p:oleObj>
              </mc:Choice>
              <mc:Fallback>
                <p:oleObj name="Equation" r:id="rId3" imgW="2438280" imgH="545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4750" y="2736850"/>
                        <a:ext cx="24384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3079750" y="3686175"/>
          <a:ext cx="2984500" cy="533400"/>
        </p:xfrm>
        <a:graphic>
          <a:graphicData uri="http://schemas.openxmlformats.org/presentationml/2006/ole">
            <mc:AlternateContent xmlns:mc="http://schemas.openxmlformats.org/markup-compatibility/2006">
              <mc:Choice xmlns:v="urn:schemas-microsoft-com:vml" Requires="v">
                <p:oleObj spid="_x0000_s1035" name="Equation" r:id="rId5" imgW="2984500" imgH="533400" progId="Equation.DSMT4">
                  <p:embed/>
                </p:oleObj>
              </mc:Choice>
              <mc:Fallback>
                <p:oleObj name="Equation" r:id="rId5" imgW="2984500" imgH="5334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9750" y="3686175"/>
                        <a:ext cx="29845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370013" y="4371975"/>
          <a:ext cx="2628900" cy="533400"/>
        </p:xfrm>
        <a:graphic>
          <a:graphicData uri="http://schemas.openxmlformats.org/presentationml/2006/ole">
            <mc:AlternateContent xmlns:mc="http://schemas.openxmlformats.org/markup-compatibility/2006">
              <mc:Choice xmlns:v="urn:schemas-microsoft-com:vml" Requires="v">
                <p:oleObj spid="_x0000_s1036" name="Equation" r:id="rId7" imgW="2628900" imgH="533400" progId="Equation.DSMT4">
                  <p:embed/>
                </p:oleObj>
              </mc:Choice>
              <mc:Fallback>
                <p:oleObj name="Equation" r:id="rId7" imgW="2628900" imgH="5334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0013" y="4371975"/>
                        <a:ext cx="26289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930400" y="5057775"/>
          <a:ext cx="5283200" cy="533400"/>
        </p:xfrm>
        <a:graphic>
          <a:graphicData uri="http://schemas.openxmlformats.org/presentationml/2006/ole">
            <mc:AlternateContent xmlns:mc="http://schemas.openxmlformats.org/markup-compatibility/2006">
              <mc:Choice xmlns:v="urn:schemas-microsoft-com:vml" Requires="v">
                <p:oleObj spid="_x0000_s1037" name="Equation" r:id="rId9" imgW="5283200" imgH="533400" progId="Equation.DSMT4">
                  <p:embed/>
                </p:oleObj>
              </mc:Choice>
              <mc:Fallback>
                <p:oleObj name="Equation" r:id="rId9" imgW="5283200" imgH="5334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0400" y="5057775"/>
                        <a:ext cx="52832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Intervals of Real Numbers</a:t>
            </a:r>
          </a:p>
        </p:txBody>
      </p:sp>
      <p:graphicFrame>
        <p:nvGraphicFramePr>
          <p:cNvPr id="4" name="Content Placeholder 3"/>
          <p:cNvGraphicFramePr>
            <a:graphicFrameLocks noGrp="1"/>
          </p:cNvGraphicFramePr>
          <p:nvPr>
            <p:ph idx="1"/>
          </p:nvPr>
        </p:nvGraphicFramePr>
        <p:xfrm>
          <a:off x="457200" y="1279525"/>
          <a:ext cx="8229600" cy="4435475"/>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370840">
                <a:tc>
                  <a:txBody>
                    <a:bodyPr/>
                    <a:lstStyle/>
                    <a:p>
                      <a:pPr algn="ctr"/>
                      <a:r>
                        <a:rPr lang="en-US" sz="2800" b="1" kern="1200" baseline="0" dirty="0">
                          <a:solidFill>
                            <a:srgbClr val="000000"/>
                          </a:solidFill>
                          <a:latin typeface="+mn-lt"/>
                          <a:ea typeface="+mn-ea"/>
                          <a:cs typeface="+mn-cs"/>
                        </a:rPr>
                        <a:t>Type of Interval</a:t>
                      </a:r>
                      <a:endParaRPr lang="en-US" sz="2800" dirty="0">
                        <a:solidFill>
                          <a:srgbClr val="000000"/>
                        </a:solidFill>
                      </a:endParaRPr>
                    </a:p>
                  </a:txBody>
                  <a:tcPr>
                    <a:lnL w="28575" cap="flat" cmpd="sng" algn="ctr">
                      <a:solidFill>
                        <a:srgbClr val="000000"/>
                      </a:solidFill>
                      <a:prstDash val="solid"/>
                      <a:round/>
                      <a:headEnd type="none" w="med" len="med"/>
                      <a:tailEnd type="none" w="med" len="med"/>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Algebraic</a:t>
                      </a:r>
                    </a:p>
                    <a:p>
                      <a:pPr algn="ctr"/>
                      <a:r>
                        <a:rPr lang="en-US" sz="2800" b="1" kern="1200" baseline="0" dirty="0">
                          <a:solidFill>
                            <a:srgbClr val="000000"/>
                          </a:solidFill>
                          <a:latin typeface="+mn-lt"/>
                          <a:ea typeface="+mn-ea"/>
                          <a:cs typeface="+mn-cs"/>
                        </a:rPr>
                        <a:t>Notation</a:t>
                      </a:r>
                      <a:endParaRPr lang="en-US" sz="2800" dirty="0">
                        <a:solidFill>
                          <a:srgbClr val="000000"/>
                        </a:solidFill>
                      </a:endParaRPr>
                    </a:p>
                  </a:txBody>
                  <a:tcPr>
                    <a:lnL w="12700" cmpd="sng">
                      <a:noFill/>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Interval</a:t>
                      </a:r>
                    </a:p>
                    <a:p>
                      <a:pPr algn="ctr"/>
                      <a:r>
                        <a:rPr lang="en-US" sz="2800" b="1" kern="1200" baseline="0" dirty="0">
                          <a:solidFill>
                            <a:srgbClr val="000000"/>
                          </a:solidFill>
                          <a:latin typeface="+mn-lt"/>
                          <a:ea typeface="+mn-ea"/>
                          <a:cs typeface="+mn-cs"/>
                        </a:rPr>
                        <a:t>Notation</a:t>
                      </a:r>
                      <a:endParaRPr lang="en-US" sz="2800" dirty="0">
                        <a:solidFill>
                          <a:srgbClr val="000000"/>
                        </a:solidFill>
                      </a:endParaRPr>
                    </a:p>
                  </a:txBody>
                  <a:tcPr>
                    <a:lnL w="12700" cmpd="sng">
                      <a:noFill/>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Graph</a:t>
                      </a: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0"/>
                  </a:ext>
                </a:extLst>
              </a:tr>
              <a:tr h="370840">
                <a:tc>
                  <a:txBody>
                    <a:bodyPr/>
                    <a:lstStyle/>
                    <a:p>
                      <a:pPr algn="ctr"/>
                      <a:r>
                        <a:rPr lang="en-US" sz="2800" kern="1200" baseline="0" dirty="0">
                          <a:solidFill>
                            <a:srgbClr val="000000"/>
                          </a:solidFill>
                          <a:latin typeface="+mn-lt"/>
                          <a:ea typeface="+mn-ea"/>
                          <a:cs typeface="+mn-cs"/>
                        </a:rPr>
                        <a:t>Open Interval</a:t>
                      </a:r>
                      <a:endParaRPr lang="en-US" sz="2800" dirty="0">
                        <a:solidFill>
                          <a:srgbClr val="000000"/>
                        </a:solidFill>
                      </a:endParaRPr>
                    </a:p>
                  </a:txBody>
                  <a:tcPr>
                    <a:lnL w="28575" cap="flat" cmpd="sng" algn="ctr">
                      <a:solidFill>
                        <a:srgbClr val="000000"/>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rgbClr val="FFFFCC"/>
                    </a:solidFill>
                  </a:tcPr>
                </a:tc>
                <a:tc>
                  <a:txBody>
                    <a:bodyPr/>
                    <a:lstStyle/>
                    <a:p>
                      <a:pPr algn="ctr"/>
                      <a:r>
                        <a:rPr lang="en-US" sz="2800" i="1" kern="1200" baseline="0" dirty="0">
                          <a:solidFill>
                            <a:srgbClr val="000000"/>
                          </a:solidFill>
                          <a:latin typeface="+mn-lt"/>
                          <a:ea typeface="+mn-ea"/>
                          <a:cs typeface="+mn-cs"/>
                        </a:rPr>
                        <a:t>a &lt; x &lt; b</a:t>
                      </a:r>
                      <a:endParaRPr lang="en-US" sz="28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FFFFCC"/>
                    </a:solidFill>
                  </a:tcPr>
                </a:tc>
                <a:tc>
                  <a:txBody>
                    <a:bodyPr/>
                    <a:lstStyle/>
                    <a:p>
                      <a:pPr algn="ctr"/>
                      <a:r>
                        <a:rPr lang="en-US" sz="2800" kern="1200" baseline="0" dirty="0">
                          <a:solidFill>
                            <a:srgbClr val="000000"/>
                          </a:solidFill>
                          <a:latin typeface="+mn-lt"/>
                          <a:ea typeface="+mn-ea"/>
                          <a:cs typeface="+mn-cs"/>
                        </a:rPr>
                        <a:t>(</a:t>
                      </a:r>
                      <a:r>
                        <a:rPr lang="en-US" sz="2800" i="1" kern="1200" baseline="0" dirty="0">
                          <a:solidFill>
                            <a:srgbClr val="000000"/>
                          </a:solidFill>
                          <a:latin typeface="+mn-lt"/>
                          <a:ea typeface="+mn-ea"/>
                          <a:cs typeface="+mn-cs"/>
                        </a:rPr>
                        <a:t>a, b</a:t>
                      </a:r>
                      <a:r>
                        <a:rPr lang="en-US" sz="2800" i="0" kern="1200" baseline="0" dirty="0">
                          <a:solidFill>
                            <a:srgbClr val="000000"/>
                          </a:solidFill>
                          <a:latin typeface="+mn-lt"/>
                          <a:ea typeface="+mn-ea"/>
                          <a:cs typeface="+mn-cs"/>
                        </a:rPr>
                        <a:t>)</a:t>
                      </a:r>
                      <a:endParaRPr lang="en-US" sz="2800" i="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1"/>
                  </a:ext>
                </a:extLst>
              </a:tr>
              <a:tr h="370840">
                <a:tc>
                  <a:txBody>
                    <a:bodyPr/>
                    <a:lstStyle/>
                    <a:p>
                      <a:pPr algn="ctr"/>
                      <a:r>
                        <a:rPr lang="en-US" sz="2800" kern="1200" baseline="0" dirty="0">
                          <a:solidFill>
                            <a:srgbClr val="000000"/>
                          </a:solidFill>
                          <a:latin typeface="+mn-lt"/>
                          <a:ea typeface="+mn-ea"/>
                          <a:cs typeface="+mn-cs"/>
                        </a:rPr>
                        <a:t>Closed Interval</a:t>
                      </a:r>
                      <a:endParaRPr lang="en-US" sz="2800" dirty="0">
                        <a:solidFill>
                          <a:srgbClr val="000000"/>
                        </a:solidFill>
                      </a:endParaRPr>
                    </a:p>
                  </a:txBody>
                  <a:tcPr>
                    <a:lnL w="28575" cap="flat" cmpd="sng" algn="ctr">
                      <a:solidFill>
                        <a:srgbClr val="000000"/>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pPr algn="ctr"/>
                      <a:r>
                        <a:rPr lang="en-US" sz="2800" i="1" kern="1200" baseline="0" dirty="0">
                          <a:solidFill>
                            <a:srgbClr val="000000"/>
                          </a:solidFill>
                          <a:latin typeface="+mn-lt"/>
                          <a:ea typeface="+mn-ea"/>
                          <a:cs typeface="+mn-cs"/>
                        </a:rPr>
                        <a:t>a ≤ x ≤ b</a:t>
                      </a:r>
                      <a:endParaRPr lang="en-US" sz="28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pPr algn="ctr"/>
                      <a:r>
                        <a:rPr lang="en-US" sz="2800" kern="1200" baseline="0" dirty="0">
                          <a:solidFill>
                            <a:srgbClr val="000000"/>
                          </a:solidFill>
                          <a:latin typeface="+mn-lt"/>
                          <a:ea typeface="+mn-ea"/>
                          <a:cs typeface="+mn-cs"/>
                        </a:rPr>
                        <a:t>[</a:t>
                      </a:r>
                      <a:r>
                        <a:rPr lang="en-US" sz="2800" i="1" kern="1200" baseline="0" dirty="0">
                          <a:solidFill>
                            <a:srgbClr val="000000"/>
                          </a:solidFill>
                          <a:latin typeface="+mn-lt"/>
                          <a:ea typeface="+mn-ea"/>
                          <a:cs typeface="+mn-cs"/>
                        </a:rPr>
                        <a:t>a, b</a:t>
                      </a:r>
                      <a:r>
                        <a:rPr lang="en-US" sz="2800" i="0" kern="1200" baseline="0" dirty="0">
                          <a:solidFill>
                            <a:srgbClr val="000000"/>
                          </a:solidFill>
                          <a:latin typeface="+mn-lt"/>
                          <a:ea typeface="+mn-ea"/>
                          <a:cs typeface="+mn-cs"/>
                        </a:rPr>
                        <a:t>]</a:t>
                      </a:r>
                      <a:endParaRPr lang="en-US" sz="2800" i="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2"/>
                  </a:ext>
                </a:extLst>
              </a:tr>
              <a:tr h="1600835">
                <a:tc>
                  <a:txBody>
                    <a:bodyPr/>
                    <a:lstStyle/>
                    <a:p>
                      <a:pPr algn="ctr"/>
                      <a:r>
                        <a:rPr lang="en-US" sz="2800" kern="1200" baseline="0" dirty="0">
                          <a:solidFill>
                            <a:srgbClr val="000000"/>
                          </a:solidFill>
                          <a:latin typeface="+mn-lt"/>
                          <a:ea typeface="+mn-ea"/>
                          <a:cs typeface="+mn-cs"/>
                        </a:rPr>
                        <a:t>Half-open Interval</a:t>
                      </a:r>
                      <a:endParaRPr lang="en-US" sz="2800" dirty="0">
                        <a:solidFill>
                          <a:srgbClr val="000000"/>
                        </a:solidFill>
                      </a:endParaRPr>
                    </a:p>
                  </a:txBody>
                  <a:tcPr anchor="ctr">
                    <a:lnL w="28575" cap="flat" cmpd="sng" algn="ctr">
                      <a:solidFill>
                        <a:srgbClr val="000000"/>
                      </a:solidFill>
                      <a:prstDash val="solid"/>
                      <a:round/>
                      <a:headEnd type="none" w="med" len="med"/>
                      <a:tailEnd type="none" w="med" len="med"/>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lang="en-US" sz="2800" dirty="0">
                        <a:solidFill>
                          <a:srgbClr val="000000"/>
                        </a:solidFill>
                      </a:endParaRPr>
                    </a:p>
                  </a:txBody>
                  <a:tcPr>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3"/>
                  </a:ext>
                </a:extLst>
              </a:tr>
            </a:tbl>
          </a:graphicData>
        </a:graphic>
      </p:graphicFrame>
      <p:pic>
        <p:nvPicPr>
          <p:cNvPr id="41987" name="Picture 3"/>
          <p:cNvPicPr>
            <a:picLocks noChangeAspect="1" noChangeArrowheads="1"/>
          </p:cNvPicPr>
          <p:nvPr/>
        </p:nvPicPr>
        <p:blipFill>
          <a:blip r:embed="rId3">
            <a:clrChange>
              <a:clrFrom>
                <a:srgbClr val="EFEFF7"/>
              </a:clrFrom>
              <a:clrTo>
                <a:srgbClr val="EFEFF7">
                  <a:alpha val="0"/>
                </a:srgbClr>
              </a:clrTo>
            </a:clrChange>
            <a:duotone>
              <a:prstClr val="black"/>
              <a:srgbClr val="FFFFCC">
                <a:tint val="45000"/>
                <a:satMod val="400000"/>
              </a:srgbClr>
            </a:duotone>
          </a:blip>
          <a:srcRect/>
          <a:stretch>
            <a:fillRect/>
          </a:stretch>
        </p:blipFill>
        <p:spPr bwMode="auto">
          <a:xfrm>
            <a:off x="5495925" y="2266950"/>
            <a:ext cx="2857500" cy="628650"/>
          </a:xfrm>
          <a:prstGeom prst="rect">
            <a:avLst/>
          </a:prstGeom>
          <a:noFill/>
          <a:ln w="9525">
            <a:noFill/>
            <a:miter lim="800000"/>
            <a:headEnd/>
            <a:tailEnd/>
          </a:ln>
          <a:effectLst/>
        </p:spPr>
      </p:pic>
      <p:pic>
        <p:nvPicPr>
          <p:cNvPr id="41988" name="Picture 4"/>
          <p:cNvPicPr>
            <a:picLocks noChangeAspect="1" noChangeArrowheads="1"/>
          </p:cNvPicPr>
          <p:nvPr/>
        </p:nvPicPr>
        <p:blipFill>
          <a:blip r:embed="rId4">
            <a:clrChange>
              <a:clrFrom>
                <a:srgbClr val="EFEFF7"/>
              </a:clrFrom>
              <a:clrTo>
                <a:srgbClr val="EFEFF7">
                  <a:alpha val="0"/>
                </a:srgbClr>
              </a:clrTo>
            </a:clrChange>
            <a:duotone>
              <a:prstClr val="black"/>
              <a:srgbClr val="FFFFCC">
                <a:tint val="45000"/>
                <a:satMod val="400000"/>
              </a:srgbClr>
            </a:duotone>
          </a:blip>
          <a:srcRect/>
          <a:stretch>
            <a:fillRect/>
          </a:stretch>
        </p:blipFill>
        <p:spPr bwMode="auto">
          <a:xfrm>
            <a:off x="5495925" y="3124200"/>
            <a:ext cx="2924175" cy="695325"/>
          </a:xfrm>
          <a:prstGeom prst="rect">
            <a:avLst/>
          </a:prstGeom>
          <a:noFill/>
          <a:ln w="9525">
            <a:noFill/>
            <a:miter lim="800000"/>
            <a:headEnd/>
            <a:tailEnd/>
          </a:ln>
          <a:effectLst/>
        </p:spPr>
      </p:pic>
      <p:pic>
        <p:nvPicPr>
          <p:cNvPr id="41989" name="Picture 5"/>
          <p:cNvPicPr>
            <a:picLocks noChangeAspect="1" noChangeArrowheads="1"/>
          </p:cNvPicPr>
          <p:nvPr/>
        </p:nvPicPr>
        <p:blipFill>
          <a:blip r:embed="rId5">
            <a:clrChange>
              <a:clrFrom>
                <a:srgbClr val="EFEFF7"/>
              </a:clrFrom>
              <a:clrTo>
                <a:srgbClr val="EFEFF7">
                  <a:alpha val="0"/>
                </a:srgbClr>
              </a:clrTo>
            </a:clrChange>
            <a:duotone>
              <a:prstClr val="black"/>
              <a:srgbClr val="FFFFCC">
                <a:tint val="45000"/>
                <a:satMod val="400000"/>
              </a:srgbClr>
            </a:duotone>
          </a:blip>
          <a:srcRect/>
          <a:stretch>
            <a:fillRect/>
          </a:stretch>
        </p:blipFill>
        <p:spPr bwMode="auto">
          <a:xfrm>
            <a:off x="5495925" y="4191000"/>
            <a:ext cx="2962275" cy="1343025"/>
          </a:xfrm>
          <a:prstGeom prst="rect">
            <a:avLst/>
          </a:prstGeom>
          <a:noFill/>
          <a:ln w="9525">
            <a:noFill/>
            <a:miter lim="800000"/>
            <a:headEnd/>
            <a:tailEnd/>
          </a:ln>
          <a:effectLst/>
        </p:spPr>
      </p:pic>
      <p:graphicFrame>
        <p:nvGraphicFramePr>
          <p:cNvPr id="11" name="Object 10"/>
          <p:cNvGraphicFramePr>
            <a:graphicFrameLocks noChangeAspect="1"/>
          </p:cNvGraphicFramePr>
          <p:nvPr/>
        </p:nvGraphicFramePr>
        <p:xfrm>
          <a:off x="2286000" y="4419600"/>
          <a:ext cx="1409700" cy="1028700"/>
        </p:xfrm>
        <a:graphic>
          <a:graphicData uri="http://schemas.openxmlformats.org/presentationml/2006/ole">
            <mc:AlternateContent xmlns:mc="http://schemas.openxmlformats.org/markup-compatibility/2006">
              <mc:Choice xmlns:v="urn:schemas-microsoft-com:vml" Requires="v">
                <p:oleObj spid="_x0000_s41996" name="Equation" r:id="rId6" imgW="1409400" imgH="1028520" progId="Equation.DSMT4">
                  <p:embed/>
                </p:oleObj>
              </mc:Choice>
              <mc:Fallback>
                <p:oleObj name="Equation" r:id="rId6" imgW="1409400" imgH="102852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4419600"/>
                        <a:ext cx="14097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4267200" y="4343400"/>
          <a:ext cx="749300" cy="1054100"/>
        </p:xfrm>
        <a:graphic>
          <a:graphicData uri="http://schemas.openxmlformats.org/presentationml/2006/ole">
            <mc:AlternateContent xmlns:mc="http://schemas.openxmlformats.org/markup-compatibility/2006">
              <mc:Choice xmlns:v="urn:schemas-microsoft-com:vml" Requires="v">
                <p:oleObj spid="_x0000_s41997" name="Equation" r:id="rId8" imgW="749160" imgH="1054080" progId="Equation.DSMT4">
                  <p:embed/>
                </p:oleObj>
              </mc:Choice>
              <mc:Fallback>
                <p:oleObj name="Equation" r:id="rId8" imgW="749160" imgH="1054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67200" y="4343400"/>
                        <a:ext cx="7493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Intervals of Real Numbers</a:t>
            </a:r>
          </a:p>
        </p:txBody>
      </p:sp>
      <p:graphicFrame>
        <p:nvGraphicFramePr>
          <p:cNvPr id="4" name="Content Placeholder 3"/>
          <p:cNvGraphicFramePr>
            <a:graphicFrameLocks noGrp="1"/>
          </p:cNvGraphicFramePr>
          <p:nvPr>
            <p:ph idx="1"/>
          </p:nvPr>
        </p:nvGraphicFramePr>
        <p:xfrm>
          <a:off x="457200" y="1279525"/>
          <a:ext cx="8229600" cy="3902075"/>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370840">
                <a:tc>
                  <a:txBody>
                    <a:bodyPr/>
                    <a:lstStyle/>
                    <a:p>
                      <a:pPr algn="ctr"/>
                      <a:r>
                        <a:rPr lang="en-US" sz="2800" b="1" kern="1200" baseline="0" dirty="0">
                          <a:solidFill>
                            <a:srgbClr val="000000"/>
                          </a:solidFill>
                          <a:latin typeface="+mn-lt"/>
                          <a:ea typeface="+mn-ea"/>
                          <a:cs typeface="+mn-cs"/>
                        </a:rPr>
                        <a:t>Type of Interval</a:t>
                      </a:r>
                      <a:endParaRPr lang="en-US" sz="2800" dirty="0">
                        <a:solidFill>
                          <a:srgbClr val="000000"/>
                        </a:solidFill>
                      </a:endParaRPr>
                    </a:p>
                  </a:txBody>
                  <a:tcPr>
                    <a:lnL w="28575" cap="flat" cmpd="sng" algn="ctr">
                      <a:solidFill>
                        <a:srgbClr val="000000"/>
                      </a:solidFill>
                      <a:prstDash val="solid"/>
                      <a:round/>
                      <a:headEnd type="none" w="med" len="med"/>
                      <a:tailEnd type="none" w="med" len="med"/>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Algebraic</a:t>
                      </a:r>
                    </a:p>
                    <a:p>
                      <a:pPr algn="ctr"/>
                      <a:r>
                        <a:rPr lang="en-US" sz="2800" b="1" kern="1200" baseline="0" dirty="0">
                          <a:solidFill>
                            <a:srgbClr val="000000"/>
                          </a:solidFill>
                          <a:latin typeface="+mn-lt"/>
                          <a:ea typeface="+mn-ea"/>
                          <a:cs typeface="+mn-cs"/>
                        </a:rPr>
                        <a:t>Notation</a:t>
                      </a:r>
                      <a:endParaRPr lang="en-US" sz="2800" dirty="0">
                        <a:solidFill>
                          <a:srgbClr val="000000"/>
                        </a:solidFill>
                      </a:endParaRPr>
                    </a:p>
                  </a:txBody>
                  <a:tcPr>
                    <a:lnL w="12700" cmpd="sng">
                      <a:noFill/>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Interval</a:t>
                      </a:r>
                    </a:p>
                    <a:p>
                      <a:pPr algn="ctr"/>
                      <a:r>
                        <a:rPr lang="en-US" sz="2800" b="1" kern="1200" baseline="0" dirty="0">
                          <a:solidFill>
                            <a:srgbClr val="000000"/>
                          </a:solidFill>
                          <a:latin typeface="+mn-lt"/>
                          <a:ea typeface="+mn-ea"/>
                          <a:cs typeface="+mn-cs"/>
                        </a:rPr>
                        <a:t>Notation</a:t>
                      </a:r>
                      <a:endParaRPr lang="en-US" sz="2800" dirty="0">
                        <a:solidFill>
                          <a:srgbClr val="000000"/>
                        </a:solidFill>
                      </a:endParaRPr>
                    </a:p>
                  </a:txBody>
                  <a:tcPr>
                    <a:lnL w="12700" cmpd="sng">
                      <a:noFill/>
                    </a:lnL>
                    <a:lnR w="12700" cmpd="sng">
                      <a:noFill/>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tc>
                  <a:txBody>
                    <a:bodyPr/>
                    <a:lstStyle/>
                    <a:p>
                      <a:pPr algn="ctr"/>
                      <a:r>
                        <a:rPr lang="en-US" sz="2800" b="1" kern="1200" baseline="0" dirty="0">
                          <a:solidFill>
                            <a:srgbClr val="000000"/>
                          </a:solidFill>
                          <a:latin typeface="+mn-lt"/>
                          <a:ea typeface="+mn-ea"/>
                          <a:cs typeface="+mn-cs"/>
                        </a:rPr>
                        <a:t>Graph</a:t>
                      </a: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0"/>
                  </a:ext>
                </a:extLst>
              </a:tr>
              <a:tr h="1280795">
                <a:tc>
                  <a:txBody>
                    <a:bodyPr/>
                    <a:lstStyle/>
                    <a:p>
                      <a:pPr algn="ctr"/>
                      <a:r>
                        <a:rPr lang="en-US" sz="2800" kern="1200" baseline="0" dirty="0">
                          <a:solidFill>
                            <a:srgbClr val="000000"/>
                          </a:solidFill>
                          <a:latin typeface="+mn-lt"/>
                          <a:ea typeface="+mn-ea"/>
                          <a:cs typeface="+mn-cs"/>
                        </a:rPr>
                        <a:t>Open Interval</a:t>
                      </a:r>
                      <a:endParaRPr lang="en-US" sz="2800" dirty="0">
                        <a:solidFill>
                          <a:srgbClr val="000000"/>
                        </a:solidFill>
                      </a:endParaRPr>
                    </a:p>
                  </a:txBody>
                  <a:tcPr anchor="ctr">
                    <a:lnL w="28575" cap="flat" cmpd="sng" algn="ctr">
                      <a:solidFill>
                        <a:srgbClr val="000000"/>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endParaRPr lang="en-US" sz="28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1"/>
                  </a:ext>
                </a:extLst>
              </a:tr>
              <a:tr h="1676400">
                <a:tc>
                  <a:txBody>
                    <a:bodyPr/>
                    <a:lstStyle/>
                    <a:p>
                      <a:pPr algn="ctr"/>
                      <a:r>
                        <a:rPr lang="en-US" sz="2800" kern="1200" baseline="0" dirty="0">
                          <a:solidFill>
                            <a:srgbClr val="000000"/>
                          </a:solidFill>
                          <a:latin typeface="+mn-lt"/>
                          <a:ea typeface="+mn-ea"/>
                          <a:cs typeface="+mn-cs"/>
                        </a:rPr>
                        <a:t>Half-open Interval</a:t>
                      </a:r>
                      <a:endParaRPr lang="en-US" sz="2800" dirty="0">
                        <a:solidFill>
                          <a:srgbClr val="000000"/>
                        </a:solidFill>
                      </a:endParaRPr>
                    </a:p>
                  </a:txBody>
                  <a:tcPr anchor="ctr">
                    <a:lnL w="28575" cap="flat" cmpd="sng" algn="ctr">
                      <a:solidFill>
                        <a:srgbClr val="000000"/>
                      </a:solidFill>
                      <a:prstDash val="solid"/>
                      <a:round/>
                      <a:headEnd type="none" w="med" len="med"/>
                      <a:tailEnd type="none" w="med" len="med"/>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lang="en-US" sz="2800" dirty="0">
                        <a:solidFill>
                          <a:srgbClr val="000000"/>
                        </a:solidFill>
                      </a:endParaRPr>
                    </a:p>
                  </a:txBody>
                  <a:tcPr>
                    <a:lnL w="12700" cmpd="sng">
                      <a:noFill/>
                    </a:lnL>
                    <a:lnR w="12700" cmpd="sng">
                      <a:noFill/>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ctr"/>
                      <a:endParaRPr lang="en-US" sz="2800" dirty="0">
                        <a:solidFill>
                          <a:srgbClr val="000000"/>
                        </a:solidFill>
                      </a:endParaRPr>
                    </a:p>
                  </a:txBody>
                  <a:tcPr>
                    <a:lnL w="12700" cmpd="sng">
                      <a:noFill/>
                    </a:lnL>
                    <a:lnR w="28575" cap="flat" cmpd="sng" algn="ctr">
                      <a:solidFill>
                        <a:srgbClr val="000000"/>
                      </a:solidFill>
                      <a:prstDash val="solid"/>
                      <a:round/>
                      <a:headEnd type="none" w="med" len="med"/>
                      <a:tailEnd type="none" w="med" len="med"/>
                    </a:lnR>
                    <a:lnT w="12700" cmpd="sng">
                      <a:noFill/>
                    </a:lnT>
                    <a:lnB w="28575"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2"/>
                  </a:ext>
                </a:extLst>
              </a:tr>
            </a:tbl>
          </a:graphicData>
        </a:graphic>
      </p:graphicFrame>
      <p:pic>
        <p:nvPicPr>
          <p:cNvPr id="41990" name="Picture 6"/>
          <p:cNvPicPr>
            <a:picLocks noChangeAspect="1" noChangeArrowheads="1"/>
          </p:cNvPicPr>
          <p:nvPr/>
        </p:nvPicPr>
        <p:blipFill>
          <a:blip r:embed="rId3">
            <a:clrChange>
              <a:clrFrom>
                <a:srgbClr val="EFEFF7"/>
              </a:clrFrom>
              <a:clrTo>
                <a:srgbClr val="EFEFF7">
                  <a:alpha val="0"/>
                </a:srgbClr>
              </a:clrTo>
            </a:clrChange>
            <a:duotone>
              <a:prstClr val="black"/>
              <a:srgbClr val="FFFFCC">
                <a:tint val="45000"/>
                <a:satMod val="400000"/>
              </a:srgbClr>
            </a:duotone>
          </a:blip>
          <a:srcRect/>
          <a:stretch>
            <a:fillRect/>
          </a:stretch>
        </p:blipFill>
        <p:spPr bwMode="auto">
          <a:xfrm>
            <a:off x="5486400" y="2419350"/>
            <a:ext cx="3095625" cy="1200150"/>
          </a:xfrm>
          <a:prstGeom prst="rect">
            <a:avLst/>
          </a:prstGeom>
          <a:noFill/>
          <a:ln w="9525">
            <a:noFill/>
            <a:miter lim="800000"/>
            <a:headEnd/>
            <a:tailEnd/>
          </a:ln>
          <a:effectLst/>
        </p:spPr>
      </p:pic>
      <p:pic>
        <p:nvPicPr>
          <p:cNvPr id="41991" name="Picture 7"/>
          <p:cNvPicPr>
            <a:picLocks noChangeAspect="1" noChangeArrowheads="1"/>
          </p:cNvPicPr>
          <p:nvPr/>
        </p:nvPicPr>
        <p:blipFill>
          <a:blip r:embed="rId4">
            <a:clrChange>
              <a:clrFrom>
                <a:srgbClr val="EFEFF7"/>
              </a:clrFrom>
              <a:clrTo>
                <a:srgbClr val="EFEFF7">
                  <a:alpha val="0"/>
                </a:srgbClr>
              </a:clrTo>
            </a:clrChange>
            <a:duotone>
              <a:prstClr val="black"/>
              <a:srgbClr val="FFFFCC">
                <a:tint val="45000"/>
                <a:satMod val="400000"/>
              </a:srgbClr>
            </a:duotone>
          </a:blip>
          <a:srcRect/>
          <a:stretch>
            <a:fillRect/>
          </a:stretch>
        </p:blipFill>
        <p:spPr bwMode="auto">
          <a:xfrm>
            <a:off x="5486400" y="3810000"/>
            <a:ext cx="3038475" cy="1238250"/>
          </a:xfrm>
          <a:prstGeom prst="rect">
            <a:avLst/>
          </a:prstGeom>
          <a:noFill/>
          <a:ln w="9525">
            <a:noFill/>
            <a:miter lim="800000"/>
            <a:headEnd/>
            <a:tailEnd/>
          </a:ln>
          <a:effectLst/>
        </p:spPr>
      </p:pic>
      <p:graphicFrame>
        <p:nvGraphicFramePr>
          <p:cNvPr id="43010" name="Object 2"/>
          <p:cNvGraphicFramePr>
            <a:graphicFrameLocks noChangeAspect="1"/>
          </p:cNvGraphicFramePr>
          <p:nvPr/>
        </p:nvGraphicFramePr>
        <p:xfrm>
          <a:off x="2533650" y="2463800"/>
          <a:ext cx="914400" cy="1028700"/>
        </p:xfrm>
        <a:graphic>
          <a:graphicData uri="http://schemas.openxmlformats.org/presentationml/2006/ole">
            <mc:AlternateContent xmlns:mc="http://schemas.openxmlformats.org/markup-compatibility/2006">
              <mc:Choice xmlns:v="urn:schemas-microsoft-com:vml" Requires="v">
                <p:oleObj spid="_x0000_s43020" name="Equation" r:id="rId5" imgW="914400" imgH="1028520" progId="Equation.DSMT4">
                  <p:embed/>
                </p:oleObj>
              </mc:Choice>
              <mc:Fallback>
                <p:oleObj name="Equation" r:id="rId5" imgW="914400" imgH="102852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33650" y="2463800"/>
                        <a:ext cx="9144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1" name="Object 3"/>
          <p:cNvGraphicFramePr>
            <a:graphicFrameLocks noChangeAspect="1"/>
          </p:cNvGraphicFramePr>
          <p:nvPr/>
        </p:nvGraphicFramePr>
        <p:xfrm>
          <a:off x="4121150" y="2451100"/>
          <a:ext cx="1041400" cy="1054100"/>
        </p:xfrm>
        <a:graphic>
          <a:graphicData uri="http://schemas.openxmlformats.org/presentationml/2006/ole">
            <mc:AlternateContent xmlns:mc="http://schemas.openxmlformats.org/markup-compatibility/2006">
              <mc:Choice xmlns:v="urn:schemas-microsoft-com:vml" Requires="v">
                <p:oleObj spid="_x0000_s43021" name="Equation" r:id="rId7" imgW="1041120" imgH="1054080" progId="Equation.DSMT4">
                  <p:embed/>
                </p:oleObj>
              </mc:Choice>
              <mc:Fallback>
                <p:oleObj name="Equation" r:id="rId7" imgW="1041120" imgH="1054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21150" y="2451100"/>
                        <a:ext cx="10414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4" name="Object 6"/>
          <p:cNvGraphicFramePr>
            <a:graphicFrameLocks noChangeAspect="1"/>
          </p:cNvGraphicFramePr>
          <p:nvPr/>
        </p:nvGraphicFramePr>
        <p:xfrm>
          <a:off x="2514600" y="3835400"/>
          <a:ext cx="914400" cy="1028700"/>
        </p:xfrm>
        <a:graphic>
          <a:graphicData uri="http://schemas.openxmlformats.org/presentationml/2006/ole">
            <mc:AlternateContent xmlns:mc="http://schemas.openxmlformats.org/markup-compatibility/2006">
              <mc:Choice xmlns:v="urn:schemas-microsoft-com:vml" Requires="v">
                <p:oleObj spid="_x0000_s43022" name="Equation" r:id="rId9" imgW="914400" imgH="1028520" progId="Equation.DSMT4">
                  <p:embed/>
                </p:oleObj>
              </mc:Choice>
              <mc:Fallback>
                <p:oleObj name="Equation" r:id="rId9" imgW="91440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835400"/>
                        <a:ext cx="9144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5" name="Object 7"/>
          <p:cNvGraphicFramePr>
            <a:graphicFrameLocks noChangeAspect="1"/>
          </p:cNvGraphicFramePr>
          <p:nvPr/>
        </p:nvGraphicFramePr>
        <p:xfrm>
          <a:off x="4108450" y="3822700"/>
          <a:ext cx="1028700" cy="1054100"/>
        </p:xfrm>
        <a:graphic>
          <a:graphicData uri="http://schemas.openxmlformats.org/presentationml/2006/ole">
            <mc:AlternateContent xmlns:mc="http://schemas.openxmlformats.org/markup-compatibility/2006">
              <mc:Choice xmlns:v="urn:schemas-microsoft-com:vml" Requires="v">
                <p:oleObj spid="_x0000_s43023" name="Equation" r:id="rId11" imgW="1028520" imgH="1054080" progId="Equation.DSMT4">
                  <p:embed/>
                </p:oleObj>
              </mc:Choice>
              <mc:Fallback>
                <p:oleObj name="Equation" r:id="rId11" imgW="1028520" imgH="1054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8450" y="3822700"/>
                        <a:ext cx="10287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Intervals of Real Numbers</a:t>
            </a:r>
          </a:p>
        </p:txBody>
      </p:sp>
      <p:sp>
        <p:nvSpPr>
          <p:cNvPr id="10243" name="Rectangle 3"/>
          <p:cNvSpPr>
            <a:spLocks noGrp="1"/>
          </p:cNvSpPr>
          <p:nvPr>
            <p:ph idx="1"/>
          </p:nvPr>
        </p:nvSpPr>
        <p:spPr>
          <a:xfrm>
            <a:off x="457200" y="1280160"/>
            <a:ext cx="8229600" cy="2339102"/>
          </a:xfrm>
          <a:prstGeom prst="rect">
            <a:avLst/>
          </a:prstGeom>
          <a:noFill/>
          <a:ln w="28575">
            <a:solidFill>
              <a:srgbClr val="FF0008"/>
            </a:solidFill>
          </a:ln>
        </p:spPr>
        <p:txBody>
          <a:bodyPr bIns="137160">
            <a:spAutoFit/>
          </a:bodyPr>
          <a:lstStyle/>
          <a:p>
            <a:pPr marL="0" indent="0" algn="ctr">
              <a:buFont typeface="Courier New" pitchFamily="49" charset="0"/>
              <a:buNone/>
            </a:pPr>
            <a:r>
              <a:rPr lang="en-US" b="1" i="0" dirty="0">
                <a:solidFill>
                  <a:srgbClr val="000000"/>
                </a:solidFill>
              </a:rPr>
              <a:t>Notes</a:t>
            </a:r>
          </a:p>
          <a:p>
            <a:pPr>
              <a:spcBef>
                <a:spcPct val="0"/>
              </a:spcBef>
            </a:pPr>
            <a:r>
              <a:rPr lang="en-US" i="0" dirty="0">
                <a:solidFill>
                  <a:srgbClr val="000000"/>
                </a:solidFill>
              </a:rPr>
              <a:t>The symbol for infinity </a:t>
            </a:r>
            <a:r>
              <a:rPr lang="en-US" i="0" dirty="0">
                <a:solidFill>
                  <a:srgbClr val="000000"/>
                </a:solidFill>
                <a:sym typeface="Symbol"/>
              </a:rPr>
              <a:t></a:t>
            </a:r>
            <a:r>
              <a:rPr lang="en-US" i="0" dirty="0">
                <a:solidFill>
                  <a:srgbClr val="000000"/>
                </a:solidFill>
              </a:rPr>
              <a:t> (or </a:t>
            </a:r>
            <a:r>
              <a:rPr lang="en-US" i="0" dirty="0">
                <a:solidFill>
                  <a:srgbClr val="000000"/>
                </a:solidFill>
                <a:latin typeface="Symbol" pitchFamily="18" charset="2"/>
              </a:rPr>
              <a:t>-</a:t>
            </a:r>
            <a:r>
              <a:rPr lang="en-US" dirty="0">
                <a:solidFill>
                  <a:srgbClr val="000000"/>
                </a:solidFill>
                <a:sym typeface="Symbol"/>
              </a:rPr>
              <a:t></a:t>
            </a:r>
            <a:r>
              <a:rPr lang="en-US" i="0" dirty="0">
                <a:solidFill>
                  <a:srgbClr val="000000"/>
                </a:solidFill>
              </a:rPr>
              <a:t>) is not a number.  It is used to indicate that the interval is to include all real numbers from some point on (either in the positive direction or the negative direction) without end.</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1200</Words>
  <Application>Microsoft Office PowerPoint</Application>
  <PresentationFormat>On-screen Show (4:3)</PresentationFormat>
  <Paragraphs>165</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Arial</vt:lpstr>
      <vt:lpstr>Calibri</vt:lpstr>
      <vt:lpstr>Symbol</vt:lpstr>
      <vt:lpstr>Courier New</vt:lpstr>
      <vt:lpstr>Office Theme</vt:lpstr>
      <vt:lpstr>Equation</vt:lpstr>
      <vt:lpstr>Section 3.4</vt:lpstr>
      <vt:lpstr>Objectives</vt:lpstr>
      <vt:lpstr>Sets and Set-Builder Notation</vt:lpstr>
      <vt:lpstr>Sets and Set-Builder Notation</vt:lpstr>
      <vt:lpstr>Sets and Set-Builder Notation</vt:lpstr>
      <vt:lpstr>Sets and Set-Builder Notation</vt:lpstr>
      <vt:lpstr>Intervals of Real Numbers</vt:lpstr>
      <vt:lpstr>Intervals of Real Numbers</vt:lpstr>
      <vt:lpstr>Intervals of Real Numbers</vt:lpstr>
      <vt:lpstr>Example 1: Graphing Intervals</vt:lpstr>
      <vt:lpstr>Example 1: Graphing Intervals (cont.)</vt:lpstr>
      <vt:lpstr>Example 2: Sets of Real Numbers Illustrating Union</vt:lpstr>
      <vt:lpstr>Example 3: Sets of Real Numbers Illustrating Intersection</vt:lpstr>
      <vt:lpstr>Example 3: Sets of Real Numbers Illustrating Intersection (cont.)</vt:lpstr>
      <vt:lpstr>Solving Linear Inequalities</vt:lpstr>
      <vt:lpstr>Solving Linear Inequalities</vt:lpstr>
      <vt:lpstr>Solving Linear Inequalities</vt:lpstr>
      <vt:lpstr>Example 4: Solving Linear Inequalities</vt:lpstr>
      <vt:lpstr>Example 4: Solving Linear Inequalities (cont.)</vt:lpstr>
      <vt:lpstr>Example 4: Solving Linear Inequalities (cont.)</vt:lpstr>
      <vt:lpstr>Example 4: Solving Linear Inequalities (cont.)</vt:lpstr>
      <vt:lpstr>Example 4: Solving Linear Inequalities (cont.)</vt:lpstr>
      <vt:lpstr>Example 4: Solving Linear Inequalities (cont.)</vt:lpstr>
      <vt:lpstr>Example 4: Solving Linear Inequalities (cont.)</vt:lpstr>
      <vt:lpstr>Example 4: Solving Linear Inequalities (cont.)</vt:lpstr>
      <vt:lpstr>Example 5: Solving Compound Inequalities</vt:lpstr>
      <vt:lpstr>Example 5: Solving Compound Inequalities (cont.)</vt:lpstr>
      <vt:lpstr>Example 5: Solving Compound Inequalities (cont.)</vt:lpstr>
      <vt:lpstr>Example 5: Solving Compound Inequalities (cont.)</vt:lpstr>
      <vt:lpstr>Example 5: Solving Compound Inequalities (cont.)</vt:lpstr>
      <vt:lpstr>Example 5: Solving Compound Inequalities (cont.)</vt:lpstr>
      <vt:lpstr>Example 6: Application with an Inequality</vt:lpstr>
      <vt:lpstr>Example 6: Application with an Inequality (cont.)</vt:lpstr>
      <vt:lpstr>Example 7: Application with an Inequality</vt:lpstr>
      <vt:lpstr>Example 7: Application with an Inequality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2016-10-03T17:08:54Z</dcterms:modified>
</cp:coreProperties>
</file>