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81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8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30"/>
      <p:bold r:id="rId31"/>
      <p:italic r:id="rId32"/>
      <p:boldItalic r:id="rId3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00FF"/>
    <a:srgbClr val="FFFFCC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2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3.fntdata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font" Target="fonts/font1.fntdata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6" Type="http://schemas.openxmlformats.org/officeDocument/2006/relationships/image" Target="../media/image55.wmf"/><Relationship Id="rId5" Type="http://schemas.openxmlformats.org/officeDocument/2006/relationships/image" Target="../media/image54.wmf"/><Relationship Id="rId4" Type="http://schemas.openxmlformats.org/officeDocument/2006/relationships/image" Target="../media/image53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3" Type="http://schemas.openxmlformats.org/officeDocument/2006/relationships/image" Target="../media/image59.wmf"/><Relationship Id="rId7" Type="http://schemas.openxmlformats.org/officeDocument/2006/relationships/image" Target="../media/image63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Relationship Id="rId6" Type="http://schemas.openxmlformats.org/officeDocument/2006/relationships/image" Target="../media/image62.wmf"/><Relationship Id="rId5" Type="http://schemas.openxmlformats.org/officeDocument/2006/relationships/image" Target="../media/image61.wmf"/><Relationship Id="rId4" Type="http://schemas.openxmlformats.org/officeDocument/2006/relationships/image" Target="../media/image60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7.wmf"/><Relationship Id="rId1" Type="http://schemas.openxmlformats.org/officeDocument/2006/relationships/image" Target="../media/image66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0.wmf"/><Relationship Id="rId7" Type="http://schemas.openxmlformats.org/officeDocument/2006/relationships/image" Target="../media/image74.wmf"/><Relationship Id="rId2" Type="http://schemas.openxmlformats.org/officeDocument/2006/relationships/image" Target="../media/image69.wmf"/><Relationship Id="rId1" Type="http://schemas.openxmlformats.org/officeDocument/2006/relationships/image" Target="../media/image68.wmf"/><Relationship Id="rId6" Type="http://schemas.openxmlformats.org/officeDocument/2006/relationships/image" Target="../media/image73.wmf"/><Relationship Id="rId5" Type="http://schemas.openxmlformats.org/officeDocument/2006/relationships/image" Target="../media/image72.wmf"/><Relationship Id="rId4" Type="http://schemas.openxmlformats.org/officeDocument/2006/relationships/image" Target="../media/image71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78.wmf"/><Relationship Id="rId1" Type="http://schemas.openxmlformats.org/officeDocument/2006/relationships/image" Target="../media/image77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81.wmf"/><Relationship Id="rId2" Type="http://schemas.openxmlformats.org/officeDocument/2006/relationships/image" Target="../media/image80.wmf"/><Relationship Id="rId1" Type="http://schemas.openxmlformats.org/officeDocument/2006/relationships/image" Target="../media/image79.wmf"/><Relationship Id="rId4" Type="http://schemas.openxmlformats.org/officeDocument/2006/relationships/image" Target="../media/image82.wmf"/></Relationships>
</file>

<file path=ppt/drawings/_rels/vmlDrawing16.vml.rels><?xml version="1.0" encoding="UTF-8" standalone="yes"?>
<Relationships xmlns="http://schemas.openxmlformats.org/package/2006/relationships"><Relationship Id="rId8" Type="http://schemas.openxmlformats.org/officeDocument/2006/relationships/image" Target="../media/image91.wmf"/><Relationship Id="rId3" Type="http://schemas.openxmlformats.org/officeDocument/2006/relationships/image" Target="../media/image86.wmf"/><Relationship Id="rId7" Type="http://schemas.openxmlformats.org/officeDocument/2006/relationships/image" Target="../media/image90.wmf"/><Relationship Id="rId2" Type="http://schemas.openxmlformats.org/officeDocument/2006/relationships/image" Target="../media/image85.wmf"/><Relationship Id="rId1" Type="http://schemas.openxmlformats.org/officeDocument/2006/relationships/image" Target="../media/image84.wmf"/><Relationship Id="rId6" Type="http://schemas.openxmlformats.org/officeDocument/2006/relationships/image" Target="../media/image89.wmf"/><Relationship Id="rId5" Type="http://schemas.openxmlformats.org/officeDocument/2006/relationships/image" Target="../media/image88.wmf"/><Relationship Id="rId10" Type="http://schemas.openxmlformats.org/officeDocument/2006/relationships/image" Target="../media/image93.wmf"/><Relationship Id="rId4" Type="http://schemas.openxmlformats.org/officeDocument/2006/relationships/image" Target="../media/image87.wmf"/><Relationship Id="rId9" Type="http://schemas.openxmlformats.org/officeDocument/2006/relationships/image" Target="../media/image92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5.wmf"/></Relationships>
</file>

<file path=ppt/drawings/_rels/vmlDrawing18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4.wmf"/><Relationship Id="rId3" Type="http://schemas.openxmlformats.org/officeDocument/2006/relationships/image" Target="../media/image99.wmf"/><Relationship Id="rId7" Type="http://schemas.openxmlformats.org/officeDocument/2006/relationships/image" Target="../media/image103.wmf"/><Relationship Id="rId2" Type="http://schemas.openxmlformats.org/officeDocument/2006/relationships/image" Target="../media/image98.wmf"/><Relationship Id="rId1" Type="http://schemas.openxmlformats.org/officeDocument/2006/relationships/image" Target="../media/image97.wmf"/><Relationship Id="rId6" Type="http://schemas.openxmlformats.org/officeDocument/2006/relationships/image" Target="../media/image102.wmf"/><Relationship Id="rId11" Type="http://schemas.openxmlformats.org/officeDocument/2006/relationships/image" Target="../media/image107.wmf"/><Relationship Id="rId5" Type="http://schemas.openxmlformats.org/officeDocument/2006/relationships/image" Target="../media/image101.wmf"/><Relationship Id="rId10" Type="http://schemas.openxmlformats.org/officeDocument/2006/relationships/image" Target="../media/image106.wmf"/><Relationship Id="rId4" Type="http://schemas.openxmlformats.org/officeDocument/2006/relationships/image" Target="../media/image100.wmf"/><Relationship Id="rId9" Type="http://schemas.openxmlformats.org/officeDocument/2006/relationships/image" Target="../media/image105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1.wmf"/><Relationship Id="rId7" Type="http://schemas.openxmlformats.org/officeDocument/2006/relationships/image" Target="../media/image115.wmf"/><Relationship Id="rId2" Type="http://schemas.openxmlformats.org/officeDocument/2006/relationships/image" Target="../media/image110.wmf"/><Relationship Id="rId1" Type="http://schemas.openxmlformats.org/officeDocument/2006/relationships/image" Target="../media/image109.wmf"/><Relationship Id="rId6" Type="http://schemas.openxmlformats.org/officeDocument/2006/relationships/image" Target="../media/image114.wmf"/><Relationship Id="rId5" Type="http://schemas.openxmlformats.org/officeDocument/2006/relationships/image" Target="../media/image113.wmf"/><Relationship Id="rId4" Type="http://schemas.openxmlformats.org/officeDocument/2006/relationships/image" Target="../media/image11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8.wmf"/><Relationship Id="rId2" Type="http://schemas.openxmlformats.org/officeDocument/2006/relationships/image" Target="../media/image117.wmf"/><Relationship Id="rId1" Type="http://schemas.openxmlformats.org/officeDocument/2006/relationships/image" Target="../media/image116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Relationship Id="rId9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image" Target="../media/image27.wmf"/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12" Type="http://schemas.openxmlformats.org/officeDocument/2006/relationships/image" Target="../media/image26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11" Type="http://schemas.openxmlformats.org/officeDocument/2006/relationships/image" Target="../media/image25.wmf"/><Relationship Id="rId5" Type="http://schemas.openxmlformats.org/officeDocument/2006/relationships/image" Target="../media/image19.wmf"/><Relationship Id="rId10" Type="http://schemas.openxmlformats.org/officeDocument/2006/relationships/image" Target="../media/image24.wmf"/><Relationship Id="rId4" Type="http://schemas.openxmlformats.org/officeDocument/2006/relationships/image" Target="../media/image18.wmf"/><Relationship Id="rId9" Type="http://schemas.openxmlformats.org/officeDocument/2006/relationships/image" Target="../media/image23.wmf"/><Relationship Id="rId14" Type="http://schemas.openxmlformats.org/officeDocument/2006/relationships/image" Target="../media/image28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image" Target="../media/image33.wmf"/><Relationship Id="rId7" Type="http://schemas.openxmlformats.org/officeDocument/2006/relationships/image" Target="../media/image37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11" Type="http://schemas.openxmlformats.org/officeDocument/2006/relationships/image" Target="../media/image41.wmf"/><Relationship Id="rId5" Type="http://schemas.openxmlformats.org/officeDocument/2006/relationships/image" Target="../media/image35.wmf"/><Relationship Id="rId10" Type="http://schemas.openxmlformats.org/officeDocument/2006/relationships/image" Target="../media/image40.wmf"/><Relationship Id="rId4" Type="http://schemas.openxmlformats.org/officeDocument/2006/relationships/image" Target="../media/image34.wmf"/><Relationship Id="rId9" Type="http://schemas.openxmlformats.org/officeDocument/2006/relationships/image" Target="../media/image39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4" Type="http://schemas.openxmlformats.org/officeDocument/2006/relationships/image" Target="../media/image4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33546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6B9A4B-E5D0-4BB2-AA5B-4D5DCF1F29AD}" type="datetimeFigureOut">
              <a:rPr lang="en-US" smtClean="0"/>
              <a:pPr/>
              <a:t>10/3/2016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9E156D-9D61-46C8-B01D-73B7AB0F622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186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4.wmf"/><Relationship Id="rId5" Type="http://schemas.openxmlformats.org/officeDocument/2006/relationships/oleObject" Target="../embeddings/oleObject42.bin"/><Relationship Id="rId4" Type="http://schemas.openxmlformats.org/officeDocument/2006/relationships/image" Target="../media/image43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5.bin"/><Relationship Id="rId3" Type="http://schemas.openxmlformats.org/officeDocument/2006/relationships/oleObject" Target="../embeddings/oleObject43.bin"/><Relationship Id="rId7" Type="http://schemas.openxmlformats.org/officeDocument/2006/relationships/image" Target="../media/image4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44.bin"/><Relationship Id="rId11" Type="http://schemas.openxmlformats.org/officeDocument/2006/relationships/image" Target="../media/image48.wmf"/><Relationship Id="rId5" Type="http://schemas.openxmlformats.org/officeDocument/2006/relationships/image" Target="../media/image49.png"/><Relationship Id="rId10" Type="http://schemas.openxmlformats.org/officeDocument/2006/relationships/oleObject" Target="../embeddings/oleObject46.bin"/><Relationship Id="rId4" Type="http://schemas.openxmlformats.org/officeDocument/2006/relationships/image" Target="../media/image45.wmf"/><Relationship Id="rId9" Type="http://schemas.openxmlformats.org/officeDocument/2006/relationships/image" Target="../media/image47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9.bin"/><Relationship Id="rId13" Type="http://schemas.openxmlformats.org/officeDocument/2006/relationships/image" Target="../media/image54.wmf"/><Relationship Id="rId3" Type="http://schemas.openxmlformats.org/officeDocument/2006/relationships/oleObject" Target="../embeddings/oleObject47.bin"/><Relationship Id="rId7" Type="http://schemas.openxmlformats.org/officeDocument/2006/relationships/image" Target="../media/image51.wmf"/><Relationship Id="rId12" Type="http://schemas.openxmlformats.org/officeDocument/2006/relationships/oleObject" Target="../embeddings/oleObject5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48.bin"/><Relationship Id="rId11" Type="http://schemas.openxmlformats.org/officeDocument/2006/relationships/image" Target="../media/image53.wmf"/><Relationship Id="rId5" Type="http://schemas.openxmlformats.org/officeDocument/2006/relationships/image" Target="../media/image56.png"/><Relationship Id="rId15" Type="http://schemas.openxmlformats.org/officeDocument/2006/relationships/image" Target="../media/image55.wmf"/><Relationship Id="rId10" Type="http://schemas.openxmlformats.org/officeDocument/2006/relationships/oleObject" Target="../embeddings/oleObject50.bin"/><Relationship Id="rId4" Type="http://schemas.openxmlformats.org/officeDocument/2006/relationships/image" Target="../media/image50.wmf"/><Relationship Id="rId9" Type="http://schemas.openxmlformats.org/officeDocument/2006/relationships/image" Target="../media/image52.wmf"/><Relationship Id="rId14" Type="http://schemas.openxmlformats.org/officeDocument/2006/relationships/oleObject" Target="../embeddings/oleObject52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5.bin"/><Relationship Id="rId13" Type="http://schemas.openxmlformats.org/officeDocument/2006/relationships/image" Target="../media/image61.wmf"/><Relationship Id="rId18" Type="http://schemas.openxmlformats.org/officeDocument/2006/relationships/oleObject" Target="../embeddings/oleObject60.bin"/><Relationship Id="rId3" Type="http://schemas.openxmlformats.org/officeDocument/2006/relationships/oleObject" Target="../embeddings/oleObject53.bin"/><Relationship Id="rId7" Type="http://schemas.openxmlformats.org/officeDocument/2006/relationships/image" Target="../media/image58.wmf"/><Relationship Id="rId12" Type="http://schemas.openxmlformats.org/officeDocument/2006/relationships/oleObject" Target="../embeddings/oleObject57.bin"/><Relationship Id="rId17" Type="http://schemas.openxmlformats.org/officeDocument/2006/relationships/image" Target="../media/image6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9.bin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54.bin"/><Relationship Id="rId11" Type="http://schemas.openxmlformats.org/officeDocument/2006/relationships/image" Target="../media/image60.wmf"/><Relationship Id="rId5" Type="http://schemas.openxmlformats.org/officeDocument/2006/relationships/image" Target="../media/image65.png"/><Relationship Id="rId15" Type="http://schemas.openxmlformats.org/officeDocument/2006/relationships/image" Target="../media/image62.wmf"/><Relationship Id="rId10" Type="http://schemas.openxmlformats.org/officeDocument/2006/relationships/oleObject" Target="../embeddings/oleObject56.bin"/><Relationship Id="rId19" Type="http://schemas.openxmlformats.org/officeDocument/2006/relationships/image" Target="../media/image64.wmf"/><Relationship Id="rId4" Type="http://schemas.openxmlformats.org/officeDocument/2006/relationships/image" Target="../media/image57.wmf"/><Relationship Id="rId9" Type="http://schemas.openxmlformats.org/officeDocument/2006/relationships/image" Target="../media/image59.wmf"/><Relationship Id="rId14" Type="http://schemas.openxmlformats.org/officeDocument/2006/relationships/oleObject" Target="../embeddings/oleObject58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67.wmf"/><Relationship Id="rId5" Type="http://schemas.openxmlformats.org/officeDocument/2006/relationships/oleObject" Target="../embeddings/oleObject62.bin"/><Relationship Id="rId4" Type="http://schemas.openxmlformats.org/officeDocument/2006/relationships/image" Target="../media/image66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5.bin"/><Relationship Id="rId13" Type="http://schemas.openxmlformats.org/officeDocument/2006/relationships/image" Target="../media/image72.wmf"/><Relationship Id="rId3" Type="http://schemas.openxmlformats.org/officeDocument/2006/relationships/oleObject" Target="../embeddings/oleObject63.bin"/><Relationship Id="rId7" Type="http://schemas.openxmlformats.org/officeDocument/2006/relationships/image" Target="../media/image69.wmf"/><Relationship Id="rId12" Type="http://schemas.openxmlformats.org/officeDocument/2006/relationships/oleObject" Target="../embeddings/oleObject67.bin"/><Relationship Id="rId17" Type="http://schemas.openxmlformats.org/officeDocument/2006/relationships/image" Target="../media/image7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9.bin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64.bin"/><Relationship Id="rId11" Type="http://schemas.openxmlformats.org/officeDocument/2006/relationships/image" Target="../media/image71.wmf"/><Relationship Id="rId5" Type="http://schemas.openxmlformats.org/officeDocument/2006/relationships/image" Target="../media/image75.png"/><Relationship Id="rId15" Type="http://schemas.openxmlformats.org/officeDocument/2006/relationships/image" Target="../media/image73.wmf"/><Relationship Id="rId10" Type="http://schemas.openxmlformats.org/officeDocument/2006/relationships/oleObject" Target="../embeddings/oleObject66.bin"/><Relationship Id="rId4" Type="http://schemas.openxmlformats.org/officeDocument/2006/relationships/image" Target="../media/image68.wmf"/><Relationship Id="rId9" Type="http://schemas.openxmlformats.org/officeDocument/2006/relationships/image" Target="../media/image70.wmf"/><Relationship Id="rId14" Type="http://schemas.openxmlformats.org/officeDocument/2006/relationships/oleObject" Target="../embeddings/oleObject68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78.wmf"/><Relationship Id="rId5" Type="http://schemas.openxmlformats.org/officeDocument/2006/relationships/oleObject" Target="../embeddings/oleObject71.bin"/><Relationship Id="rId4" Type="http://schemas.openxmlformats.org/officeDocument/2006/relationships/image" Target="../media/image77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4.bin"/><Relationship Id="rId3" Type="http://schemas.openxmlformats.org/officeDocument/2006/relationships/oleObject" Target="../embeddings/oleObject72.bin"/><Relationship Id="rId7" Type="http://schemas.openxmlformats.org/officeDocument/2006/relationships/image" Target="../media/image8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73.bin"/><Relationship Id="rId11" Type="http://schemas.openxmlformats.org/officeDocument/2006/relationships/image" Target="../media/image82.wmf"/><Relationship Id="rId5" Type="http://schemas.openxmlformats.org/officeDocument/2006/relationships/image" Target="../media/image83.png"/><Relationship Id="rId10" Type="http://schemas.openxmlformats.org/officeDocument/2006/relationships/oleObject" Target="../embeddings/oleObject75.bin"/><Relationship Id="rId4" Type="http://schemas.openxmlformats.org/officeDocument/2006/relationships/image" Target="../media/image79.wmf"/><Relationship Id="rId9" Type="http://schemas.openxmlformats.org/officeDocument/2006/relationships/image" Target="../media/image81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8.bin"/><Relationship Id="rId13" Type="http://schemas.openxmlformats.org/officeDocument/2006/relationships/oleObject" Target="../embeddings/oleObject81.bin"/><Relationship Id="rId18" Type="http://schemas.openxmlformats.org/officeDocument/2006/relationships/oleObject" Target="../embeddings/oleObject84.bin"/><Relationship Id="rId3" Type="http://schemas.openxmlformats.org/officeDocument/2006/relationships/oleObject" Target="../embeddings/oleObject76.bin"/><Relationship Id="rId21" Type="http://schemas.openxmlformats.org/officeDocument/2006/relationships/image" Target="../media/image91.wmf"/><Relationship Id="rId7" Type="http://schemas.openxmlformats.org/officeDocument/2006/relationships/image" Target="../media/image85.wmf"/><Relationship Id="rId12" Type="http://schemas.openxmlformats.org/officeDocument/2006/relationships/oleObject" Target="../embeddings/oleObject80.bin"/><Relationship Id="rId17" Type="http://schemas.openxmlformats.org/officeDocument/2006/relationships/image" Target="../media/image89.wmf"/><Relationship Id="rId25" Type="http://schemas.openxmlformats.org/officeDocument/2006/relationships/image" Target="../media/image9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3.bin"/><Relationship Id="rId20" Type="http://schemas.openxmlformats.org/officeDocument/2006/relationships/oleObject" Target="../embeddings/oleObject85.bin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77.bin"/><Relationship Id="rId11" Type="http://schemas.openxmlformats.org/officeDocument/2006/relationships/image" Target="../media/image87.wmf"/><Relationship Id="rId24" Type="http://schemas.openxmlformats.org/officeDocument/2006/relationships/oleObject" Target="../embeddings/oleObject87.bin"/><Relationship Id="rId5" Type="http://schemas.openxmlformats.org/officeDocument/2006/relationships/image" Target="../media/image94.png"/><Relationship Id="rId15" Type="http://schemas.openxmlformats.org/officeDocument/2006/relationships/image" Target="../media/image88.wmf"/><Relationship Id="rId23" Type="http://schemas.openxmlformats.org/officeDocument/2006/relationships/image" Target="../media/image92.wmf"/><Relationship Id="rId10" Type="http://schemas.openxmlformats.org/officeDocument/2006/relationships/oleObject" Target="../embeddings/oleObject79.bin"/><Relationship Id="rId19" Type="http://schemas.openxmlformats.org/officeDocument/2006/relationships/image" Target="../media/image90.wmf"/><Relationship Id="rId4" Type="http://schemas.openxmlformats.org/officeDocument/2006/relationships/image" Target="../media/image84.wmf"/><Relationship Id="rId9" Type="http://schemas.openxmlformats.org/officeDocument/2006/relationships/image" Target="../media/image86.wmf"/><Relationship Id="rId14" Type="http://schemas.openxmlformats.org/officeDocument/2006/relationships/oleObject" Target="../embeddings/oleObject82.bin"/><Relationship Id="rId22" Type="http://schemas.openxmlformats.org/officeDocument/2006/relationships/oleObject" Target="../embeddings/oleObject86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5" Type="http://schemas.openxmlformats.org/officeDocument/2006/relationships/image" Target="../media/image96.png"/><Relationship Id="rId4" Type="http://schemas.openxmlformats.org/officeDocument/2006/relationships/image" Target="../media/image95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1.bin"/><Relationship Id="rId13" Type="http://schemas.openxmlformats.org/officeDocument/2006/relationships/image" Target="../media/image101.wmf"/><Relationship Id="rId18" Type="http://schemas.openxmlformats.org/officeDocument/2006/relationships/oleObject" Target="../embeddings/oleObject97.bin"/><Relationship Id="rId26" Type="http://schemas.openxmlformats.org/officeDocument/2006/relationships/oleObject" Target="../embeddings/oleObject101.bin"/><Relationship Id="rId3" Type="http://schemas.openxmlformats.org/officeDocument/2006/relationships/oleObject" Target="../embeddings/oleObject89.bin"/><Relationship Id="rId21" Type="http://schemas.openxmlformats.org/officeDocument/2006/relationships/image" Target="../media/image104.wmf"/><Relationship Id="rId7" Type="http://schemas.openxmlformats.org/officeDocument/2006/relationships/image" Target="../media/image98.wmf"/><Relationship Id="rId12" Type="http://schemas.openxmlformats.org/officeDocument/2006/relationships/oleObject" Target="../embeddings/oleObject93.bin"/><Relationship Id="rId17" Type="http://schemas.openxmlformats.org/officeDocument/2006/relationships/image" Target="../media/image102.wmf"/><Relationship Id="rId25" Type="http://schemas.openxmlformats.org/officeDocument/2006/relationships/image" Target="../media/image10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96.bin"/><Relationship Id="rId20" Type="http://schemas.openxmlformats.org/officeDocument/2006/relationships/oleObject" Target="../embeddings/oleObject98.bin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90.bin"/><Relationship Id="rId11" Type="http://schemas.openxmlformats.org/officeDocument/2006/relationships/image" Target="../media/image100.wmf"/><Relationship Id="rId24" Type="http://schemas.openxmlformats.org/officeDocument/2006/relationships/oleObject" Target="../embeddings/oleObject100.bin"/><Relationship Id="rId5" Type="http://schemas.openxmlformats.org/officeDocument/2006/relationships/image" Target="../media/image108.png"/><Relationship Id="rId15" Type="http://schemas.openxmlformats.org/officeDocument/2006/relationships/oleObject" Target="../embeddings/oleObject95.bin"/><Relationship Id="rId23" Type="http://schemas.openxmlformats.org/officeDocument/2006/relationships/image" Target="../media/image105.wmf"/><Relationship Id="rId10" Type="http://schemas.openxmlformats.org/officeDocument/2006/relationships/oleObject" Target="../embeddings/oleObject92.bin"/><Relationship Id="rId19" Type="http://schemas.openxmlformats.org/officeDocument/2006/relationships/image" Target="../media/image103.wmf"/><Relationship Id="rId4" Type="http://schemas.openxmlformats.org/officeDocument/2006/relationships/image" Target="../media/image97.wmf"/><Relationship Id="rId9" Type="http://schemas.openxmlformats.org/officeDocument/2006/relationships/image" Target="../media/image99.wmf"/><Relationship Id="rId14" Type="http://schemas.openxmlformats.org/officeDocument/2006/relationships/oleObject" Target="../embeddings/oleObject94.bin"/><Relationship Id="rId22" Type="http://schemas.openxmlformats.org/officeDocument/2006/relationships/oleObject" Target="../embeddings/oleObject99.bin"/><Relationship Id="rId27" Type="http://schemas.openxmlformats.org/officeDocument/2006/relationships/image" Target="../media/image107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1.wmf"/><Relationship Id="rId13" Type="http://schemas.openxmlformats.org/officeDocument/2006/relationships/oleObject" Target="../embeddings/oleObject107.bin"/><Relationship Id="rId3" Type="http://schemas.openxmlformats.org/officeDocument/2006/relationships/oleObject" Target="../embeddings/oleObject102.bin"/><Relationship Id="rId7" Type="http://schemas.openxmlformats.org/officeDocument/2006/relationships/oleObject" Target="../embeddings/oleObject104.bin"/><Relationship Id="rId12" Type="http://schemas.openxmlformats.org/officeDocument/2006/relationships/image" Target="../media/image113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5.wmf"/><Relationship Id="rId1" Type="http://schemas.openxmlformats.org/officeDocument/2006/relationships/vmlDrawing" Target="../drawings/vmlDrawing19.vml"/><Relationship Id="rId6" Type="http://schemas.openxmlformats.org/officeDocument/2006/relationships/image" Target="../media/image110.wmf"/><Relationship Id="rId11" Type="http://schemas.openxmlformats.org/officeDocument/2006/relationships/oleObject" Target="../embeddings/oleObject106.bin"/><Relationship Id="rId5" Type="http://schemas.openxmlformats.org/officeDocument/2006/relationships/oleObject" Target="../embeddings/oleObject103.bin"/><Relationship Id="rId15" Type="http://schemas.openxmlformats.org/officeDocument/2006/relationships/oleObject" Target="../embeddings/oleObject108.bin"/><Relationship Id="rId10" Type="http://schemas.openxmlformats.org/officeDocument/2006/relationships/image" Target="../media/image112.wmf"/><Relationship Id="rId4" Type="http://schemas.openxmlformats.org/officeDocument/2006/relationships/image" Target="../media/image109.wmf"/><Relationship Id="rId9" Type="http://schemas.openxmlformats.org/officeDocument/2006/relationships/oleObject" Target="../embeddings/oleObject105.bin"/><Relationship Id="rId14" Type="http://schemas.openxmlformats.org/officeDocument/2006/relationships/image" Target="../media/image114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8.wmf"/><Relationship Id="rId3" Type="http://schemas.openxmlformats.org/officeDocument/2006/relationships/oleObject" Target="../embeddings/oleObject109.bin"/><Relationship Id="rId7" Type="http://schemas.openxmlformats.org/officeDocument/2006/relationships/oleObject" Target="../embeddings/oleObject1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117.wmf"/><Relationship Id="rId11" Type="http://schemas.openxmlformats.org/officeDocument/2006/relationships/image" Target="../media/image121.png"/><Relationship Id="rId5" Type="http://schemas.openxmlformats.org/officeDocument/2006/relationships/oleObject" Target="../embeddings/oleObject110.bin"/><Relationship Id="rId10" Type="http://schemas.openxmlformats.org/officeDocument/2006/relationships/image" Target="../media/image120.png"/><Relationship Id="rId4" Type="http://schemas.openxmlformats.org/officeDocument/2006/relationships/image" Target="../media/image116.wmf"/><Relationship Id="rId9" Type="http://schemas.openxmlformats.org/officeDocument/2006/relationships/image" Target="../media/image11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9.bin"/><Relationship Id="rId18" Type="http://schemas.openxmlformats.org/officeDocument/2006/relationships/image" Target="../media/image12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9.wmf"/><Relationship Id="rId1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.wmf"/><Relationship Id="rId20" Type="http://schemas.openxmlformats.org/officeDocument/2006/relationships/image" Target="../media/image13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5" Type="http://schemas.openxmlformats.org/officeDocument/2006/relationships/oleObject" Target="../embeddings/oleObject10.bin"/><Relationship Id="rId10" Type="http://schemas.openxmlformats.org/officeDocument/2006/relationships/image" Target="../media/image8.wmf"/><Relationship Id="rId19" Type="http://schemas.openxmlformats.org/officeDocument/2006/relationships/oleObject" Target="../embeddings/oleObject12.bin"/><Relationship Id="rId4" Type="http://schemas.openxmlformats.org/officeDocument/2006/relationships/image" Target="../media/image5.w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10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4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19.bin"/><Relationship Id="rId18" Type="http://schemas.openxmlformats.org/officeDocument/2006/relationships/image" Target="../media/image22.wmf"/><Relationship Id="rId26" Type="http://schemas.openxmlformats.org/officeDocument/2006/relationships/image" Target="../media/image26.wmf"/><Relationship Id="rId3" Type="http://schemas.openxmlformats.org/officeDocument/2006/relationships/oleObject" Target="../embeddings/oleObject14.bin"/><Relationship Id="rId21" Type="http://schemas.openxmlformats.org/officeDocument/2006/relationships/oleObject" Target="../embeddings/oleObject23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19.wmf"/><Relationship Id="rId17" Type="http://schemas.openxmlformats.org/officeDocument/2006/relationships/oleObject" Target="../embeddings/oleObject21.bin"/><Relationship Id="rId25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1.wmf"/><Relationship Id="rId20" Type="http://schemas.openxmlformats.org/officeDocument/2006/relationships/image" Target="../media/image23.wmf"/><Relationship Id="rId29" Type="http://schemas.openxmlformats.org/officeDocument/2006/relationships/oleObject" Target="../embeddings/oleObject27.bin"/><Relationship Id="rId1" Type="http://schemas.openxmlformats.org/officeDocument/2006/relationships/vmlDrawing" Target="../drawings/vmlDrawing5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8.bin"/><Relationship Id="rId24" Type="http://schemas.openxmlformats.org/officeDocument/2006/relationships/image" Target="../media/image25.wmf"/><Relationship Id="rId5" Type="http://schemas.openxmlformats.org/officeDocument/2006/relationships/oleObject" Target="../embeddings/oleObject15.bin"/><Relationship Id="rId15" Type="http://schemas.openxmlformats.org/officeDocument/2006/relationships/oleObject" Target="../embeddings/oleObject20.bin"/><Relationship Id="rId23" Type="http://schemas.openxmlformats.org/officeDocument/2006/relationships/oleObject" Target="../embeddings/oleObject24.bin"/><Relationship Id="rId28" Type="http://schemas.openxmlformats.org/officeDocument/2006/relationships/image" Target="../media/image27.wmf"/><Relationship Id="rId10" Type="http://schemas.openxmlformats.org/officeDocument/2006/relationships/image" Target="../media/image18.wmf"/><Relationship Id="rId19" Type="http://schemas.openxmlformats.org/officeDocument/2006/relationships/oleObject" Target="../embeddings/oleObject22.bin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20.wmf"/><Relationship Id="rId22" Type="http://schemas.openxmlformats.org/officeDocument/2006/relationships/image" Target="../media/image24.wmf"/><Relationship Id="rId27" Type="http://schemas.openxmlformats.org/officeDocument/2006/relationships/oleObject" Target="../embeddings/oleObject26.bin"/><Relationship Id="rId30" Type="http://schemas.openxmlformats.org/officeDocument/2006/relationships/image" Target="../media/image28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29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5.bin"/><Relationship Id="rId18" Type="http://schemas.openxmlformats.org/officeDocument/2006/relationships/image" Target="../media/image38.wmf"/><Relationship Id="rId3" Type="http://schemas.openxmlformats.org/officeDocument/2006/relationships/oleObject" Target="../embeddings/oleObject30.bin"/><Relationship Id="rId21" Type="http://schemas.openxmlformats.org/officeDocument/2006/relationships/oleObject" Target="../embeddings/oleObject39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5.wmf"/><Relationship Id="rId17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7.wmf"/><Relationship Id="rId20" Type="http://schemas.openxmlformats.org/officeDocument/2006/relationships/image" Target="../media/image39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4.bin"/><Relationship Id="rId24" Type="http://schemas.openxmlformats.org/officeDocument/2006/relationships/image" Target="../media/image41.wmf"/><Relationship Id="rId5" Type="http://schemas.openxmlformats.org/officeDocument/2006/relationships/oleObject" Target="../embeddings/oleObject31.bin"/><Relationship Id="rId15" Type="http://schemas.openxmlformats.org/officeDocument/2006/relationships/oleObject" Target="../embeddings/oleObject36.bin"/><Relationship Id="rId23" Type="http://schemas.openxmlformats.org/officeDocument/2006/relationships/oleObject" Target="../embeddings/oleObject40.bin"/><Relationship Id="rId10" Type="http://schemas.openxmlformats.org/officeDocument/2006/relationships/image" Target="../media/image34.wmf"/><Relationship Id="rId19" Type="http://schemas.openxmlformats.org/officeDocument/2006/relationships/oleObject" Target="../embeddings/oleObject38.bin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36.wmf"/><Relationship Id="rId22" Type="http://schemas.openxmlformats.org/officeDocument/2006/relationships/image" Target="../media/image4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3.5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Absolute Value Equations and Inequalities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Absolute Value Inequalities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79525"/>
          <a:ext cx="8229600" cy="231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81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Algebraic Notation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Graph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Interval Notation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|</a:t>
                      </a:r>
                      <a:r>
                        <a:rPr lang="en-US" sz="28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|</a:t>
                      </a:r>
                      <a:r>
                        <a:rPr lang="en-US" sz="28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&lt; 3</a:t>
                      </a:r>
                    </a:p>
                    <a:p>
                      <a:pPr algn="ctr"/>
                      <a:r>
                        <a:rPr lang="en-US" sz="2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−3 &lt; </a:t>
                      </a:r>
                      <a:r>
                        <a:rPr lang="en-US" sz="28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 </a:t>
                      </a:r>
                      <a:r>
                        <a:rPr lang="en-US" sz="280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&lt; 3</a:t>
                      </a:r>
                    </a:p>
                    <a:p>
                      <a:pPr algn="ctr"/>
                      <a:r>
                        <a:rPr lang="en-US" sz="28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(the intersection)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2800" kern="1200" baseline="0" dirty="0">
                          <a:solidFill>
                            <a:srgbClr val="000000"/>
                          </a:solidFill>
                          <a:latin typeface="Symbol" pitchFamily="82" charset="2"/>
                          <a:ea typeface="+mn-ea"/>
                          <a:cs typeface="+mn-cs"/>
                        </a:rPr>
                        <a:t>-</a:t>
                      </a:r>
                      <a:r>
                        <a:rPr lang="en-US" sz="2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3, 3)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EFEFF7"/>
              </a:clrFrom>
              <a:clrTo>
                <a:srgbClr val="EFEFF7">
                  <a:alpha val="0"/>
                </a:srgbClr>
              </a:clrTo>
            </a:clrChange>
            <a:duotone>
              <a:prstClr val="black"/>
              <a:srgbClr val="FFFFCC">
                <a:tint val="45000"/>
                <a:satMod val="400000"/>
              </a:srgbClr>
            </a:duotone>
          </a:blip>
          <a:srcRect/>
          <a:stretch>
            <a:fillRect/>
          </a:stretch>
        </p:blipFill>
        <p:spPr bwMode="auto">
          <a:xfrm>
            <a:off x="3276600" y="2514600"/>
            <a:ext cx="3657600" cy="900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Absolute Value Inequalities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7061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Solving Absolute Value Inequalities with &lt; (or ≤)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For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c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&gt; 0: </a:t>
            </a:r>
          </a:p>
          <a:p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a.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If             then </a:t>
            </a:r>
            <a:r>
              <a:rPr lang="en-US" dirty="0">
                <a:solidFill>
                  <a:srgbClr val="C00C08"/>
                </a:solidFill>
                <a:latin typeface="Calibri" pitchFamily="34" charset="0"/>
              </a:rPr>
              <a:t>−</a:t>
            </a:r>
            <a:r>
              <a:rPr lang="en-US" i="1" dirty="0">
                <a:solidFill>
                  <a:srgbClr val="C00C08"/>
                </a:solidFill>
                <a:latin typeface="Calibri" pitchFamily="34" charset="0"/>
              </a:rPr>
              <a:t>c </a:t>
            </a:r>
            <a:r>
              <a:rPr lang="en-US" dirty="0">
                <a:solidFill>
                  <a:srgbClr val="C00C08"/>
                </a:solidFill>
                <a:latin typeface="Calibri" pitchFamily="34" charset="0"/>
              </a:rPr>
              <a:t>&lt; </a:t>
            </a:r>
            <a:r>
              <a:rPr lang="en-US" i="1" dirty="0">
                <a:solidFill>
                  <a:srgbClr val="C00C08"/>
                </a:solidFill>
                <a:latin typeface="Calibri" pitchFamily="34" charset="0"/>
              </a:rPr>
              <a:t>x </a:t>
            </a:r>
            <a:r>
              <a:rPr lang="en-US" dirty="0">
                <a:solidFill>
                  <a:srgbClr val="C00C08"/>
                </a:solidFill>
                <a:latin typeface="Calibri" pitchFamily="34" charset="0"/>
              </a:rPr>
              <a:t>&lt; </a:t>
            </a:r>
            <a:r>
              <a:rPr lang="en-US" i="1" dirty="0">
                <a:solidFill>
                  <a:srgbClr val="C00C08"/>
                </a:solidFill>
                <a:latin typeface="Calibri" pitchFamily="34" charset="0"/>
              </a:rPr>
              <a:t>c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>
              <a:spcBef>
                <a:spcPts val="1500"/>
              </a:spcBef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b.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                    then </a:t>
            </a:r>
            <a:r>
              <a:rPr lang="en-US" dirty="0">
                <a:solidFill>
                  <a:srgbClr val="C00C08"/>
                </a:solidFill>
                <a:latin typeface="Calibri" pitchFamily="34" charset="0"/>
              </a:rPr>
              <a:t>−</a:t>
            </a:r>
            <a:r>
              <a:rPr lang="en-US" i="1" dirty="0">
                <a:solidFill>
                  <a:srgbClr val="C00C08"/>
                </a:solidFill>
                <a:latin typeface="Calibri" pitchFamily="34" charset="0"/>
              </a:rPr>
              <a:t>c </a:t>
            </a:r>
            <a:r>
              <a:rPr lang="en-US" dirty="0">
                <a:solidFill>
                  <a:srgbClr val="C00C08"/>
                </a:solidFill>
                <a:latin typeface="Calibri" pitchFamily="34" charset="0"/>
              </a:rPr>
              <a:t>&lt; </a:t>
            </a:r>
            <a:r>
              <a:rPr lang="en-US" i="1" dirty="0">
                <a:solidFill>
                  <a:srgbClr val="C00C08"/>
                </a:solidFill>
                <a:latin typeface="Calibri" pitchFamily="34" charset="0"/>
              </a:rPr>
              <a:t>ax </a:t>
            </a:r>
            <a:r>
              <a:rPr lang="en-US" dirty="0">
                <a:solidFill>
                  <a:srgbClr val="C00C08"/>
                </a:solidFill>
                <a:latin typeface="Calibri" pitchFamily="34" charset="0"/>
              </a:rPr>
              <a:t>+ </a:t>
            </a:r>
            <a:r>
              <a:rPr lang="en-US" i="1" dirty="0">
                <a:solidFill>
                  <a:srgbClr val="C00C08"/>
                </a:solidFill>
                <a:latin typeface="Calibri" pitchFamily="34" charset="0"/>
              </a:rPr>
              <a:t>b </a:t>
            </a:r>
            <a:r>
              <a:rPr lang="en-US" dirty="0">
                <a:solidFill>
                  <a:srgbClr val="C00C08"/>
                </a:solidFill>
                <a:latin typeface="Calibri" pitchFamily="34" charset="0"/>
              </a:rPr>
              <a:t>&lt; </a:t>
            </a:r>
            <a:r>
              <a:rPr lang="en-US" i="1" dirty="0">
                <a:solidFill>
                  <a:srgbClr val="C00C08"/>
                </a:solidFill>
                <a:latin typeface="Calibri" pitchFamily="34" charset="0"/>
              </a:rPr>
              <a:t>c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  <a:p>
            <a:pPr>
              <a:spcBef>
                <a:spcPts val="1000"/>
              </a:spcBef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inequalities in 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a.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and 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b.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are also true if &lt; is replaced by ≤.</a:t>
            </a:r>
            <a:endParaRPr lang="en-US" dirty="0"/>
          </a:p>
        </p:txBody>
      </p:sp>
      <p:graphicFrame>
        <p:nvGraphicFramePr>
          <p:cNvPr id="13316" name="Object 5"/>
          <p:cNvGraphicFramePr>
            <a:graphicFrameLocks noChangeAspect="1"/>
          </p:cNvGraphicFramePr>
          <p:nvPr/>
        </p:nvGraphicFramePr>
        <p:xfrm>
          <a:off x="1162050" y="2349500"/>
          <a:ext cx="914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Equation" r:id="rId3" imgW="914400" imgH="469800" progId="Equation.DSMT4">
                  <p:embed/>
                </p:oleObj>
              </mc:Choice>
              <mc:Fallback>
                <p:oleObj name="Equation" r:id="rId3" imgW="914400" imgH="469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2050" y="2349500"/>
                        <a:ext cx="9144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6"/>
          <p:cNvGraphicFramePr>
            <a:graphicFrameLocks noChangeAspect="1"/>
          </p:cNvGraphicFramePr>
          <p:nvPr/>
        </p:nvGraphicFramePr>
        <p:xfrm>
          <a:off x="1162050" y="2944812"/>
          <a:ext cx="1600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5" imgW="1600200" imgH="469800" progId="Equation.DSMT4">
                  <p:embed/>
                </p:oleObj>
              </mc:Choice>
              <mc:Fallback>
                <p:oleObj name="Equation" r:id="rId5" imgW="1600200" imgH="469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2050" y="2944812"/>
                        <a:ext cx="16002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Absolute Value Inequalities</a:t>
            </a:r>
          </a:p>
        </p:txBody>
      </p:sp>
      <p:sp>
        <p:nvSpPr>
          <p:cNvPr id="14339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3194721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588" indent="-1588" algn="ctr" eaLnBrk="1" hangingPunct="1">
              <a:spcBef>
                <a:spcPct val="0"/>
              </a:spcBef>
              <a:buFontTx/>
              <a:buNone/>
            </a:pPr>
            <a:r>
              <a:rPr lang="en-US" b="1" i="0" dirty="0">
                <a:solidFill>
                  <a:srgbClr val="000000"/>
                </a:solidFill>
              </a:rPr>
              <a:t>Solving Absolute Value Inequalities with &lt; (or ≤) (cont.)</a:t>
            </a:r>
          </a:p>
          <a:p>
            <a:pPr marL="1588" indent="-1588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Note: </a:t>
            </a:r>
            <a:r>
              <a:rPr lang="en-US" i="0" dirty="0">
                <a:solidFill>
                  <a:srgbClr val="000000"/>
                </a:solidFill>
              </a:rPr>
              <a:t>If the absolute value expression is isolated on one side of the inequality, we say that the inequality is in </a:t>
            </a:r>
            <a:r>
              <a:rPr lang="en-US" b="1" i="0" dirty="0">
                <a:solidFill>
                  <a:srgbClr val="C00C08"/>
                </a:solidFill>
              </a:rPr>
              <a:t>standard form</a:t>
            </a:r>
            <a:r>
              <a:rPr lang="en-US" i="0" dirty="0">
                <a:solidFill>
                  <a:srgbClr val="000000"/>
                </a:solidFill>
              </a:rPr>
              <a:t>. You may need to manipulate the absolute value inequality to get it into standard form before you can solve it. (See Example 3c and 3e.)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bIns="91440"/>
          <a:lstStyle/>
          <a:p>
            <a:r>
              <a:rPr lang="en-US" sz="3200" dirty="0">
                <a:solidFill>
                  <a:schemeClr val="accent1"/>
                </a:solidFill>
              </a:rPr>
              <a:t>Example 3: Solving Absolute Value Inequalities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following absolute value inequalities and graph the solution sets.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ts val="15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530352" y="2378075"/>
          <a:ext cx="1308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Equation" r:id="rId3" imgW="1307880" imgH="469800" progId="Equation.DSMT4">
                  <p:embed/>
                </p:oleObj>
              </mc:Choice>
              <mc:Fallback>
                <p:oleObj name="Equation" r:id="rId3" imgW="1307880" imgH="469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378075"/>
                        <a:ext cx="13081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366" name="Picture 6" descr="16_EX2A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95800" y="3938587"/>
            <a:ext cx="2833688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2343150" y="2895600"/>
          <a:ext cx="825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Equation" r:id="rId6" imgW="825480" imgH="469800" progId="Equation.DSMT4">
                  <p:embed/>
                </p:oleObj>
              </mc:Choice>
              <mc:Fallback>
                <p:oleObj name="Equation" r:id="rId6" imgW="82548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3150" y="2895600"/>
                        <a:ext cx="825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2044700" y="3556000"/>
          <a:ext cx="1422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Equation" r:id="rId8" imgW="1422360" imgH="291960" progId="Equation.DSMT4">
                  <p:embed/>
                </p:oleObj>
              </mc:Choice>
              <mc:Fallback>
                <p:oleObj name="Equation" r:id="rId8" imgW="14223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4700" y="3556000"/>
                        <a:ext cx="1422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1676400" y="4038600"/>
          <a:ext cx="2159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Equation" r:id="rId10" imgW="2158920" imgH="495000" progId="Equation.DSMT4">
                  <p:embed/>
                </p:oleObj>
              </mc:Choice>
              <mc:Fallback>
                <p:oleObj name="Equation" r:id="rId10" imgW="2158920" imgH="495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038600"/>
                        <a:ext cx="21590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bIns="91440"/>
          <a:lstStyle/>
          <a:p>
            <a:r>
              <a:rPr lang="en-US" sz="3200" dirty="0">
                <a:solidFill>
                  <a:schemeClr val="accent1"/>
                </a:solidFill>
              </a:rPr>
              <a:t>Example 3: Solving Absolute Value Inequalities (cont.)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530352" y="1371600"/>
          <a:ext cx="1778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5" name="Equation" r:id="rId3" imgW="1777680" imgH="469800" progId="Equation.DSMT4">
                  <p:embed/>
                </p:oleObj>
              </mc:Choice>
              <mc:Fallback>
                <p:oleObj name="Equation" r:id="rId3" imgW="1777680" imgH="469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17780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390" name="Picture 6" descr="16_EX2B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29200" y="3810000"/>
            <a:ext cx="3473450" cy="995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2540000" y="1892300"/>
          <a:ext cx="1295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6" name="Equation" r:id="rId6" imgW="1295280" imgH="469800" progId="Equation.DSMT4">
                  <p:embed/>
                </p:oleObj>
              </mc:Choice>
              <mc:Fallback>
                <p:oleObj name="Equation" r:id="rId6" imgW="129528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0000" y="1892300"/>
                        <a:ext cx="1295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2241550" y="2514600"/>
          <a:ext cx="1892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7" name="Equation" r:id="rId8" imgW="1892160" imgH="291960" progId="Equation.DSMT4">
                  <p:embed/>
                </p:oleObj>
              </mc:Choice>
              <mc:Fallback>
                <p:oleObj name="Equation" r:id="rId8" imgW="18921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1550" y="2514600"/>
                        <a:ext cx="1892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1524000" y="3048000"/>
          <a:ext cx="3327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8" name="Equation" r:id="rId10" imgW="3327120" imgH="291960" progId="Equation.DSMT4">
                  <p:embed/>
                </p:oleObj>
              </mc:Choice>
              <mc:Fallback>
                <p:oleObj name="Equation" r:id="rId10" imgW="332712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048000"/>
                        <a:ext cx="3327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2381250" y="3581400"/>
          <a:ext cx="1612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9" name="Equation" r:id="rId12" imgW="1612800" imgH="291960" progId="Equation.DSMT4">
                  <p:embed/>
                </p:oleObj>
              </mc:Choice>
              <mc:Fallback>
                <p:oleObj name="Equation" r:id="rId12" imgW="16128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1250" y="3581400"/>
                        <a:ext cx="1612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2019300" y="4038600"/>
          <a:ext cx="23368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0" name="Equation" r:id="rId14" imgW="2336760" imgH="495000" progId="Equation.DSMT4">
                  <p:embed/>
                </p:oleObj>
              </mc:Choice>
              <mc:Fallback>
                <p:oleObj name="Equation" r:id="rId14" imgW="2336760" imgH="495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300" y="4038600"/>
                        <a:ext cx="23368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bIns="91440"/>
          <a:lstStyle/>
          <a:p>
            <a:r>
              <a:rPr lang="en-US" sz="3200" dirty="0">
                <a:solidFill>
                  <a:schemeClr val="accent1"/>
                </a:solidFill>
              </a:rPr>
              <a:t>Example 3: Solving Absolute Value Inequalities (cont.)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530352" y="1371600"/>
          <a:ext cx="2311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3" name="Equation" r:id="rId3" imgW="2311200" imgH="469800" progId="Equation.DSMT4">
                  <p:embed/>
                </p:oleObj>
              </mc:Choice>
              <mc:Fallback>
                <p:oleObj name="Equation" r:id="rId3" imgW="2311200" imgH="469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23114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5241925" y="2498725"/>
            <a:ext cx="3521075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Divide both sides by </a:t>
            </a:r>
            <a:r>
              <a:rPr lang="en-US" sz="2000" dirty="0">
                <a:solidFill>
                  <a:srgbClr val="FF00FF"/>
                </a:solidFill>
                <a:latin typeface="Calibri" pitchFamily="34" charset="0"/>
              </a:rPr>
              <a:t>3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 in order to get the inequality in </a:t>
            </a:r>
            <a:r>
              <a:rPr lang="en-US" sz="2000" b="1" dirty="0">
                <a:solidFill>
                  <a:srgbClr val="008080"/>
                </a:solidFill>
                <a:latin typeface="Calibri" pitchFamily="34" charset="0"/>
              </a:rPr>
              <a:t>standard form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. Remember, we must get the expression in standard form before solving any absolute value inequality. </a:t>
            </a:r>
          </a:p>
        </p:txBody>
      </p:sp>
      <p:pic>
        <p:nvPicPr>
          <p:cNvPr id="17415" name="Picture 7" descr="IMA6E_1_7_EX3c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41925" y="4948237"/>
            <a:ext cx="3509963" cy="995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2520950" y="1905000"/>
          <a:ext cx="1828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4" name="Equation" r:id="rId6" imgW="1828800" imgH="469800" progId="Equation.DSMT4">
                  <p:embed/>
                </p:oleObj>
              </mc:Choice>
              <mc:Fallback>
                <p:oleObj name="Equation" r:id="rId6" imgW="182880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0950" y="1905000"/>
                        <a:ext cx="1828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2698750" y="2571750"/>
          <a:ext cx="1473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5" name="Equation" r:id="rId8" imgW="1473120" imgH="469800" progId="Equation.DSMT4">
                  <p:embed/>
                </p:oleObj>
              </mc:Choice>
              <mc:Fallback>
                <p:oleObj name="Equation" r:id="rId8" imgW="147312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8750" y="2571750"/>
                        <a:ext cx="1473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2400300" y="3238500"/>
          <a:ext cx="2070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6" name="Equation" r:id="rId10" imgW="2070000" imgH="291960" progId="Equation.DSMT4">
                  <p:embed/>
                </p:oleObj>
              </mc:Choice>
              <mc:Fallback>
                <p:oleObj name="Equation" r:id="rId10" imgW="20700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0300" y="3238500"/>
                        <a:ext cx="2070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1676400" y="3727450"/>
          <a:ext cx="3517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7" name="Equation" r:id="rId12" imgW="3517560" imgH="291960" progId="Equation.DSMT4">
                  <p:embed/>
                </p:oleObj>
              </mc:Choice>
              <mc:Fallback>
                <p:oleObj name="Equation" r:id="rId12" imgW="35175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727450"/>
                        <a:ext cx="3517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2667000" y="4216400"/>
          <a:ext cx="1536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8" name="Equation" r:id="rId14" imgW="1536480" imgH="279360" progId="Equation.DSMT4">
                  <p:embed/>
                </p:oleObj>
              </mc:Choice>
              <mc:Fallback>
                <p:oleObj name="Equation" r:id="rId14" imgW="153648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216400"/>
                        <a:ext cx="1536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2838450" y="4692650"/>
          <a:ext cx="1193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9" name="Equation" r:id="rId16" imgW="1193760" imgH="291960" progId="Equation.DSMT4">
                  <p:embed/>
                </p:oleObj>
              </mc:Choice>
              <mc:Fallback>
                <p:oleObj name="Equation" r:id="rId16" imgW="119376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8450" y="4692650"/>
                        <a:ext cx="1193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5023522"/>
              </p:ext>
            </p:extLst>
          </p:nvPr>
        </p:nvGraphicFramePr>
        <p:xfrm>
          <a:off x="2432050" y="5181600"/>
          <a:ext cx="2006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0" name="Equation" r:id="rId18" imgW="2006280" imgH="495000" progId="Equation.DSMT4">
                  <p:embed/>
                </p:oleObj>
              </mc:Choice>
              <mc:Fallback>
                <p:oleObj name="Equation" r:id="rId18" imgW="2006280" imgH="495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2050" y="5181600"/>
                        <a:ext cx="2006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bIns="91440"/>
          <a:lstStyle/>
          <a:p>
            <a:r>
              <a:rPr lang="en-US" sz="3200" dirty="0">
                <a:solidFill>
                  <a:schemeClr val="accent1"/>
                </a:solidFill>
              </a:rPr>
              <a:t>Example 3: Solving Absolute Value Inequalities 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spcBef>
                <a:spcPts val="672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Since absolute value is always nonnegative (greater than or equal to 0), no number has an absolute value </a:t>
            </a:r>
          </a:p>
          <a:p>
            <a:pPr marL="0" indent="0">
              <a:lnSpc>
                <a:spcPct val="150000"/>
              </a:lnSpc>
              <a:spcBef>
                <a:spcPts val="672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less than          Thus there is </a:t>
            </a:r>
            <a:r>
              <a:rPr lang="en-US" b="1" i="0" dirty="0">
                <a:solidFill>
                  <a:srgbClr val="FF0008"/>
                </a:solidFill>
              </a:rPr>
              <a:t>no solution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FF0008"/>
                </a:solidFill>
                <a:sym typeface="Symbol"/>
              </a:rPr>
              <a:t>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530352" y="1371600"/>
          <a:ext cx="209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" name="Equation" r:id="rId3" imgW="2095200" imgH="838080" progId="Equation.DSMT4">
                  <p:embed/>
                </p:oleObj>
              </mc:Choice>
              <mc:Fallback>
                <p:oleObj name="Equation" r:id="rId3" imgW="209520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2095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1905000" y="3759200"/>
          <a:ext cx="59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5" name="Equation" r:id="rId5" imgW="596900" imgH="838200" progId="Equation.DSMT4">
                  <p:embed/>
                </p:oleObj>
              </mc:Choice>
              <mc:Fallback>
                <p:oleObj name="Equation" r:id="rId5" imgW="596900" imgH="838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759200"/>
                        <a:ext cx="596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bIns="91440"/>
          <a:lstStyle/>
          <a:p>
            <a:r>
              <a:rPr lang="en-US" sz="3200" dirty="0">
                <a:solidFill>
                  <a:schemeClr val="accent1"/>
                </a:solidFill>
              </a:rPr>
              <a:t>Example 3: Solving Absolute Value Inequalities (cont.)</a:t>
            </a: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530352" y="1371600"/>
          <a:ext cx="2476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9" name="Equation" r:id="rId3" imgW="2476440" imgH="469800" progId="Equation.DSMT4">
                  <p:embed/>
                </p:oleObj>
              </mc:Choice>
              <mc:Fallback>
                <p:oleObj name="Equation" r:id="rId3" imgW="2476440" imgH="469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24765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9462" name="Picture 6" descr="16_EX3E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57800" y="5029200"/>
            <a:ext cx="288925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5257800" y="2590800"/>
            <a:ext cx="329247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Add </a:t>
            </a:r>
            <a:r>
              <a:rPr lang="en-US" sz="2000" dirty="0">
                <a:solidFill>
                  <a:srgbClr val="FF00FF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FF00FF"/>
                </a:solidFill>
                <a:latin typeface="Calibri" pitchFamily="34" charset="0"/>
              </a:rPr>
              <a:t>4 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to both sides in order to get the expression in </a:t>
            </a:r>
            <a:r>
              <a:rPr lang="en-US" sz="2000" b="1" dirty="0">
                <a:solidFill>
                  <a:srgbClr val="008080"/>
                </a:solidFill>
                <a:latin typeface="Calibri" pitchFamily="34" charset="0"/>
              </a:rPr>
              <a:t>standard form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. </a:t>
            </a: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2641600" y="1981200"/>
          <a:ext cx="1993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0" name="Equation" r:id="rId6" imgW="1993680" imgH="469800" progId="Equation.DSMT4">
                  <p:embed/>
                </p:oleObj>
              </mc:Choice>
              <mc:Fallback>
                <p:oleObj name="Equation" r:id="rId6" imgW="199368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1600" y="1981200"/>
                        <a:ext cx="1993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2895600" y="2606040"/>
          <a:ext cx="1485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1" name="Equation" r:id="rId8" imgW="1485720" imgH="469800" progId="Equation.DSMT4">
                  <p:embed/>
                </p:oleObj>
              </mc:Choice>
              <mc:Fallback>
                <p:oleObj name="Equation" r:id="rId8" imgW="148572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606040"/>
                        <a:ext cx="1485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2603500" y="3230880"/>
          <a:ext cx="2070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2" name="Equation" r:id="rId10" imgW="2070000" imgH="291960" progId="Equation.DSMT4">
                  <p:embed/>
                </p:oleObj>
              </mc:Choice>
              <mc:Fallback>
                <p:oleObj name="Equation" r:id="rId10" imgW="20700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3500" y="3230880"/>
                        <a:ext cx="2070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2743200" y="3677920"/>
          <a:ext cx="1790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3" name="Equation" r:id="rId12" imgW="1790640" imgH="279360" progId="Equation.DSMT4">
                  <p:embed/>
                </p:oleObj>
              </mc:Choice>
              <mc:Fallback>
                <p:oleObj name="Equation" r:id="rId12" imgW="179064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677920"/>
                        <a:ext cx="1790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2736850" y="4112260"/>
          <a:ext cx="180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4" name="Equation" r:id="rId14" imgW="1803240" imgH="838080" progId="Equation.DSMT4">
                  <p:embed/>
                </p:oleObj>
              </mc:Choice>
              <mc:Fallback>
                <p:oleObj name="Equation" r:id="rId14" imgW="180324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6850" y="4112260"/>
                        <a:ext cx="180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9"/>
          <p:cNvGraphicFramePr>
            <a:graphicFrameLocks noChangeAspect="1"/>
          </p:cNvGraphicFramePr>
          <p:nvPr/>
        </p:nvGraphicFramePr>
        <p:xfrm>
          <a:off x="2209800" y="5016500"/>
          <a:ext cx="28575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5" name="Equation" r:id="rId16" imgW="2857320" imgH="927000" progId="Equation.DSMT4">
                  <p:embed/>
                </p:oleObj>
              </mc:Choice>
              <mc:Fallback>
                <p:oleObj name="Equation" r:id="rId16" imgW="2857320" imgH="9270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5016500"/>
                        <a:ext cx="28575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/>
              <a:t>Absolute Value Inequalities</a:t>
            </a:r>
          </a:p>
        </p:txBody>
      </p:sp>
      <p:graphicFrame>
        <p:nvGraphicFramePr>
          <p:cNvPr id="8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79525"/>
          <a:ext cx="8229600" cy="231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Algebraic Notation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Graph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Interval Notation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|</a:t>
                      </a:r>
                      <a:r>
                        <a:rPr lang="en-US" sz="28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|</a:t>
                      </a:r>
                      <a:r>
                        <a:rPr lang="en-US" sz="28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&gt; 3</a:t>
                      </a:r>
                    </a:p>
                    <a:p>
                      <a:pPr algn="ctr"/>
                      <a:r>
                        <a:rPr lang="en-US" sz="28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 </a:t>
                      </a:r>
                      <a:r>
                        <a:rPr lang="en-US" sz="280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&gt; 3 </a:t>
                      </a:r>
                      <a:r>
                        <a:rPr lang="en-US" sz="2800" b="1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or</a:t>
                      </a:r>
                      <a:r>
                        <a:rPr lang="en-US" sz="2800" b="1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b="1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&lt; −3</a:t>
                      </a:r>
                    </a:p>
                    <a:p>
                      <a:pPr algn="ctr"/>
                      <a:r>
                        <a:rPr lang="en-US" sz="28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(the union)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2800" kern="1200" baseline="0" dirty="0">
                          <a:solidFill>
                            <a:srgbClr val="000000"/>
                          </a:solidFill>
                          <a:latin typeface="Symbol" pitchFamily="82" charset="2"/>
                          <a:ea typeface="+mn-ea"/>
                          <a:cs typeface="+mn-cs"/>
                        </a:rPr>
                        <a:t>-</a:t>
                      </a:r>
                      <a:r>
                        <a:rPr lang="en-US" sz="2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  <a:sym typeface="Symbol"/>
                        </a:rPr>
                        <a:t>, </a:t>
                      </a:r>
                      <a:r>
                        <a:rPr lang="en-US" sz="2800" kern="1200" baseline="0" dirty="0">
                          <a:solidFill>
                            <a:srgbClr val="000000"/>
                          </a:solidFill>
                          <a:latin typeface="Symbol" pitchFamily="82" charset="2"/>
                          <a:ea typeface="+mn-ea"/>
                          <a:cs typeface="+mn-cs"/>
                        </a:rPr>
                        <a:t>-</a:t>
                      </a:r>
                      <a:r>
                        <a:rPr lang="en-US" sz="2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  <a:sym typeface="Symbol"/>
                        </a:rPr>
                        <a:t>3</a:t>
                      </a:r>
                      <a:r>
                        <a:rPr lang="en-US" sz="2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)</a:t>
                      </a:r>
                      <a:r>
                        <a:rPr lang="en-US" sz="2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  <a:sym typeface="Symbol"/>
                        </a:rPr>
                        <a:t></a:t>
                      </a:r>
                      <a:r>
                        <a:rPr lang="en-US" sz="2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(3, </a:t>
                      </a:r>
                      <a:r>
                        <a:rPr lang="en-US" sz="2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  <a:sym typeface="Symbol"/>
                        </a:rPr>
                        <a:t></a:t>
                      </a:r>
                      <a:r>
                        <a:rPr lang="en-US" sz="2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EFEFF7"/>
              </a:clrFrom>
              <a:clrTo>
                <a:srgbClr val="EFEFF7">
                  <a:alpha val="0"/>
                </a:srgbClr>
              </a:clrTo>
            </a:clrChange>
            <a:duotone>
              <a:prstClr val="black"/>
              <a:srgbClr val="FFFFCC">
                <a:tint val="45000"/>
                <a:satMod val="400000"/>
              </a:srgbClr>
            </a:duotone>
          </a:blip>
          <a:srcRect/>
          <a:stretch>
            <a:fillRect/>
          </a:stretch>
        </p:blipFill>
        <p:spPr bwMode="auto">
          <a:xfrm>
            <a:off x="2804160" y="2514600"/>
            <a:ext cx="3291840" cy="790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Absolute Value Inequalities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763834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Notes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expression </a:t>
            </a:r>
            <a:r>
              <a:rPr lang="en-US" i="1" dirty="0">
                <a:solidFill>
                  <a:srgbClr val="0000FF"/>
                </a:solidFill>
                <a:latin typeface="Calibri" pitchFamily="34" charset="0"/>
              </a:rPr>
              <a:t>x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&gt; 3 or </a:t>
            </a:r>
            <a:r>
              <a:rPr lang="en-US" i="1" dirty="0">
                <a:solidFill>
                  <a:srgbClr val="0000FF"/>
                </a:solidFill>
                <a:latin typeface="Calibri" pitchFamily="34" charset="0"/>
              </a:rPr>
              <a:t>x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&lt; −3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cannot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be combined into one inequality expression. The word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or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must separate the inequalities since any number that satisfies one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or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other is a solution to the absolute value inequality. There are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no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numbers that satisfy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both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inequalities.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Solve absolute value equations. 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Solve equations with two absolute value expressions. 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Solve absolute value inequalities.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Absolute Value Inequalities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297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tabLst>
                <a:tab pos="341313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Solving Absolute Value Inequalities with &gt; (or ≥)</a:t>
            </a:r>
          </a:p>
          <a:p>
            <a:pPr>
              <a:tabLst>
                <a:tab pos="341313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For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c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&gt; 0: </a:t>
            </a:r>
          </a:p>
          <a:p>
            <a:pPr>
              <a:spcBef>
                <a:spcPts val="1000"/>
              </a:spcBef>
              <a:tabLst>
                <a:tab pos="341313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	a.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             then </a:t>
            </a:r>
            <a:r>
              <a:rPr lang="en-US" i="1" dirty="0">
                <a:solidFill>
                  <a:srgbClr val="0000FF"/>
                </a:solidFill>
                <a:latin typeface="Calibri" pitchFamily="34" charset="0"/>
              </a:rPr>
              <a:t>x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&lt; −</a:t>
            </a:r>
            <a:r>
              <a:rPr lang="en-US" i="1" dirty="0">
                <a:solidFill>
                  <a:srgbClr val="0000FF"/>
                </a:solidFill>
                <a:latin typeface="Calibri" pitchFamily="34" charset="0"/>
              </a:rPr>
              <a:t>c 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or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 </a:t>
            </a:r>
            <a:r>
              <a:rPr lang="en-US" i="1" dirty="0">
                <a:solidFill>
                  <a:srgbClr val="0000FF"/>
                </a:solidFill>
                <a:latin typeface="Calibri" pitchFamily="34" charset="0"/>
              </a:rPr>
              <a:t>x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&gt; </a:t>
            </a:r>
            <a:r>
              <a:rPr lang="en-US" i="1" dirty="0">
                <a:solidFill>
                  <a:srgbClr val="0000FF"/>
                </a:solidFill>
                <a:latin typeface="Calibri" pitchFamily="34" charset="0"/>
              </a:rPr>
              <a:t>c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>
              <a:spcBef>
                <a:spcPts val="1500"/>
              </a:spcBef>
              <a:spcAft>
                <a:spcPts val="1500"/>
              </a:spcAft>
              <a:tabLst>
                <a:tab pos="341313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	b.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If                      then </a:t>
            </a:r>
            <a:r>
              <a:rPr lang="en-US" i="1" dirty="0">
                <a:solidFill>
                  <a:srgbClr val="0000FF"/>
                </a:solidFill>
                <a:latin typeface="Calibri" pitchFamily="34" charset="0"/>
              </a:rPr>
              <a:t>ax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+ </a:t>
            </a:r>
            <a:r>
              <a:rPr lang="en-US" i="1" dirty="0">
                <a:solidFill>
                  <a:srgbClr val="0000FF"/>
                </a:solidFill>
                <a:latin typeface="Calibri" pitchFamily="34" charset="0"/>
              </a:rPr>
              <a:t>b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&lt; −</a:t>
            </a:r>
            <a:r>
              <a:rPr lang="en-US" i="1" dirty="0">
                <a:solidFill>
                  <a:srgbClr val="0000FF"/>
                </a:solidFill>
                <a:latin typeface="Calibri" pitchFamily="34" charset="0"/>
              </a:rPr>
              <a:t>c 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or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 </a:t>
            </a:r>
            <a:r>
              <a:rPr lang="en-US" i="1" dirty="0">
                <a:solidFill>
                  <a:srgbClr val="0000FF"/>
                </a:solidFill>
                <a:latin typeface="Calibri" pitchFamily="34" charset="0"/>
              </a:rPr>
              <a:t>ax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+ </a:t>
            </a:r>
            <a:r>
              <a:rPr lang="en-US" i="1" dirty="0">
                <a:solidFill>
                  <a:srgbClr val="0000FF"/>
                </a:solidFill>
                <a:latin typeface="Calibri" pitchFamily="34" charset="0"/>
              </a:rPr>
              <a:t>b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&gt; </a:t>
            </a:r>
            <a:r>
              <a:rPr lang="en-US" i="1" dirty="0">
                <a:solidFill>
                  <a:srgbClr val="0000FF"/>
                </a:solidFill>
                <a:latin typeface="Calibri" pitchFamily="34" charset="0"/>
              </a:rPr>
              <a:t>c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>
              <a:tabLst>
                <a:tab pos="341313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inequalities in 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a.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and 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b.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are true if &gt; is replaced by ≥.</a:t>
            </a:r>
            <a:endParaRPr lang="en-US" dirty="0"/>
          </a:p>
        </p:txBody>
      </p:sp>
      <p:graphicFrame>
        <p:nvGraphicFramePr>
          <p:cNvPr id="21508" name="Object 5"/>
          <p:cNvGraphicFramePr>
            <a:graphicFrameLocks noChangeAspect="1"/>
          </p:cNvGraphicFramePr>
          <p:nvPr/>
        </p:nvGraphicFramePr>
        <p:xfrm>
          <a:off x="1547813" y="2387600"/>
          <a:ext cx="914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2" name="Equation" r:id="rId3" imgW="914400" imgH="469800" progId="Equation.DSMT4">
                  <p:embed/>
                </p:oleObj>
              </mc:Choice>
              <mc:Fallback>
                <p:oleObj name="Equation" r:id="rId3" imgW="914400" imgH="469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2387600"/>
                        <a:ext cx="9144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6"/>
          <p:cNvGraphicFramePr>
            <a:graphicFrameLocks noChangeAspect="1"/>
          </p:cNvGraphicFramePr>
          <p:nvPr/>
        </p:nvGraphicFramePr>
        <p:xfrm>
          <a:off x="1547813" y="2997200"/>
          <a:ext cx="1600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3" name="Equation" r:id="rId5" imgW="1600200" imgH="469800" progId="Equation.DSMT4">
                  <p:embed/>
                </p:oleObj>
              </mc:Choice>
              <mc:Fallback>
                <p:oleObj name="Equation" r:id="rId5" imgW="1600200" imgH="469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2997200"/>
                        <a:ext cx="16002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bIns="91440"/>
          <a:lstStyle/>
          <a:p>
            <a:r>
              <a:rPr lang="en-US" sz="3200" dirty="0">
                <a:solidFill>
                  <a:schemeClr val="accent1"/>
                </a:solidFill>
              </a:rPr>
              <a:t>Example 4: Solving Absolute Value Inequalities</a:t>
            </a:r>
          </a:p>
        </p:txBody>
      </p:sp>
      <p:sp>
        <p:nvSpPr>
          <p:cNvPr id="2253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341313" algn="l"/>
              </a:tabLst>
            </a:pPr>
            <a:r>
              <a:rPr lang="en-US" i="0" dirty="0">
                <a:solidFill>
                  <a:schemeClr val="tx1"/>
                </a:solidFill>
              </a:rPr>
              <a:t>Solve the following absolute value inequalities and graph the solution set.</a:t>
            </a:r>
          </a:p>
          <a:p>
            <a:pPr marL="0" indent="0">
              <a:buFont typeface="Courier New" pitchFamily="49" charset="0"/>
              <a:buNone/>
              <a:tabLst>
                <a:tab pos="341313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3413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530352" y="2286000"/>
          <a:ext cx="1308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1" name="Equation" r:id="rId3" imgW="1307880" imgH="469800" progId="Equation.DSMT4">
                  <p:embed/>
                </p:oleObj>
              </mc:Choice>
              <mc:Fallback>
                <p:oleObj name="Equation" r:id="rId3" imgW="1307880" imgH="469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286000"/>
                        <a:ext cx="13081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2534" name="Picture 6" descr="16_EX3A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867400" y="3946525"/>
            <a:ext cx="2943225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1917700" y="2768600"/>
          <a:ext cx="825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2" name="Equation" r:id="rId6" imgW="825480" imgH="469800" progId="Equation.DSMT4">
                  <p:embed/>
                </p:oleObj>
              </mc:Choice>
              <mc:Fallback>
                <p:oleObj name="Equation" r:id="rId6" imgW="82548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7700" y="2768600"/>
                        <a:ext cx="825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1917700" y="3448050"/>
          <a:ext cx="2374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3" name="Equation" r:id="rId8" imgW="2374560" imgH="380880" progId="Equation.DSMT4">
                  <p:embed/>
                </p:oleObj>
              </mc:Choice>
              <mc:Fallback>
                <p:oleObj name="Equation" r:id="rId8" imgW="23745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7700" y="3448050"/>
                        <a:ext cx="2374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1917700" y="4038600"/>
          <a:ext cx="3746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4" name="Equation" r:id="rId10" imgW="3746160" imgH="495000" progId="Equation.DSMT4">
                  <p:embed/>
                </p:oleObj>
              </mc:Choice>
              <mc:Fallback>
                <p:oleObj name="Equation" r:id="rId10" imgW="3746160" imgH="495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7700" y="4038600"/>
                        <a:ext cx="3746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bIns="91440"/>
          <a:lstStyle/>
          <a:p>
            <a:r>
              <a:rPr lang="en-US" sz="3200" dirty="0">
                <a:solidFill>
                  <a:schemeClr val="accent1"/>
                </a:solidFill>
              </a:rPr>
              <a:t>Example 4: Solving Absolute Value Inequalities (cont.)</a:t>
            </a: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18891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530352" y="1371600"/>
          <a:ext cx="1968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1" name="Equation" r:id="rId3" imgW="1968480" imgH="469800" progId="Equation.DSMT4">
                  <p:embed/>
                </p:oleObj>
              </mc:Choice>
              <mc:Fallback>
                <p:oleObj name="Equation" r:id="rId3" imgW="1968480" imgH="469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19685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3558" name="Picture 6" descr="16_EX3B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19800" y="4692650"/>
            <a:ext cx="295275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1917700" y="1981200"/>
          <a:ext cx="1485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2" name="Equation" r:id="rId6" imgW="1485720" imgH="469800" progId="Equation.DSMT4">
                  <p:embed/>
                </p:oleObj>
              </mc:Choice>
              <mc:Fallback>
                <p:oleObj name="Equation" r:id="rId6" imgW="148572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7700" y="1981200"/>
                        <a:ext cx="1485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2006600" y="2590800"/>
          <a:ext cx="1587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3" name="Equation" r:id="rId8" imgW="1587240" imgH="291960" progId="Equation.DSMT4">
                  <p:embed/>
                </p:oleObj>
              </mc:Choice>
              <mc:Fallback>
                <p:oleObj name="Equation" r:id="rId8" imgW="15872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6600" y="2590800"/>
                        <a:ext cx="1587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3810000" y="26162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4" name="Equation" r:id="rId10" imgW="342720" imgH="241200" progId="Equation.DSMT4">
                  <p:embed/>
                </p:oleObj>
              </mc:Choice>
              <mc:Fallback>
                <p:oleObj name="Equation" r:id="rId10" imgW="342720" imgH="241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26162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1" name="Object 7"/>
          <p:cNvGraphicFramePr>
            <a:graphicFrameLocks noChangeAspect="1"/>
          </p:cNvGraphicFramePr>
          <p:nvPr/>
        </p:nvGraphicFramePr>
        <p:xfrm>
          <a:off x="3810000" y="32004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5" name="Equation" r:id="rId12" imgW="342720" imgH="241200" progId="Equation.DSMT4">
                  <p:embed/>
                </p:oleObj>
              </mc:Choice>
              <mc:Fallback>
                <p:oleObj name="Equation" r:id="rId12" imgW="342720" imgH="241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32004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2" name="Object 8"/>
          <p:cNvGraphicFramePr>
            <a:graphicFrameLocks noChangeAspect="1"/>
          </p:cNvGraphicFramePr>
          <p:nvPr/>
        </p:nvGraphicFramePr>
        <p:xfrm>
          <a:off x="3810000" y="39624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6" name="Equation" r:id="rId13" imgW="342720" imgH="241200" progId="Equation.DSMT4">
                  <p:embed/>
                </p:oleObj>
              </mc:Choice>
              <mc:Fallback>
                <p:oleObj name="Equation" r:id="rId13" imgW="342720" imgH="241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39624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3" name="Object 9"/>
          <p:cNvGraphicFramePr>
            <a:graphicFrameLocks noChangeAspect="1"/>
          </p:cNvGraphicFramePr>
          <p:nvPr/>
        </p:nvGraphicFramePr>
        <p:xfrm>
          <a:off x="2514600" y="3124200"/>
          <a:ext cx="889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7" name="Equation" r:id="rId14" imgW="888840" imgH="279360" progId="Equation.DSMT4">
                  <p:embed/>
                </p:oleObj>
              </mc:Choice>
              <mc:Fallback>
                <p:oleObj name="Equation" r:id="rId14" imgW="88884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124200"/>
                        <a:ext cx="889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4" name="Object 10"/>
          <p:cNvGraphicFramePr>
            <a:graphicFrameLocks noChangeAspect="1"/>
          </p:cNvGraphicFramePr>
          <p:nvPr/>
        </p:nvGraphicFramePr>
        <p:xfrm>
          <a:off x="2692400" y="3581400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8" name="Equation" r:id="rId16" imgW="787320" imgH="838080" progId="Equation.DSMT4">
                  <p:embed/>
                </p:oleObj>
              </mc:Choice>
              <mc:Fallback>
                <p:oleObj name="Equation" r:id="rId16" imgW="78732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2400" y="3581400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5" name="Object 11"/>
          <p:cNvGraphicFramePr>
            <a:graphicFrameLocks noChangeAspect="1"/>
          </p:cNvGraphicFramePr>
          <p:nvPr/>
        </p:nvGraphicFramePr>
        <p:xfrm>
          <a:off x="4343400" y="2590800"/>
          <a:ext cx="137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9" name="Equation" r:id="rId18" imgW="1371600" imgH="291960" progId="Equation.DSMT4">
                  <p:embed/>
                </p:oleObj>
              </mc:Choice>
              <mc:Fallback>
                <p:oleObj name="Equation" r:id="rId18" imgW="137160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590800"/>
                        <a:ext cx="1371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6" name="Object 12"/>
          <p:cNvGraphicFramePr>
            <a:graphicFrameLocks noChangeAspect="1"/>
          </p:cNvGraphicFramePr>
          <p:nvPr/>
        </p:nvGraphicFramePr>
        <p:xfrm>
          <a:off x="4813300" y="3124200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0" name="Equation" r:id="rId20" imgW="901440" imgH="291960" progId="Equation.DSMT4">
                  <p:embed/>
                </p:oleObj>
              </mc:Choice>
              <mc:Fallback>
                <p:oleObj name="Equation" r:id="rId20" imgW="90144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3300" y="3124200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7" name="Object 13"/>
          <p:cNvGraphicFramePr>
            <a:graphicFrameLocks noChangeAspect="1"/>
          </p:cNvGraphicFramePr>
          <p:nvPr/>
        </p:nvGraphicFramePr>
        <p:xfrm>
          <a:off x="5003800" y="3581400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1" name="Equation" r:id="rId22" imgW="787320" imgH="838080" progId="Equation.DSMT4">
                  <p:embed/>
                </p:oleObj>
              </mc:Choice>
              <mc:Fallback>
                <p:oleObj name="Equation" r:id="rId22" imgW="78732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3800" y="3581400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8" name="Object 14"/>
          <p:cNvGraphicFramePr>
            <a:graphicFrameLocks noChangeAspect="1"/>
          </p:cNvGraphicFramePr>
          <p:nvPr/>
        </p:nvGraphicFramePr>
        <p:xfrm>
          <a:off x="1917700" y="4572000"/>
          <a:ext cx="40005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2" name="Equation" r:id="rId24" imgW="4000320" imgH="927000" progId="Equation.DSMT4">
                  <p:embed/>
                </p:oleObj>
              </mc:Choice>
              <mc:Fallback>
                <p:oleObj name="Equation" r:id="rId24" imgW="4000320" imgH="9270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7700" y="4572000"/>
                        <a:ext cx="40005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bIns="91440"/>
          <a:lstStyle/>
          <a:p>
            <a:r>
              <a:rPr lang="en-US" sz="3200" dirty="0">
                <a:solidFill>
                  <a:schemeClr val="accent1"/>
                </a:solidFill>
              </a:rPr>
              <a:t>Example 4: Solving Absolute Value Inequalities (cont.)</a:t>
            </a:r>
          </a:p>
        </p:txBody>
      </p:sp>
      <p:sp>
        <p:nvSpPr>
          <p:cNvPr id="2457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spcBef>
                <a:spcPts val="18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There is nothing to do here except observe that no matter what is substituted for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, the absolute value will be greater than −6. Absolute value is always nonnegative (greater than or equal to 0). The solution to the inequality is </a:t>
            </a:r>
            <a:r>
              <a:rPr lang="en-US" b="1" i="0" dirty="0">
                <a:solidFill>
                  <a:srgbClr val="FF0008"/>
                </a:solidFill>
              </a:rPr>
              <a:t>all real numbers</a:t>
            </a:r>
            <a:r>
              <a:rPr lang="en-US" i="0" dirty="0">
                <a:solidFill>
                  <a:schemeClr val="tx1"/>
                </a:solidFill>
              </a:rPr>
              <a:t>, so shade the entire number line. In interval notation,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is in </a:t>
            </a:r>
            <a:r>
              <a:rPr lang="en-US" i="0" dirty="0">
                <a:solidFill>
                  <a:srgbClr val="FF0008"/>
                </a:solidFill>
              </a:rPr>
              <a:t>(−</a:t>
            </a:r>
            <a:r>
              <a:rPr lang="en-US" i="0" dirty="0">
                <a:solidFill>
                  <a:srgbClr val="FF0008"/>
                </a:solidFill>
                <a:sym typeface="Symbol"/>
              </a:rPr>
              <a:t>, </a:t>
            </a:r>
            <a:r>
              <a:rPr lang="en-US" i="0" dirty="0">
                <a:solidFill>
                  <a:srgbClr val="FF0008"/>
                </a:solidFill>
              </a:rPr>
              <a:t>)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530352" y="1371600"/>
          <a:ext cx="2184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2" name="Equation" r:id="rId3" imgW="2184120" imgH="469800" progId="Equation.DSMT4">
                  <p:embed/>
                </p:oleObj>
              </mc:Choice>
              <mc:Fallback>
                <p:oleObj name="Equation" r:id="rId3" imgW="2184120" imgH="469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21844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4581" name="Picture 5" descr="16_EX3C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100388" y="5257800"/>
            <a:ext cx="29432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bIns="91440"/>
          <a:lstStyle/>
          <a:p>
            <a:r>
              <a:rPr lang="en-US" sz="3200" dirty="0">
                <a:solidFill>
                  <a:schemeClr val="accent1"/>
                </a:solidFill>
              </a:rPr>
              <a:t>Example 4: Solving Absolute Value Inequalities (cont.)</a:t>
            </a:r>
          </a:p>
        </p:txBody>
      </p:sp>
      <p:sp>
        <p:nvSpPr>
          <p:cNvPr id="2560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255728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lnSpc>
                <a:spcPct val="1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530352" y="1371600"/>
          <a:ext cx="2463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1" name="Equation" r:id="rId3" imgW="2463480" imgH="469800" progId="Equation.DSMT4">
                  <p:embed/>
                </p:oleObj>
              </mc:Choice>
              <mc:Fallback>
                <p:oleObj name="Equation" r:id="rId3" imgW="2463480" imgH="469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24638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5606" name="Picture 6" descr="16_EX4d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410200" y="5181600"/>
            <a:ext cx="2943225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5486400" y="3260725"/>
            <a:ext cx="338328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Add </a:t>
            </a:r>
            <a:r>
              <a:rPr lang="en-US" sz="2000" dirty="0">
                <a:solidFill>
                  <a:srgbClr val="FF00FF"/>
                </a:solidFill>
                <a:latin typeface="Calibri" pitchFamily="34" charset="0"/>
              </a:rPr>
              <a:t>5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 to both sides in order to get the inequality in </a:t>
            </a:r>
            <a:r>
              <a:rPr lang="en-US" sz="2000" b="1" dirty="0">
                <a:solidFill>
                  <a:srgbClr val="008080"/>
                </a:solidFill>
                <a:latin typeface="Calibri" pitchFamily="34" charset="0"/>
              </a:rPr>
              <a:t>standard form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. </a:t>
            </a:r>
          </a:p>
        </p:txBody>
      </p:sp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533400" y="2514600"/>
          <a:ext cx="1981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2" name="Equation" r:id="rId6" imgW="1981080" imgH="469800" progId="Equation.DSMT4">
                  <p:embed/>
                </p:oleObj>
              </mc:Choice>
              <mc:Fallback>
                <p:oleObj name="Equation" r:id="rId6" imgW="198108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514600"/>
                        <a:ext cx="1981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1041400" y="3178175"/>
          <a:ext cx="1473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3" name="Equation" r:id="rId8" imgW="1473120" imgH="469800" progId="Equation.DSMT4">
                  <p:embed/>
                </p:oleObj>
              </mc:Choice>
              <mc:Fallback>
                <p:oleObj name="Equation" r:id="rId8" imgW="147312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400" y="3178175"/>
                        <a:ext cx="1473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8" name="Object 6"/>
          <p:cNvGraphicFramePr>
            <a:graphicFrameLocks noChangeAspect="1"/>
          </p:cNvGraphicFramePr>
          <p:nvPr/>
        </p:nvGraphicFramePr>
        <p:xfrm>
          <a:off x="1117600" y="3787775"/>
          <a:ext cx="1587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4" name="Equation" r:id="rId10" imgW="1587240" imgH="291960" progId="Equation.DSMT4">
                  <p:embed/>
                </p:oleObj>
              </mc:Choice>
              <mc:Fallback>
                <p:oleObj name="Equation" r:id="rId10" imgW="15872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7600" y="3787775"/>
                        <a:ext cx="1587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9" name="Object 7"/>
          <p:cNvGraphicFramePr>
            <a:graphicFrameLocks noChangeAspect="1"/>
          </p:cNvGraphicFramePr>
          <p:nvPr/>
        </p:nvGraphicFramePr>
        <p:xfrm>
          <a:off x="2887640" y="3813175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5" name="Equation" r:id="rId12" imgW="342720" imgH="241200" progId="Equation.DSMT4">
                  <p:embed/>
                </p:oleObj>
              </mc:Choice>
              <mc:Fallback>
                <p:oleObj name="Equation" r:id="rId12" imgW="342720" imgH="241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7640" y="3813175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0" name="Object 8"/>
          <p:cNvGraphicFramePr>
            <a:graphicFrameLocks noChangeAspect="1"/>
          </p:cNvGraphicFramePr>
          <p:nvPr/>
        </p:nvGraphicFramePr>
        <p:xfrm>
          <a:off x="2887640" y="4316412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6" name="Equation" r:id="rId14" imgW="342720" imgH="241200" progId="Equation.DSMT4">
                  <p:embed/>
                </p:oleObj>
              </mc:Choice>
              <mc:Fallback>
                <p:oleObj name="Equation" r:id="rId14" imgW="342720" imgH="241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7640" y="4316412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1" name="Object 9"/>
          <p:cNvGraphicFramePr>
            <a:graphicFrameLocks noChangeAspect="1"/>
          </p:cNvGraphicFramePr>
          <p:nvPr/>
        </p:nvGraphicFramePr>
        <p:xfrm>
          <a:off x="2887640" y="481965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7" name="Equation" r:id="rId15" imgW="342720" imgH="241200" progId="Equation.DSMT4">
                  <p:embed/>
                </p:oleObj>
              </mc:Choice>
              <mc:Fallback>
                <p:oleObj name="Equation" r:id="rId15" imgW="342720" imgH="241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7640" y="481965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2" name="Object 10"/>
          <p:cNvGraphicFramePr>
            <a:graphicFrameLocks noChangeAspect="1"/>
          </p:cNvGraphicFramePr>
          <p:nvPr/>
        </p:nvGraphicFramePr>
        <p:xfrm>
          <a:off x="1600200" y="4297362"/>
          <a:ext cx="1104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8" name="Equation" r:id="rId16" imgW="1104840" imgH="279360" progId="Equation.DSMT4">
                  <p:embed/>
                </p:oleObj>
              </mc:Choice>
              <mc:Fallback>
                <p:oleObj name="Equation" r:id="rId16" imgW="110484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297362"/>
                        <a:ext cx="1104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3" name="Object 11"/>
          <p:cNvGraphicFramePr>
            <a:graphicFrameLocks noChangeAspect="1"/>
          </p:cNvGraphicFramePr>
          <p:nvPr/>
        </p:nvGraphicFramePr>
        <p:xfrm>
          <a:off x="1778000" y="48006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9" name="Equation" r:id="rId18" imgW="927000" imgH="279360" progId="Equation.DSMT4">
                  <p:embed/>
                </p:oleObj>
              </mc:Choice>
              <mc:Fallback>
                <p:oleObj name="Equation" r:id="rId18" imgW="92700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480060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4" name="Object 12"/>
          <p:cNvGraphicFramePr>
            <a:graphicFrameLocks noChangeAspect="1"/>
          </p:cNvGraphicFramePr>
          <p:nvPr/>
        </p:nvGraphicFramePr>
        <p:xfrm>
          <a:off x="3378200" y="3787775"/>
          <a:ext cx="137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0" name="Equation" r:id="rId20" imgW="1371600" imgH="291960" progId="Equation.DSMT4">
                  <p:embed/>
                </p:oleObj>
              </mc:Choice>
              <mc:Fallback>
                <p:oleObj name="Equation" r:id="rId20" imgW="137160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8200" y="3787775"/>
                        <a:ext cx="1371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5" name="Object 13"/>
          <p:cNvGraphicFramePr>
            <a:graphicFrameLocks noChangeAspect="1"/>
          </p:cNvGraphicFramePr>
          <p:nvPr/>
        </p:nvGraphicFramePr>
        <p:xfrm>
          <a:off x="3860800" y="4297362"/>
          <a:ext cx="1054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1" name="Equation" r:id="rId22" imgW="1054080" imgH="279360" progId="Equation.DSMT4">
                  <p:embed/>
                </p:oleObj>
              </mc:Choice>
              <mc:Fallback>
                <p:oleObj name="Equation" r:id="rId22" imgW="1054080" imgH="2793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0800" y="4297362"/>
                        <a:ext cx="1054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6" name="Object 14"/>
          <p:cNvGraphicFramePr>
            <a:graphicFrameLocks noChangeAspect="1"/>
          </p:cNvGraphicFramePr>
          <p:nvPr/>
        </p:nvGraphicFramePr>
        <p:xfrm>
          <a:off x="4038600" y="4800600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2" name="Equation" r:id="rId24" imgW="711000" imgH="279360" progId="Equation.DSMT4">
                  <p:embed/>
                </p:oleObj>
              </mc:Choice>
              <mc:Fallback>
                <p:oleObj name="Equation" r:id="rId24" imgW="711000" imgH="2793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800600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7" name="Object 15"/>
          <p:cNvGraphicFramePr>
            <a:graphicFrameLocks noChangeAspect="1"/>
          </p:cNvGraphicFramePr>
          <p:nvPr/>
        </p:nvGraphicFramePr>
        <p:xfrm>
          <a:off x="533400" y="5334000"/>
          <a:ext cx="3746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3" name="Equation" r:id="rId26" imgW="3746160" imgH="495000" progId="Equation.DSMT4">
                  <p:embed/>
                </p:oleObj>
              </mc:Choice>
              <mc:Fallback>
                <p:oleObj name="Equation" r:id="rId26" imgW="3746160" imgH="4950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5334000"/>
                        <a:ext cx="3746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457200" y="1280161"/>
            <a:ext cx="8229600" cy="35204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defTabSz="863600">
              <a:tabLst>
                <a:tab pos="635000" algn="l"/>
                <a:tab pos="2292350" algn="l"/>
                <a:tab pos="3889375" algn="l"/>
                <a:tab pos="5145088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Solve the following equations. </a:t>
            </a:r>
          </a:p>
          <a:p>
            <a:pPr defTabSz="863600">
              <a:tabLst>
                <a:tab pos="635000" algn="l"/>
                <a:tab pos="2292350" algn="l"/>
                <a:tab pos="3889375" algn="l"/>
                <a:tab pos="5145088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1.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			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2.  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defTabSz="863600">
              <a:tabLst>
                <a:tab pos="635000" algn="l"/>
                <a:tab pos="2292350" algn="l"/>
                <a:tab pos="3889375" algn="l"/>
                <a:tab pos="5145088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3.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		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4. 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defTabSz="863600">
              <a:lnSpc>
                <a:spcPct val="45000"/>
              </a:lnSpc>
              <a:tabLst>
                <a:tab pos="635000" algn="l"/>
                <a:tab pos="2292350" algn="l"/>
                <a:tab pos="3889375" algn="l"/>
                <a:tab pos="5145088" algn="l"/>
              </a:tabLst>
            </a:pP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defTabSz="863600">
              <a:tabLst>
                <a:tab pos="635000" algn="l"/>
                <a:tab pos="2292350" algn="l"/>
                <a:tab pos="3889375" algn="l"/>
                <a:tab pos="5145088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Solve the following absolute value inequalities and graph the solution sets. </a:t>
            </a:r>
          </a:p>
          <a:p>
            <a:pPr defTabSz="863600">
              <a:tabLst>
                <a:tab pos="635000" algn="l"/>
                <a:tab pos="2292350" algn="l"/>
                <a:tab pos="3889375" algn="l"/>
                <a:tab pos="5145088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5.		6.		7.  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endParaRPr lang="en-US" dirty="0"/>
          </a:p>
        </p:txBody>
      </p:sp>
      <p:graphicFrame>
        <p:nvGraphicFramePr>
          <p:cNvPr id="26628" name="Object 5"/>
          <p:cNvGraphicFramePr>
            <a:graphicFrameLocks noChangeAspect="1"/>
          </p:cNvGraphicFramePr>
          <p:nvPr/>
        </p:nvGraphicFramePr>
        <p:xfrm>
          <a:off x="990600" y="1828800"/>
          <a:ext cx="1003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2" name="Equation" r:id="rId3" imgW="1002865" imgH="469696" progId="Equation.DSMT4">
                  <p:embed/>
                </p:oleObj>
              </mc:Choice>
              <mc:Fallback>
                <p:oleObj name="Equation" r:id="rId3" imgW="1002865" imgH="469696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828800"/>
                        <a:ext cx="10033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9" name="Object 6"/>
          <p:cNvGraphicFramePr>
            <a:graphicFrameLocks noChangeAspect="1"/>
          </p:cNvGraphicFramePr>
          <p:nvPr/>
        </p:nvGraphicFramePr>
        <p:xfrm>
          <a:off x="4889500" y="1878013"/>
          <a:ext cx="1739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3" name="Equation" r:id="rId5" imgW="1739900" imgH="469900" progId="Equation.DSMT4">
                  <p:embed/>
                </p:oleObj>
              </mc:Choice>
              <mc:Fallback>
                <p:oleObj name="Equation" r:id="rId5" imgW="1739900" imgH="4699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9500" y="1878013"/>
                        <a:ext cx="17399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0" name="Object 7"/>
          <p:cNvGraphicFramePr>
            <a:graphicFrameLocks noChangeAspect="1"/>
          </p:cNvGraphicFramePr>
          <p:nvPr/>
        </p:nvGraphicFramePr>
        <p:xfrm>
          <a:off x="990600" y="2376488"/>
          <a:ext cx="1701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4" name="Equation" r:id="rId7" imgW="1701800" imgH="469900" progId="Equation.DSMT4">
                  <p:embed/>
                </p:oleObj>
              </mc:Choice>
              <mc:Fallback>
                <p:oleObj name="Equation" r:id="rId7" imgW="1701800" imgH="4699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376488"/>
                        <a:ext cx="17018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1" name="Object 8"/>
          <p:cNvGraphicFramePr>
            <a:graphicFrameLocks noChangeAspect="1"/>
          </p:cNvGraphicFramePr>
          <p:nvPr/>
        </p:nvGraphicFramePr>
        <p:xfrm>
          <a:off x="4902200" y="2395538"/>
          <a:ext cx="2108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5" name="Equation" r:id="rId9" imgW="2108200" imgH="469900" progId="Equation.DSMT4">
                  <p:embed/>
                </p:oleObj>
              </mc:Choice>
              <mc:Fallback>
                <p:oleObj name="Equation" r:id="rId9" imgW="2108200" imgH="4699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2200" y="2395538"/>
                        <a:ext cx="21082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2" name="Object 9"/>
          <p:cNvGraphicFramePr>
            <a:graphicFrameLocks noChangeAspect="1"/>
          </p:cNvGraphicFramePr>
          <p:nvPr/>
        </p:nvGraphicFramePr>
        <p:xfrm>
          <a:off x="990600" y="4083844"/>
          <a:ext cx="1308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6" name="Equation" r:id="rId11" imgW="1308100" imgH="469900" progId="Equation.DSMT4">
                  <p:embed/>
                </p:oleObj>
              </mc:Choice>
              <mc:Fallback>
                <p:oleObj name="Equation" r:id="rId11" imgW="1308100" imgH="4699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083844"/>
                        <a:ext cx="13081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3" name="Object 10"/>
          <p:cNvGraphicFramePr>
            <a:graphicFrameLocks noChangeAspect="1"/>
          </p:cNvGraphicFramePr>
          <p:nvPr/>
        </p:nvGraphicFramePr>
        <p:xfrm>
          <a:off x="3276600" y="4083844"/>
          <a:ext cx="1638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7" name="Equation" r:id="rId13" imgW="1638300" imgH="469900" progId="Equation.DSMT4">
                  <p:embed/>
                </p:oleObj>
              </mc:Choice>
              <mc:Fallback>
                <p:oleObj name="Equation" r:id="rId13" imgW="1638300" imgH="4699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083844"/>
                        <a:ext cx="16383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4" name="Object 11"/>
          <p:cNvGraphicFramePr>
            <a:graphicFrameLocks noChangeAspect="1"/>
          </p:cNvGraphicFramePr>
          <p:nvPr/>
        </p:nvGraphicFramePr>
        <p:xfrm>
          <a:off x="6172200" y="4083844"/>
          <a:ext cx="2336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8" name="Equation" r:id="rId15" imgW="2336800" imgH="469900" progId="Equation.DSMT4">
                  <p:embed/>
                </p:oleObj>
              </mc:Choice>
              <mc:Fallback>
                <p:oleObj name="Equation" r:id="rId15" imgW="2336800" imgH="4699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4083844"/>
                        <a:ext cx="23368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 Answers</a:t>
            </a:r>
          </a:p>
        </p:txBody>
      </p:sp>
      <p:sp>
        <p:nvSpPr>
          <p:cNvPr id="2765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>
              <a:lnSpc>
                <a:spcPts val="6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1.</a:t>
            </a:r>
            <a:r>
              <a:rPr lang="en-US" dirty="0">
                <a:solidFill>
                  <a:srgbClr val="FF0008"/>
                </a:solidFill>
              </a:rPr>
              <a:t>  </a:t>
            </a:r>
            <a:r>
              <a:rPr lang="en-US" i="1" dirty="0">
                <a:solidFill>
                  <a:srgbClr val="FF0008"/>
                </a:solidFill>
              </a:rPr>
              <a:t>x</a:t>
            </a:r>
            <a:r>
              <a:rPr lang="en-US" dirty="0">
                <a:solidFill>
                  <a:srgbClr val="FF0008"/>
                </a:solidFill>
              </a:rPr>
              <a:t> </a:t>
            </a:r>
            <a:r>
              <a:rPr lang="en-US" i="0" dirty="0">
                <a:solidFill>
                  <a:srgbClr val="FF0008"/>
                </a:solidFill>
              </a:rPr>
              <a:t>= </a:t>
            </a:r>
            <a:r>
              <a:rPr lang="en-US" i="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8"/>
                </a:solidFill>
              </a:rPr>
              <a:t>10 or </a:t>
            </a:r>
            <a:r>
              <a:rPr lang="en-US" i="1" dirty="0">
                <a:solidFill>
                  <a:srgbClr val="FF0008"/>
                </a:solidFill>
              </a:rPr>
              <a:t>x</a:t>
            </a:r>
            <a:r>
              <a:rPr lang="en-US" dirty="0">
                <a:solidFill>
                  <a:srgbClr val="FF0008"/>
                </a:solidFill>
              </a:rPr>
              <a:t> </a:t>
            </a:r>
            <a:r>
              <a:rPr lang="en-US" i="0" dirty="0">
                <a:solidFill>
                  <a:srgbClr val="FF0008"/>
                </a:solidFill>
              </a:rPr>
              <a:t>= 10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b="1" i="0" dirty="0">
                <a:solidFill>
                  <a:schemeClr val="tx1"/>
                </a:solidFill>
              </a:rPr>
              <a:t>2.</a:t>
            </a:r>
            <a:r>
              <a:rPr lang="en-US" i="0" dirty="0">
                <a:solidFill>
                  <a:schemeClr val="tx1"/>
                </a:solidFill>
              </a:rPr>
              <a:t>  </a:t>
            </a:r>
            <a:r>
              <a:rPr lang="en-US" i="1" dirty="0">
                <a:solidFill>
                  <a:srgbClr val="FF0008"/>
                </a:solidFill>
              </a:rPr>
              <a:t>x</a:t>
            </a:r>
            <a:r>
              <a:rPr lang="en-US" dirty="0">
                <a:solidFill>
                  <a:srgbClr val="FF0008"/>
                </a:solidFill>
              </a:rPr>
              <a:t> </a:t>
            </a:r>
            <a:r>
              <a:rPr lang="en-US" i="0" dirty="0">
                <a:solidFill>
                  <a:srgbClr val="FF0008"/>
                </a:solidFill>
              </a:rPr>
              <a:t>= </a:t>
            </a:r>
            <a:r>
              <a:rPr lang="en-US" i="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8"/>
                </a:solidFill>
              </a:rPr>
              <a:t>3.6 or </a:t>
            </a:r>
            <a:r>
              <a:rPr lang="en-US" i="1" dirty="0">
                <a:solidFill>
                  <a:srgbClr val="FF0008"/>
                </a:solidFill>
              </a:rPr>
              <a:t>x</a:t>
            </a:r>
            <a:r>
              <a:rPr lang="en-US" dirty="0">
                <a:solidFill>
                  <a:srgbClr val="FF0008"/>
                </a:solidFill>
              </a:rPr>
              <a:t> </a:t>
            </a:r>
            <a:r>
              <a:rPr lang="en-US" i="0" dirty="0">
                <a:solidFill>
                  <a:srgbClr val="FF0008"/>
                </a:solidFill>
              </a:rPr>
              <a:t>= 4.6 </a:t>
            </a:r>
          </a:p>
          <a:p>
            <a:pPr marL="533400" indent="-533400">
              <a:lnSpc>
                <a:spcPts val="6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3.</a:t>
            </a:r>
            <a:r>
              <a:rPr lang="en-US" i="0" dirty="0">
                <a:solidFill>
                  <a:schemeClr val="tx1"/>
                </a:solidFill>
              </a:rPr>
              <a:t>  </a:t>
            </a:r>
            <a:r>
              <a:rPr lang="en-US" i="0" dirty="0">
                <a:solidFill>
                  <a:srgbClr val="FF0008"/>
                </a:solidFill>
              </a:rPr>
              <a:t>No solution</a:t>
            </a:r>
            <a:r>
              <a:rPr lang="en-US" i="0" dirty="0"/>
              <a:t> 		</a:t>
            </a:r>
            <a:r>
              <a:rPr lang="en-US" b="1" i="0" dirty="0">
                <a:solidFill>
                  <a:schemeClr val="tx1"/>
                </a:solidFill>
              </a:rPr>
              <a:t>4.  </a:t>
            </a:r>
            <a:r>
              <a:rPr lang="en-US" i="0" dirty="0">
                <a:solidFill>
                  <a:schemeClr val="tx1"/>
                </a:solidFill>
              </a:rPr>
              <a:t>       			</a:t>
            </a:r>
          </a:p>
          <a:p>
            <a:pPr marL="533400" indent="-533400">
              <a:lnSpc>
                <a:spcPts val="6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5.  </a:t>
            </a:r>
            <a:r>
              <a:rPr lang="en-US" i="0" dirty="0">
                <a:solidFill>
                  <a:srgbClr val="FF0008"/>
                </a:solidFill>
              </a:rPr>
              <a:t>[</a:t>
            </a:r>
            <a:r>
              <a:rPr lang="en-US" i="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8"/>
                </a:solidFill>
              </a:rPr>
              <a:t>1, 13]			</a:t>
            </a:r>
          </a:p>
          <a:p>
            <a:pPr marL="533400" indent="-533400">
              <a:lnSpc>
                <a:spcPts val="6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6.</a:t>
            </a:r>
          </a:p>
          <a:p>
            <a:pPr marL="533400" indent="-533400">
              <a:lnSpc>
                <a:spcPts val="6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7.</a:t>
            </a:r>
            <a:endParaRPr lang="en-US" dirty="0"/>
          </a:p>
        </p:txBody>
      </p:sp>
      <p:graphicFrame>
        <p:nvGraphicFramePr>
          <p:cNvPr id="27652" name="Object 4"/>
          <p:cNvGraphicFramePr>
            <a:graphicFrameLocks noChangeAspect="1"/>
          </p:cNvGraphicFramePr>
          <p:nvPr/>
        </p:nvGraphicFramePr>
        <p:xfrm>
          <a:off x="4584700" y="2209800"/>
          <a:ext cx="219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8" name="Equation" r:id="rId3" imgW="2197080" imgH="838080" progId="Equation.DSMT4">
                  <p:embed/>
                </p:oleObj>
              </mc:Choice>
              <mc:Fallback>
                <p:oleObj name="Equation" r:id="rId3" imgW="219708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4700" y="2209800"/>
                        <a:ext cx="2197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3" name="Object 5"/>
          <p:cNvGraphicFramePr>
            <a:graphicFrameLocks noChangeAspect="1"/>
          </p:cNvGraphicFramePr>
          <p:nvPr/>
        </p:nvGraphicFramePr>
        <p:xfrm>
          <a:off x="952500" y="3949700"/>
          <a:ext cx="12065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9" name="Equation" r:id="rId5" imgW="1206360" imgH="927000" progId="Equation.DSMT4">
                  <p:embed/>
                </p:oleObj>
              </mc:Choice>
              <mc:Fallback>
                <p:oleObj name="Equation" r:id="rId5" imgW="1206360" imgH="9270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3949700"/>
                        <a:ext cx="12065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4" name="Object 6"/>
          <p:cNvGraphicFramePr>
            <a:graphicFrameLocks noChangeAspect="1"/>
          </p:cNvGraphicFramePr>
          <p:nvPr/>
        </p:nvGraphicFramePr>
        <p:xfrm>
          <a:off x="952500" y="4991100"/>
          <a:ext cx="2501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0" name="Equation" r:id="rId7" imgW="2501640" imgH="495000" progId="Equation.DSMT4">
                  <p:embed/>
                </p:oleObj>
              </mc:Choice>
              <mc:Fallback>
                <p:oleObj name="Equation" r:id="rId7" imgW="2501640" imgH="4950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4991100"/>
                        <a:ext cx="25019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7655" name="Picture 7" descr="Combo2E_3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286000" y="3352800"/>
            <a:ext cx="2595563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6" name="Picture 8" descr="Combo2E_5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548062" y="5105400"/>
            <a:ext cx="2624138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7" name="Picture 9" descr="Combo2E_4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2438400" y="4195762"/>
            <a:ext cx="2551113" cy="757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Absolute Value Equations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964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Absolute Value</a:t>
            </a:r>
          </a:p>
          <a:p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For any real number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</a:t>
            </a:r>
            <a:r>
              <a:rPr lang="en-US" dirty="0">
                <a:solidFill>
                  <a:srgbClr val="00007D"/>
                </a:solidFill>
                <a:latin typeface="Calibri" pitchFamily="34" charset="0"/>
              </a:rPr>
              <a:t> </a:t>
            </a:r>
          </a:p>
          <a:p>
            <a:endParaRPr lang="en-US" dirty="0"/>
          </a:p>
        </p:txBody>
      </p:sp>
      <p:graphicFrame>
        <p:nvGraphicFramePr>
          <p:cNvPr id="6148" name="Object 5"/>
          <p:cNvGraphicFramePr>
            <a:graphicFrameLocks noChangeAspect="1"/>
          </p:cNvGraphicFramePr>
          <p:nvPr/>
        </p:nvGraphicFramePr>
        <p:xfrm>
          <a:off x="4114800" y="2082800"/>
          <a:ext cx="24384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2438400" imgH="1028700" progId="Equation.DSMT4">
                  <p:embed/>
                </p:oleObj>
              </mc:Choice>
              <mc:Fallback>
                <p:oleObj name="Equation" r:id="rId3" imgW="2438400" imgH="10287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082800"/>
                        <a:ext cx="24384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Absolute Value Equations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1502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Solving Absolute Value Equations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For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c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&gt; 0: </a:t>
            </a:r>
          </a:p>
          <a:p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Note: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the absolute value expression is isolated on one side of the equation, we say that the equation is in </a:t>
            </a:r>
            <a:r>
              <a:rPr lang="en-US" b="1" dirty="0">
                <a:solidFill>
                  <a:srgbClr val="C00C08"/>
                </a:solidFill>
                <a:latin typeface="Calibri" pitchFamily="34" charset="0"/>
              </a:rPr>
              <a:t>standard form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You may need to manipulate the absolute value equation to get it into standard form before you can solve it. (See Example 1d.)</a:t>
            </a:r>
            <a:endParaRPr lang="en-US" dirty="0"/>
          </a:p>
        </p:txBody>
      </p:sp>
      <p:graphicFrame>
        <p:nvGraphicFramePr>
          <p:cNvPr id="7172" name="Object 5"/>
          <p:cNvGraphicFramePr>
            <a:graphicFrameLocks noChangeAspect="1"/>
          </p:cNvGraphicFramePr>
          <p:nvPr/>
        </p:nvGraphicFramePr>
        <p:xfrm>
          <a:off x="825500" y="2292350"/>
          <a:ext cx="4508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3" imgW="4508280" imgH="469800" progId="Equation.DSMT4">
                  <p:embed/>
                </p:oleObj>
              </mc:Choice>
              <mc:Fallback>
                <p:oleObj name="Equation" r:id="rId3" imgW="4508280" imgH="469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5500" y="2292350"/>
                        <a:ext cx="45085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6"/>
          <p:cNvGraphicFramePr>
            <a:graphicFrameLocks noChangeAspect="1"/>
          </p:cNvGraphicFramePr>
          <p:nvPr/>
        </p:nvGraphicFramePr>
        <p:xfrm>
          <a:off x="825500" y="2914650"/>
          <a:ext cx="6604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5" imgW="6603840" imgH="469800" progId="Equation.DSMT4">
                  <p:embed/>
                </p:oleObj>
              </mc:Choice>
              <mc:Fallback>
                <p:oleObj name="Equation" r:id="rId5" imgW="6603840" imgH="469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5500" y="2914650"/>
                        <a:ext cx="66040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Solving Absolute Value Equations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1588" indent="-1588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following equations involving absolute value.</a:t>
            </a:r>
          </a:p>
          <a:p>
            <a:pPr marL="1588" indent="-1588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1588" indent="-1588">
              <a:spcBef>
                <a:spcPts val="13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	Solution   	</a:t>
            </a:r>
            <a:r>
              <a:rPr lang="en-US" i="1" dirty="0">
                <a:solidFill>
                  <a:srgbClr val="FF0008"/>
                </a:solidFill>
              </a:rPr>
              <a:t>x</a:t>
            </a:r>
            <a:r>
              <a:rPr lang="en-US" dirty="0">
                <a:solidFill>
                  <a:srgbClr val="FF0008"/>
                </a:solidFill>
              </a:rPr>
              <a:t> </a:t>
            </a:r>
            <a:r>
              <a:rPr lang="en-US" i="0" dirty="0">
                <a:solidFill>
                  <a:srgbClr val="FF0008"/>
                </a:solidFill>
              </a:rPr>
              <a:t>= 5 or </a:t>
            </a:r>
            <a:r>
              <a:rPr lang="en-US" i="1" dirty="0">
                <a:solidFill>
                  <a:srgbClr val="FF0008"/>
                </a:solidFill>
              </a:rPr>
              <a:t>x</a:t>
            </a:r>
            <a:r>
              <a:rPr lang="en-US" dirty="0">
                <a:solidFill>
                  <a:srgbClr val="FF0008"/>
                </a:solidFill>
              </a:rPr>
              <a:t> </a:t>
            </a:r>
            <a:r>
              <a:rPr lang="en-US" i="0" dirty="0">
                <a:solidFill>
                  <a:srgbClr val="FF0008"/>
                </a:solidFill>
              </a:rPr>
              <a:t>= −5</a:t>
            </a:r>
          </a:p>
          <a:p>
            <a:pPr marL="1588" indent="-1588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1588" indent="-1588">
              <a:spcBef>
                <a:spcPts val="2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	Solution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marL="1588" indent="-1588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530352" y="1905000"/>
          <a:ext cx="1320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3" imgW="1320480" imgH="469800" progId="Equation.DSMT4">
                  <p:embed/>
                </p:oleObj>
              </mc:Choice>
              <mc:Fallback>
                <p:oleObj name="Equation" r:id="rId3" imgW="1320480" imgH="469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905000"/>
                        <a:ext cx="13208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530352" y="3048000"/>
          <a:ext cx="1981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Equation" r:id="rId5" imgW="1981080" imgH="469800" progId="Equation.DSMT4">
                  <p:embed/>
                </p:oleObj>
              </mc:Choice>
              <mc:Fallback>
                <p:oleObj name="Equation" r:id="rId5" imgW="1981080" imgH="469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048000"/>
                        <a:ext cx="19812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2590800" y="3746500"/>
          <a:ext cx="139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Equation" r:id="rId7" imgW="1396800" imgH="291960" progId="Equation.DSMT4">
                  <p:embed/>
                </p:oleObj>
              </mc:Choice>
              <mc:Fallback>
                <p:oleObj name="Equation" r:id="rId7" imgW="13968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746500"/>
                        <a:ext cx="1397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3086100" y="4343400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Equation" r:id="rId9" imgW="901440" imgH="291960" progId="Equation.DSMT4">
                  <p:embed/>
                </p:oleObj>
              </mc:Choice>
              <mc:Fallback>
                <p:oleObj name="Equation" r:id="rId9" imgW="9014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6100" y="4343400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3276600" y="5029200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Equation" r:id="rId11" imgW="711000" imgH="291960" progId="Equation.DSMT4">
                  <p:embed/>
                </p:oleObj>
              </mc:Choice>
              <mc:Fallback>
                <p:oleObj name="Equation" r:id="rId11" imgW="7110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5029200"/>
                        <a:ext cx="71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4343400" y="37719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tion" r:id="rId13" imgW="342720" imgH="241200" progId="Equation.DSMT4">
                  <p:embed/>
                </p:oleObj>
              </mc:Choice>
              <mc:Fallback>
                <p:oleObj name="Equation" r:id="rId13" imgW="342720" imgH="241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37719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5181600" y="3746500"/>
          <a:ext cx="1600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Equation" r:id="rId15" imgW="1600200" imgH="291960" progId="Equation.DSMT4">
                  <p:embed/>
                </p:oleObj>
              </mc:Choice>
              <mc:Fallback>
                <p:oleObj name="Equation" r:id="rId15" imgW="160020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3746500"/>
                        <a:ext cx="1600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5689600" y="4343400"/>
          <a:ext cx="1092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Equation" r:id="rId17" imgW="1091880" imgH="291960" progId="Equation.DSMT4">
                  <p:embed/>
                </p:oleObj>
              </mc:Choice>
              <mc:Fallback>
                <p:oleObj name="Equation" r:id="rId17" imgW="109188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9600" y="4343400"/>
                        <a:ext cx="1092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5854700" y="4800600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Equation" r:id="rId19" imgW="1015920" imgH="838080" progId="Equation.DSMT4">
                  <p:embed/>
                </p:oleObj>
              </mc:Choice>
              <mc:Fallback>
                <p:oleObj name="Equation" r:id="rId19" imgW="101592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4700" y="4800600"/>
                        <a:ext cx="1016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bIns="91440"/>
          <a:lstStyle/>
          <a:p>
            <a:r>
              <a:rPr lang="en-US" sz="3200" dirty="0">
                <a:solidFill>
                  <a:schemeClr val="accent1"/>
                </a:solidFill>
              </a:rPr>
              <a:t>Example 1: Solving Absolute Value Equations 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lnSpc>
                <a:spcPct val="1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There is no number that has a negative absolute value. Therefore, this equation has </a:t>
            </a:r>
            <a:r>
              <a:rPr lang="en-US" i="0" dirty="0">
                <a:solidFill>
                  <a:srgbClr val="FF0008"/>
                </a:solidFill>
              </a:rPr>
              <a:t>no solution</a:t>
            </a:r>
            <a:r>
              <a:rPr lang="en-US" i="0" dirty="0">
                <a:solidFill>
                  <a:schemeClr val="tx1"/>
                </a:solidFill>
              </a:rPr>
              <a:t>. (The solution is </a:t>
            </a:r>
            <a:r>
              <a:rPr lang="en-US" i="0" dirty="0">
                <a:solidFill>
                  <a:srgbClr val="FF0000"/>
                </a:solidFill>
                <a:sym typeface="Symbol"/>
              </a:rPr>
              <a:t></a:t>
            </a:r>
            <a:r>
              <a:rPr lang="en-US" i="0" dirty="0">
                <a:solidFill>
                  <a:schemeClr val="tx1"/>
                </a:solidFill>
              </a:rPr>
              <a:t> and the equation is a contradiction.)</a:t>
            </a:r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530352" y="1371600"/>
          <a:ext cx="2197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3" imgW="2197080" imgH="469800" progId="Equation.DSMT4">
                  <p:embed/>
                </p:oleObj>
              </mc:Choice>
              <mc:Fallback>
                <p:oleObj name="Equation" r:id="rId3" imgW="2197080" imgH="469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21971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bIns="91440"/>
          <a:lstStyle/>
          <a:p>
            <a:r>
              <a:rPr lang="en-US" sz="3200" dirty="0">
                <a:solidFill>
                  <a:schemeClr val="accent1"/>
                </a:solidFill>
              </a:rPr>
              <a:t>Example 1: Solving Absolute Value Equations (cont.)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16955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lnSpc>
                <a:spcPct val="150000"/>
              </a:lnSpc>
              <a:spcBef>
                <a:spcPct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530352" y="1371600"/>
          <a:ext cx="3022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2" name="Equation" r:id="rId3" imgW="3022560" imgH="469800" progId="Equation.DSMT4">
                  <p:embed/>
                </p:oleObj>
              </mc:Choice>
              <mc:Fallback>
                <p:oleObj name="Equation" r:id="rId3" imgW="3022560" imgH="469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30226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2057400" y="1905000"/>
          <a:ext cx="2527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3" name="Equation" r:id="rId5" imgW="2527200" imgH="469800" progId="Equation.DSMT4">
                  <p:embed/>
                </p:oleObj>
              </mc:Choice>
              <mc:Fallback>
                <p:oleObj name="Equation" r:id="rId5" imgW="252720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905000"/>
                        <a:ext cx="2527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5029200" y="1981200"/>
          <a:ext cx="2070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4" name="Equation" r:id="rId7" imgW="2070000" imgH="279360" progId="Equation.DSMT4">
                  <p:embed/>
                </p:oleObj>
              </mc:Choice>
              <mc:Fallback>
                <p:oleObj name="Equation" r:id="rId7" imgW="207000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1981200"/>
                        <a:ext cx="2070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2590800" y="2514600"/>
          <a:ext cx="2032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5" name="Equation" r:id="rId9" imgW="2031840" imgH="469800" progId="Equation.DSMT4">
                  <p:embed/>
                </p:oleObj>
              </mc:Choice>
              <mc:Fallback>
                <p:oleObj name="Equation" r:id="rId9" imgW="203184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514600"/>
                        <a:ext cx="2032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5029200" y="2667000"/>
          <a:ext cx="20955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6" name="Equation" r:id="rId11" imgW="2095200" imgH="241200" progId="Equation.DSMT4">
                  <p:embed/>
                </p:oleObj>
              </mc:Choice>
              <mc:Fallback>
                <p:oleObj name="Equation" r:id="rId11" imgW="2095200" imgH="241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2667000"/>
                        <a:ext cx="20955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2743200" y="3124200"/>
          <a:ext cx="1816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7" name="Equation" r:id="rId13" imgW="1815840" imgH="469800" progId="Equation.DSMT4">
                  <p:embed/>
                </p:oleObj>
              </mc:Choice>
              <mc:Fallback>
                <p:oleObj name="Equation" r:id="rId13" imgW="181584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124200"/>
                        <a:ext cx="1816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5029200" y="3162300"/>
          <a:ext cx="38862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8" name="Equation" r:id="rId15" imgW="3886200" imgH="647640" progId="Equation.DSMT4">
                  <p:embed/>
                </p:oleObj>
              </mc:Choice>
              <mc:Fallback>
                <p:oleObj name="Equation" r:id="rId15" imgW="3886200" imgH="6476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3162300"/>
                        <a:ext cx="38862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1828800" y="4038600"/>
          <a:ext cx="1701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9" name="Equation" r:id="rId17" imgW="1701720" imgH="291960" progId="Equation.DSMT4">
                  <p:embed/>
                </p:oleObj>
              </mc:Choice>
              <mc:Fallback>
                <p:oleObj name="Equation" r:id="rId17" imgW="170172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038600"/>
                        <a:ext cx="1701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3810000" y="40640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0" name="Equation" r:id="rId19" imgW="342720" imgH="241200" progId="Equation.DSMT4">
                  <p:embed/>
                </p:oleObj>
              </mc:Choice>
              <mc:Fallback>
                <p:oleObj name="Equation" r:id="rId19" imgW="342720" imgH="241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0640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/>
        </p:nvGraphicFramePr>
        <p:xfrm>
          <a:off x="4381500" y="4038600"/>
          <a:ext cx="193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1" name="Equation" r:id="rId21" imgW="1930320" imgH="291960" progId="Equation.DSMT4">
                  <p:embed/>
                </p:oleObj>
              </mc:Choice>
              <mc:Fallback>
                <p:oleObj name="Equation" r:id="rId21" imgW="193032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1500" y="4038600"/>
                        <a:ext cx="193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/>
        </p:nvGraphicFramePr>
        <p:xfrm>
          <a:off x="2501900" y="4572000"/>
          <a:ext cx="1104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2" name="Equation" r:id="rId23" imgW="1104840" imgH="291960" progId="Equation.DSMT4">
                  <p:embed/>
                </p:oleObj>
              </mc:Choice>
              <mc:Fallback>
                <p:oleObj name="Equation" r:id="rId23" imgW="110484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1900" y="4572000"/>
                        <a:ext cx="1104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/>
          <p:cNvGraphicFramePr>
            <a:graphicFrameLocks noChangeAspect="1"/>
          </p:cNvGraphicFramePr>
          <p:nvPr/>
        </p:nvGraphicFramePr>
        <p:xfrm>
          <a:off x="2667000" y="5181600"/>
          <a:ext cx="93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3" name="Equation" r:id="rId25" imgW="939600" imgH="279360" progId="Equation.DSMT4">
                  <p:embed/>
                </p:oleObj>
              </mc:Choice>
              <mc:Fallback>
                <p:oleObj name="Equation" r:id="rId25" imgW="939600" imgH="2793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5181600"/>
                        <a:ext cx="93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6" name="Object 16"/>
          <p:cNvGraphicFramePr>
            <a:graphicFrameLocks noChangeAspect="1"/>
          </p:cNvGraphicFramePr>
          <p:nvPr/>
        </p:nvGraphicFramePr>
        <p:xfrm>
          <a:off x="5029200" y="4572000"/>
          <a:ext cx="1282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4" name="Equation" r:id="rId27" imgW="1282680" imgH="291960" progId="Equation.DSMT4">
                  <p:embed/>
                </p:oleObj>
              </mc:Choice>
              <mc:Fallback>
                <p:oleObj name="Equation" r:id="rId27" imgW="1282680" imgH="2919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4572000"/>
                        <a:ext cx="1282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7" name="Object 17"/>
          <p:cNvGraphicFramePr>
            <a:graphicFrameLocks noChangeAspect="1"/>
          </p:cNvGraphicFramePr>
          <p:nvPr/>
        </p:nvGraphicFramePr>
        <p:xfrm>
          <a:off x="5194300" y="4876800"/>
          <a:ext cx="120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5" name="Equation" r:id="rId29" imgW="1206360" imgH="838080" progId="Equation.DSMT4">
                  <p:embed/>
                </p:oleObj>
              </mc:Choice>
              <mc:Fallback>
                <p:oleObj name="Equation" r:id="rId29" imgW="1206360" imgH="8380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4300" y="4876800"/>
                        <a:ext cx="1206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Equations with Two Absolute Value Expressions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1"/>
            <a:ext cx="8229600" cy="3444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>
              <a:tabLst>
                <a:tab pos="43942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Solving Equations with Two Absolute Value Expressions</a:t>
            </a:r>
          </a:p>
          <a:p>
            <a:pPr>
              <a:tabLst>
                <a:tab pos="4394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               then either 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a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= 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b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or</a:t>
            </a:r>
            <a:r>
              <a:rPr lang="en-US" dirty="0">
                <a:solidFill>
                  <a:srgbClr val="FF0008"/>
                </a:solidFill>
                <a:latin typeface="Calibri" pitchFamily="34" charset="0"/>
              </a:rPr>
              <a:t> 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a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= −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b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  <a:p>
            <a:pPr>
              <a:spcAft>
                <a:spcPts val="1500"/>
              </a:spcAft>
              <a:tabLst>
                <a:tab pos="4394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More generally,</a:t>
            </a:r>
          </a:p>
          <a:p>
            <a:pPr>
              <a:tabLst>
                <a:tab pos="4394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                               then either 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ax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+ 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b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= 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cx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+ 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d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or </a:t>
            </a:r>
          </a:p>
          <a:p>
            <a:pPr>
              <a:tabLst>
                <a:tab pos="4394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 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ax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 b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= −(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cx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+ 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d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)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  <a:p>
            <a:endParaRPr lang="en-US" dirty="0"/>
          </a:p>
        </p:txBody>
      </p:sp>
      <p:graphicFrame>
        <p:nvGraphicFramePr>
          <p:cNvPr id="11268" name="Object 5"/>
          <p:cNvGraphicFramePr>
            <a:graphicFrameLocks noChangeAspect="1"/>
          </p:cNvGraphicFramePr>
          <p:nvPr/>
        </p:nvGraphicFramePr>
        <p:xfrm>
          <a:off x="854075" y="2273300"/>
          <a:ext cx="1092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3" imgW="1091726" imgH="469696" progId="Equation.DSMT4">
                  <p:embed/>
                </p:oleObj>
              </mc:Choice>
              <mc:Fallback>
                <p:oleObj name="Equation" r:id="rId3" imgW="1091726" imgH="469696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4075" y="2273300"/>
                        <a:ext cx="10922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6"/>
          <p:cNvGraphicFramePr>
            <a:graphicFrameLocks noChangeAspect="1"/>
          </p:cNvGraphicFramePr>
          <p:nvPr/>
        </p:nvGraphicFramePr>
        <p:xfrm>
          <a:off x="806450" y="3479800"/>
          <a:ext cx="2438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5" imgW="2438400" imgH="469900" progId="Equation.DSMT4">
                  <p:embed/>
                </p:oleObj>
              </mc:Choice>
              <mc:Fallback>
                <p:oleObj name="Equation" r:id="rId5" imgW="2438400" imgH="4699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6450" y="3479800"/>
                        <a:ext cx="24384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bIns="91440"/>
          <a:lstStyle/>
          <a:p>
            <a:r>
              <a:rPr lang="en-US" sz="3200" dirty="0">
                <a:solidFill>
                  <a:schemeClr val="accent1"/>
                </a:solidFill>
              </a:rPr>
              <a:t>Example 2: Solving Equations with Two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Absolute Value Expressions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  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In this case, the two expressions </a:t>
            </a:r>
            <a:r>
              <a:rPr lang="en-US" i="0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+ 5) </a:t>
            </a: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0" dirty="0">
                <a:solidFill>
                  <a:srgbClr val="0000FF"/>
                </a:solidFill>
              </a:rPr>
              <a:t>(2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+ 1) </a:t>
            </a:r>
            <a:r>
              <a:rPr lang="en-US" i="0" dirty="0">
                <a:solidFill>
                  <a:schemeClr val="tx1"/>
                </a:solidFill>
              </a:rPr>
              <a:t>are equal to each other or are opposites of each other.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533400" y="1371600"/>
          <a:ext cx="3073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3" name="Equation" r:id="rId3" imgW="3073400" imgH="469900" progId="Equation.DSMT4">
                  <p:embed/>
                </p:oleObj>
              </mc:Choice>
              <mc:Fallback>
                <p:oleObj name="Equation" r:id="rId3" imgW="3073400" imgH="4699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371600"/>
                        <a:ext cx="30734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5791200" y="3717925"/>
            <a:ext cx="32004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Note the use of parentheses. We want the opposite of the entire expression (2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 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+ 1).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5105400" y="5254625"/>
            <a:ext cx="3886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Make sure to check that both </a:t>
            </a:r>
            <a:r>
              <a:rPr lang="en-US" sz="2000" dirty="0">
                <a:solidFill>
                  <a:srgbClr val="FF0008"/>
                </a:solidFill>
                <a:latin typeface="Calibri" pitchFamily="34" charset="0"/>
              </a:rPr>
              <a:t>4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 and </a:t>
            </a:r>
            <a:r>
              <a:rPr lang="en-US" sz="2000" dirty="0">
                <a:solidFill>
                  <a:srgbClr val="FF0008"/>
                </a:solidFill>
                <a:latin typeface="Calibri" pitchFamily="34" charset="0"/>
              </a:rPr>
              <a:t>−2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 satisfy the original equation.</a:t>
            </a: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647700" y="3187700"/>
          <a:ext cx="2082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4" name="Equation" r:id="rId5" imgW="2082600" imgH="469800" progId="Equation.DSMT4">
                  <p:embed/>
                </p:oleObj>
              </mc:Choice>
              <mc:Fallback>
                <p:oleObj name="Equation" r:id="rId5" imgW="208260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" y="3187700"/>
                        <a:ext cx="2082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762000" y="3810000"/>
          <a:ext cx="1866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5" name="Equation" r:id="rId7" imgW="1866600" imgH="291960" progId="Equation.DSMT4">
                  <p:embed/>
                </p:oleObj>
              </mc:Choice>
              <mc:Fallback>
                <p:oleObj name="Equation" r:id="rId7" imgW="18666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810000"/>
                        <a:ext cx="1866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2895600" y="38354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6" name="Equation" r:id="rId9" imgW="342720" imgH="241200" progId="Equation.DSMT4">
                  <p:embed/>
                </p:oleObj>
              </mc:Choice>
              <mc:Fallback>
                <p:oleObj name="Equation" r:id="rId9" imgW="342720" imgH="241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8354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3429000" y="3721100"/>
          <a:ext cx="2349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7" name="Equation" r:id="rId11" imgW="2349360" imgH="469800" progId="Equation.DSMT4">
                  <p:embed/>
                </p:oleObj>
              </mc:Choice>
              <mc:Fallback>
                <p:oleObj name="Equation" r:id="rId11" imgW="234936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721100"/>
                        <a:ext cx="2349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1244600" y="4267200"/>
          <a:ext cx="1193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8" name="Equation" r:id="rId13" imgW="1193760" imgH="291960" progId="Equation.DSMT4">
                  <p:embed/>
                </p:oleObj>
              </mc:Choice>
              <mc:Fallback>
                <p:oleObj name="Equation" r:id="rId13" imgW="119376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4600" y="4267200"/>
                        <a:ext cx="1193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1219200" y="4724400"/>
          <a:ext cx="736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9" name="Equation" r:id="rId15" imgW="736560" imgH="279360" progId="Equation.DSMT4">
                  <p:embed/>
                </p:oleObj>
              </mc:Choice>
              <mc:Fallback>
                <p:oleObj name="Equation" r:id="rId15" imgW="73656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724400"/>
                        <a:ext cx="736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3429000" y="4333875"/>
          <a:ext cx="2082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0" name="Equation" r:id="rId17" imgW="2082600" imgH="291960" progId="Equation.DSMT4">
                  <p:embed/>
                </p:oleObj>
              </mc:Choice>
              <mc:Fallback>
                <p:oleObj name="Equation" r:id="rId17" imgW="208260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4333875"/>
                        <a:ext cx="2082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/>
        </p:nvGraphicFramePr>
        <p:xfrm>
          <a:off x="3263900" y="4768850"/>
          <a:ext cx="1587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1" name="Equation" r:id="rId19" imgW="1587240" imgH="291960" progId="Equation.DSMT4">
                  <p:embed/>
                </p:oleObj>
              </mc:Choice>
              <mc:Fallback>
                <p:oleObj name="Equation" r:id="rId19" imgW="158724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3900" y="4768850"/>
                        <a:ext cx="1587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2"/>
          <p:cNvGraphicFramePr>
            <a:graphicFrameLocks noChangeAspect="1"/>
          </p:cNvGraphicFramePr>
          <p:nvPr/>
        </p:nvGraphicFramePr>
        <p:xfrm>
          <a:off x="3746500" y="5203825"/>
          <a:ext cx="1104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2" name="Equation" r:id="rId21" imgW="1104840" imgH="291960" progId="Equation.DSMT4">
                  <p:embed/>
                </p:oleObj>
              </mc:Choice>
              <mc:Fallback>
                <p:oleObj name="Equation" r:id="rId21" imgW="110484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6500" y="5203825"/>
                        <a:ext cx="1104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1" name="Object 13"/>
          <p:cNvGraphicFramePr>
            <a:graphicFrameLocks noChangeAspect="1"/>
          </p:cNvGraphicFramePr>
          <p:nvPr/>
        </p:nvGraphicFramePr>
        <p:xfrm>
          <a:off x="3911600" y="5638800"/>
          <a:ext cx="93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3" name="Equation" r:id="rId23" imgW="939600" imgH="279360" progId="Equation.DSMT4">
                  <p:embed/>
                </p:oleObj>
              </mc:Choice>
              <mc:Fallback>
                <p:oleObj name="Equation" r:id="rId23" imgW="939600" imgH="2793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1600" y="5638800"/>
                        <a:ext cx="93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5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851</Words>
  <Application>Microsoft Office PowerPoint</Application>
  <PresentationFormat>On-screen Show (4:3)</PresentationFormat>
  <Paragraphs>124</Paragraphs>
  <Slides>26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Calibri</vt:lpstr>
      <vt:lpstr>Symbol</vt:lpstr>
      <vt:lpstr>Courier New</vt:lpstr>
      <vt:lpstr>Office Theme</vt:lpstr>
      <vt:lpstr>Equation</vt:lpstr>
      <vt:lpstr>Section 3.5</vt:lpstr>
      <vt:lpstr>Objectives</vt:lpstr>
      <vt:lpstr>Absolute Value Equations</vt:lpstr>
      <vt:lpstr>Absolute Value Equations</vt:lpstr>
      <vt:lpstr>Example 1: Solving Absolute Value Equations</vt:lpstr>
      <vt:lpstr>Example 1: Solving Absolute Value Equations (cont.)</vt:lpstr>
      <vt:lpstr>Example 1: Solving Absolute Value Equations (cont.)</vt:lpstr>
      <vt:lpstr>Equations with Two Absolute Value Expressions</vt:lpstr>
      <vt:lpstr>Example 2: Solving Equations with Two  Absolute Value Expressions</vt:lpstr>
      <vt:lpstr>Absolute Value Inequalities</vt:lpstr>
      <vt:lpstr>Absolute Value Inequalities</vt:lpstr>
      <vt:lpstr>Absolute Value Inequalities</vt:lpstr>
      <vt:lpstr>Example 3: Solving Absolute Value Inequalities</vt:lpstr>
      <vt:lpstr>Example 3: Solving Absolute Value Inequalities (cont.)</vt:lpstr>
      <vt:lpstr>Example 3: Solving Absolute Value Inequalities (cont.)</vt:lpstr>
      <vt:lpstr>Example 3: Solving Absolute Value Inequalities (cont.)</vt:lpstr>
      <vt:lpstr>Example 3: Solving Absolute Value Inequalities (cont.)</vt:lpstr>
      <vt:lpstr>Absolute Value Inequalities</vt:lpstr>
      <vt:lpstr>Absolute Value Inequalities</vt:lpstr>
      <vt:lpstr>Absolute Value Inequalities</vt:lpstr>
      <vt:lpstr>Example 4: Solving Absolute Value Inequalities</vt:lpstr>
      <vt:lpstr>Example 4: Solving Absolute Value Inequalities (cont.)</vt:lpstr>
      <vt:lpstr>Example 4: Solving Absolute Value Inequalities (cont.)</vt:lpstr>
      <vt:lpstr>Example 4: Solving Absolute Value Inequalities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and Intermediate Algebra</dc:title>
  <dc:creator>Hawkes Learning Systems</dc:creator>
  <cp:lastModifiedBy>Nakita Jean-Charles</cp:lastModifiedBy>
  <cp:revision>2</cp:revision>
  <dcterms:created xsi:type="dcterms:W3CDTF">2013-04-26T14:43:13Z</dcterms:created>
  <dcterms:modified xsi:type="dcterms:W3CDTF">2016-10-03T17:15:06Z</dcterms:modified>
</cp:coreProperties>
</file>