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80" r:id="rId16"/>
    <p:sldId id="272" r:id="rId17"/>
    <p:sldId id="273" r:id="rId18"/>
    <p:sldId id="274" r:id="rId19"/>
    <p:sldId id="275" r:id="rId20"/>
    <p:sldId id="279" r:id="rId21"/>
    <p:sldId id="276" r:id="rId22"/>
    <p:sldId id="277" r:id="rId23"/>
    <p:sldId id="281"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51E1"/>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652423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108CD-E123-4CFF-B176-97845C22D497}" type="datetimeFigureOut">
              <a:rPr lang="en-US" smtClean="0"/>
              <a:pPr/>
              <a:t>2/7/2024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255F02-BCA9-450A-A805-17BAB884EEC0}" type="slidenum">
              <a:rPr lang="en-US" smtClean="0"/>
              <a:pPr/>
              <a:t>‹#›</a:t>
            </a:fld>
            <a:endParaRPr lang="en-US"/>
          </a:p>
        </p:txBody>
      </p:sp>
    </p:spTree>
    <p:extLst>
      <p:ext uri="{BB962C8B-B14F-4D97-AF65-F5344CB8AC3E}">
        <p14:creationId xmlns:p14="http://schemas.microsoft.com/office/powerpoint/2010/main" val="1333356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4.wmf"/><Relationship Id="rId18" Type="http://schemas.openxmlformats.org/officeDocument/2006/relationships/oleObject" Target="../embeddings/oleObject14.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1.bin"/><Relationship Id="rId17" Type="http://schemas.openxmlformats.org/officeDocument/2006/relationships/image" Target="../media/image16.wmf"/><Relationship Id="rId2" Type="http://schemas.openxmlformats.org/officeDocument/2006/relationships/oleObject" Target="../embeddings/oleObject6.bin"/><Relationship Id="rId16" Type="http://schemas.openxmlformats.org/officeDocument/2006/relationships/oleObject" Target="../embeddings/oleObject13.bin"/><Relationship Id="rId20"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23" Type="http://schemas.openxmlformats.org/officeDocument/2006/relationships/image" Target="../media/image19.wmf"/><Relationship Id="rId10" Type="http://schemas.openxmlformats.org/officeDocument/2006/relationships/oleObject" Target="../embeddings/oleObject10.bin"/><Relationship Id="rId19" Type="http://schemas.openxmlformats.org/officeDocument/2006/relationships/image" Target="../media/image17.wmf"/><Relationship Id="rId4" Type="http://schemas.openxmlformats.org/officeDocument/2006/relationships/oleObject" Target="../embeddings/oleObject7.bin"/><Relationship Id="rId9" Type="http://schemas.openxmlformats.org/officeDocument/2006/relationships/image" Target="../media/image12.wmf"/><Relationship Id="rId14" Type="http://schemas.openxmlformats.org/officeDocument/2006/relationships/oleObject" Target="../embeddings/oleObject12.bin"/><Relationship Id="rId22"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5.wmf"/><Relationship Id="rId18" Type="http://schemas.openxmlformats.org/officeDocument/2006/relationships/oleObject" Target="../embeddings/oleObject25.bin"/><Relationship Id="rId3" Type="http://schemas.openxmlformats.org/officeDocument/2006/relationships/image" Target="../media/image20.wmf"/><Relationship Id="rId21" Type="http://schemas.openxmlformats.org/officeDocument/2006/relationships/image" Target="../media/image29.wmf"/><Relationship Id="rId7" Type="http://schemas.openxmlformats.org/officeDocument/2006/relationships/image" Target="../media/image22.wmf"/><Relationship Id="rId12" Type="http://schemas.openxmlformats.org/officeDocument/2006/relationships/oleObject" Target="../embeddings/oleObject22.bin"/><Relationship Id="rId17" Type="http://schemas.openxmlformats.org/officeDocument/2006/relationships/image" Target="../media/image27.wmf"/><Relationship Id="rId2" Type="http://schemas.openxmlformats.org/officeDocument/2006/relationships/oleObject" Target="../embeddings/oleObject17.bin"/><Relationship Id="rId16" Type="http://schemas.openxmlformats.org/officeDocument/2006/relationships/oleObject" Target="../embeddings/oleObject24.bin"/><Relationship Id="rId20"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4.wmf"/><Relationship Id="rId5" Type="http://schemas.openxmlformats.org/officeDocument/2006/relationships/image" Target="../media/image21.wmf"/><Relationship Id="rId15" Type="http://schemas.openxmlformats.org/officeDocument/2006/relationships/image" Target="../media/image26.wmf"/><Relationship Id="rId23" Type="http://schemas.openxmlformats.org/officeDocument/2006/relationships/image" Target="../media/image30.wmf"/><Relationship Id="rId10" Type="http://schemas.openxmlformats.org/officeDocument/2006/relationships/oleObject" Target="../embeddings/oleObject21.bin"/><Relationship Id="rId19" Type="http://schemas.openxmlformats.org/officeDocument/2006/relationships/image" Target="../media/image28.wmf"/><Relationship Id="rId4" Type="http://schemas.openxmlformats.org/officeDocument/2006/relationships/oleObject" Target="../embeddings/oleObject18.bin"/><Relationship Id="rId9" Type="http://schemas.openxmlformats.org/officeDocument/2006/relationships/image" Target="../media/image23.wmf"/><Relationship Id="rId14" Type="http://schemas.openxmlformats.org/officeDocument/2006/relationships/oleObject" Target="../embeddings/oleObject23.bin"/><Relationship Id="rId22" Type="http://schemas.openxmlformats.org/officeDocument/2006/relationships/oleObject" Target="../embeddings/oleObject27.bin"/></Relationships>
</file>

<file path=ppt/slides/_rels/slide13.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7.wmf"/><Relationship Id="rId18" Type="http://schemas.openxmlformats.org/officeDocument/2006/relationships/oleObject" Target="../embeddings/oleObject37.bin"/><Relationship Id="rId26" Type="http://schemas.openxmlformats.org/officeDocument/2006/relationships/oleObject" Target="../embeddings/oleObject41.bin"/><Relationship Id="rId3" Type="http://schemas.openxmlformats.org/officeDocument/2006/relationships/image" Target="../media/image32.wmf"/><Relationship Id="rId21" Type="http://schemas.openxmlformats.org/officeDocument/2006/relationships/image" Target="../media/image41.wmf"/><Relationship Id="rId7" Type="http://schemas.openxmlformats.org/officeDocument/2006/relationships/image" Target="../media/image34.wmf"/><Relationship Id="rId12" Type="http://schemas.openxmlformats.org/officeDocument/2006/relationships/oleObject" Target="../embeddings/oleObject34.bin"/><Relationship Id="rId17" Type="http://schemas.openxmlformats.org/officeDocument/2006/relationships/image" Target="../media/image39.wmf"/><Relationship Id="rId25" Type="http://schemas.openxmlformats.org/officeDocument/2006/relationships/image" Target="../media/image43.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6.wmf"/><Relationship Id="rId24" Type="http://schemas.openxmlformats.org/officeDocument/2006/relationships/oleObject" Target="../embeddings/oleObject40.bin"/><Relationship Id="rId5" Type="http://schemas.openxmlformats.org/officeDocument/2006/relationships/image" Target="../media/image33.wmf"/><Relationship Id="rId15" Type="http://schemas.openxmlformats.org/officeDocument/2006/relationships/image" Target="../media/image38.wmf"/><Relationship Id="rId23" Type="http://schemas.openxmlformats.org/officeDocument/2006/relationships/image" Target="../media/image42.wmf"/><Relationship Id="rId10" Type="http://schemas.openxmlformats.org/officeDocument/2006/relationships/oleObject" Target="../embeddings/oleObject33.bin"/><Relationship Id="rId19" Type="http://schemas.openxmlformats.org/officeDocument/2006/relationships/image" Target="../media/image40.wmf"/><Relationship Id="rId4" Type="http://schemas.openxmlformats.org/officeDocument/2006/relationships/oleObject" Target="../embeddings/oleObject30.bin"/><Relationship Id="rId9" Type="http://schemas.openxmlformats.org/officeDocument/2006/relationships/image" Target="../media/image35.wmf"/><Relationship Id="rId14" Type="http://schemas.openxmlformats.org/officeDocument/2006/relationships/oleObject" Target="../embeddings/oleObject35.bin"/><Relationship Id="rId22" Type="http://schemas.openxmlformats.org/officeDocument/2006/relationships/oleObject" Target="../embeddings/oleObject39.bin"/><Relationship Id="rId27" Type="http://schemas.openxmlformats.org/officeDocument/2006/relationships/image" Target="../media/image44.wmf"/></Relationships>
</file>

<file path=ppt/slides/_rels/slide15.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5" Type="http://schemas.openxmlformats.org/officeDocument/2006/relationships/image" Target="../media/image46.wmf"/><Relationship Id="rId4" Type="http://schemas.openxmlformats.org/officeDocument/2006/relationships/oleObject" Target="../embeddings/oleObject43.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45.bin"/><Relationship Id="rId1" Type="http://schemas.openxmlformats.org/officeDocument/2006/relationships/slideLayout" Target="../slideLayouts/slideLayout2.xml"/><Relationship Id="rId4" Type="http://schemas.openxmlformats.org/officeDocument/2006/relationships/image" Target="../media/image52.png"/></Relationships>
</file>

<file path=ppt/slides/_rels/slide21.x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oleObject" Target="../embeddings/oleObject46.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oleObject" Target="../embeddings/oleObject47.bin"/><Relationship Id="rId1" Type="http://schemas.openxmlformats.org/officeDocument/2006/relationships/slideLayout" Target="../slideLayouts/slideLayout2.xml"/><Relationship Id="rId5" Type="http://schemas.openxmlformats.org/officeDocument/2006/relationships/image" Target="../media/image55.wmf"/><Relationship Id="rId4" Type="http://schemas.openxmlformats.org/officeDocument/2006/relationships/oleObject" Target="../embeddings/oleObject48.bin"/></Relationships>
</file>

<file path=ppt/slides/_rels/slide23.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7.wmf"/><Relationship Id="rId7" Type="http://schemas.openxmlformats.org/officeDocument/2006/relationships/image" Target="../media/image59.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5" Type="http://schemas.openxmlformats.org/officeDocument/2006/relationships/image" Target="../media/image58.wmf"/><Relationship Id="rId4" Type="http://schemas.openxmlformats.org/officeDocument/2006/relationships/oleObject" Target="../embeddings/oleObject5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Cartesian Coordinate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US"/>
              <a:t>Example 2: Determining Ordered Pairs (cont.)</a:t>
            </a:r>
          </a:p>
        </p:txBody>
      </p:sp>
      <p:sp>
        <p:nvSpPr>
          <p:cNvPr id="3" name="Content Placeholder 2"/>
          <p:cNvSpPr>
            <a:spLocks noGrp="1"/>
          </p:cNvSpPr>
          <p:nvPr>
            <p:ph idx="1"/>
          </p:nvPr>
        </p:nvSpPr>
        <p:spPr>
          <a:xfrm>
            <a:off x="457200" y="1280160"/>
            <a:ext cx="8229600" cy="3884140"/>
          </a:xfrm>
        </p:spPr>
        <p:txBody>
          <a:bodyPr>
            <a:spAutoFit/>
          </a:bodyPr>
          <a:lstStyle/>
          <a:p>
            <a:pPr marL="463550" indent="-463550">
              <a:buFont typeface="Courier New" pitchFamily="49" charset="0"/>
              <a:buNone/>
              <a:defRPr/>
            </a:pPr>
            <a:r>
              <a:rPr lang="en-US" b="1" dirty="0"/>
              <a:t>b.	</a:t>
            </a:r>
            <a:r>
              <a:rPr lang="en-US" dirty="0"/>
              <a:t>Determine the missing coordinate in each of the following ordered pairs so that the point will satisfy the equation </a:t>
            </a:r>
            <a:r>
              <a:rPr lang="en-US" dirty="0">
                <a:solidFill>
                  <a:srgbClr val="0000FF"/>
                </a:solidFill>
              </a:rPr>
              <a:t>2</a:t>
            </a:r>
            <a:r>
              <a:rPr lang="en-US" i="1" dirty="0">
                <a:solidFill>
                  <a:srgbClr val="0000FF"/>
                </a:solidFill>
              </a:rPr>
              <a:t>x </a:t>
            </a:r>
            <a:r>
              <a:rPr lang="en-US" dirty="0">
                <a:solidFill>
                  <a:srgbClr val="0000FF"/>
                </a:solidFill>
              </a:rPr>
              <a:t>+ 3</a:t>
            </a:r>
            <a:r>
              <a:rPr lang="en-US" i="1" dirty="0">
                <a:solidFill>
                  <a:srgbClr val="0000FF"/>
                </a:solidFill>
              </a:rPr>
              <a:t>y </a:t>
            </a:r>
            <a:r>
              <a:rPr lang="en-US" dirty="0">
                <a:solidFill>
                  <a:srgbClr val="0000FF"/>
                </a:solidFill>
              </a:rPr>
              <a:t>=</a:t>
            </a:r>
            <a:r>
              <a:rPr lang="en-US" i="1" dirty="0">
                <a:solidFill>
                  <a:srgbClr val="0000FF"/>
                </a:solidFill>
              </a:rPr>
              <a:t> </a:t>
            </a:r>
            <a:r>
              <a:rPr lang="en-US" dirty="0">
                <a:solidFill>
                  <a:srgbClr val="0000FF"/>
                </a:solidFill>
              </a:rPr>
              <a:t>12</a:t>
            </a:r>
            <a:r>
              <a:rPr lang="en-US" dirty="0"/>
              <a:t>:</a:t>
            </a:r>
          </a:p>
          <a:p>
            <a:pPr algn="ctr">
              <a:buFont typeface="Courier New" pitchFamily="49" charset="0"/>
              <a:buNone/>
              <a:defRPr/>
            </a:pPr>
            <a:r>
              <a:rPr lang="en-US" dirty="0">
                <a:solidFill>
                  <a:srgbClr val="0000FF"/>
                </a:solidFill>
              </a:rPr>
              <a:t>(0,  ), (3,  ), (  , 0), (  , −2)</a:t>
            </a:r>
            <a:r>
              <a:rPr lang="en-US" dirty="0"/>
              <a:t>. </a:t>
            </a:r>
          </a:p>
          <a:p>
            <a:pPr>
              <a:buFont typeface="Courier New" pitchFamily="49" charset="0"/>
              <a:buNone/>
              <a:defRPr/>
            </a:pPr>
            <a:r>
              <a:rPr lang="en-US" b="1" dirty="0"/>
              <a:t>Solution:</a:t>
            </a:r>
          </a:p>
          <a:p>
            <a:pPr>
              <a:defRPr/>
            </a:pPr>
            <a:r>
              <a:rPr lang="en-US" dirty="0"/>
              <a:t>The missing value can be found by substituting the given value for </a:t>
            </a:r>
            <a:r>
              <a:rPr lang="en-US" i="1" dirty="0"/>
              <a:t>x </a:t>
            </a:r>
            <a:r>
              <a:rPr lang="en-US" dirty="0"/>
              <a:t>(or for</a:t>
            </a:r>
            <a:r>
              <a:rPr lang="en-US" i="1" dirty="0"/>
              <a:t> y</a:t>
            </a:r>
            <a:r>
              <a:rPr lang="en-US" dirty="0"/>
              <a:t>) into the equation </a:t>
            </a:r>
          </a:p>
          <a:p>
            <a:pPr>
              <a:defRPr/>
            </a:pPr>
            <a:r>
              <a:rPr lang="en-US" dirty="0">
                <a:solidFill>
                  <a:srgbClr val="0000FF"/>
                </a:solidFill>
              </a:rPr>
              <a:t>2</a:t>
            </a:r>
            <a:r>
              <a:rPr lang="en-US" i="1" dirty="0">
                <a:solidFill>
                  <a:srgbClr val="0000FF"/>
                </a:solidFill>
              </a:rPr>
              <a:t>x </a:t>
            </a:r>
            <a:r>
              <a:rPr lang="en-US" dirty="0">
                <a:solidFill>
                  <a:srgbClr val="0000FF"/>
                </a:solidFill>
              </a:rPr>
              <a:t>+ 3</a:t>
            </a:r>
            <a:r>
              <a:rPr lang="en-US" i="1" dirty="0">
                <a:solidFill>
                  <a:srgbClr val="0000FF"/>
                </a:solidFill>
              </a:rPr>
              <a:t>y </a:t>
            </a:r>
            <a:r>
              <a:rPr lang="en-US" dirty="0">
                <a:solidFill>
                  <a:srgbClr val="0000FF"/>
                </a:solidFill>
              </a:rPr>
              <a:t>=</a:t>
            </a:r>
            <a:r>
              <a:rPr lang="en-US" i="1" dirty="0">
                <a:solidFill>
                  <a:srgbClr val="0000FF"/>
                </a:solidFill>
              </a:rPr>
              <a:t> </a:t>
            </a:r>
            <a:r>
              <a:rPr lang="en-US" dirty="0">
                <a:solidFill>
                  <a:srgbClr val="0000FF"/>
                </a:solidFill>
              </a:rPr>
              <a:t>12 </a:t>
            </a:r>
            <a:r>
              <a:rPr lang="en-US" dirty="0"/>
              <a:t>and solving for the other variable.</a:t>
            </a:r>
            <a:r>
              <a:rPr lang="en-US"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normAutofit/>
          </a:bodyPr>
          <a:lstStyle/>
          <a:p>
            <a:r>
              <a:rPr lang="en-US"/>
              <a:t>Example 2: Determining Ordered Pairs (cont.)</a:t>
            </a:r>
          </a:p>
        </p:txBody>
      </p:sp>
      <p:graphicFrame>
        <p:nvGraphicFramePr>
          <p:cNvPr id="2" name="Object 3"/>
          <p:cNvGraphicFramePr>
            <a:graphicFrameLocks noChangeAspect="1"/>
          </p:cNvGraphicFramePr>
          <p:nvPr/>
        </p:nvGraphicFramePr>
        <p:xfrm>
          <a:off x="530352" y="1280160"/>
          <a:ext cx="2768600" cy="406400"/>
        </p:xfrm>
        <a:graphic>
          <a:graphicData uri="http://schemas.openxmlformats.org/presentationml/2006/ole">
            <mc:AlternateContent xmlns:mc="http://schemas.openxmlformats.org/markup-compatibility/2006">
              <mc:Choice xmlns:v="urn:schemas-microsoft-com:vml" Requires="v">
                <p:oleObj name="Equation" r:id="rId2" imgW="2768400" imgH="406080" progId="Equation.DSMT4">
                  <p:embed/>
                </p:oleObj>
              </mc:Choice>
              <mc:Fallback>
                <p:oleObj name="Equation" r:id="rId2" imgW="2768400" imgH="406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52" y="1280160"/>
                        <a:ext cx="276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2479200296"/>
              </p:ext>
            </p:extLst>
          </p:nvPr>
        </p:nvGraphicFramePr>
        <p:xfrm>
          <a:off x="568325" y="4025900"/>
          <a:ext cx="3644900" cy="406400"/>
        </p:xfrm>
        <a:graphic>
          <a:graphicData uri="http://schemas.openxmlformats.org/presentationml/2006/ole">
            <mc:AlternateContent xmlns:mc="http://schemas.openxmlformats.org/markup-compatibility/2006">
              <mc:Choice xmlns:v="urn:schemas-microsoft-com:vml" Requires="v">
                <p:oleObj name="Equation" r:id="rId4" imgW="3644640" imgH="406080" progId="Equation.DSMT4">
                  <p:embed/>
                </p:oleObj>
              </mc:Choice>
              <mc:Fallback>
                <p:oleObj name="Equation" r:id="rId4" imgW="3644640" imgH="406080" progId="Equation.DSMT4">
                  <p:embed/>
                  <p:pic>
                    <p:nvPicPr>
                      <p:cNvPr id="0" name="Picture 4"/>
                      <p:cNvPicPr>
                        <a:picLocks noChangeAspect="1" noChangeArrowheads="1"/>
                      </p:cNvPicPr>
                      <p:nvPr/>
                    </p:nvPicPr>
                    <p:blipFill>
                      <a:blip r:embed="rId5"/>
                      <a:srcRect/>
                      <a:stretch>
                        <a:fillRect/>
                      </a:stretch>
                    </p:blipFill>
                    <p:spPr bwMode="auto">
                      <a:xfrm>
                        <a:off x="568325" y="4025900"/>
                        <a:ext cx="3644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724400" y="1280160"/>
          <a:ext cx="2730500" cy="406400"/>
        </p:xfrm>
        <a:graphic>
          <a:graphicData uri="http://schemas.openxmlformats.org/presentationml/2006/ole">
            <mc:AlternateContent xmlns:mc="http://schemas.openxmlformats.org/markup-compatibility/2006">
              <mc:Choice xmlns:v="urn:schemas-microsoft-com:vml" Requires="v">
                <p:oleObj name="Equation" r:id="rId6" imgW="2730240" imgH="406080" progId="Equation.DSMT4">
                  <p:embed/>
                </p:oleObj>
              </mc:Choice>
              <mc:Fallback>
                <p:oleObj name="Equation" r:id="rId6" imgW="2730240" imgH="406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1280160"/>
                        <a:ext cx="2730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102431194"/>
              </p:ext>
            </p:extLst>
          </p:nvPr>
        </p:nvGraphicFramePr>
        <p:xfrm>
          <a:off x="4762500" y="4025900"/>
          <a:ext cx="3606800" cy="406400"/>
        </p:xfrm>
        <a:graphic>
          <a:graphicData uri="http://schemas.openxmlformats.org/presentationml/2006/ole">
            <mc:AlternateContent xmlns:mc="http://schemas.openxmlformats.org/markup-compatibility/2006">
              <mc:Choice xmlns:v="urn:schemas-microsoft-com:vml" Requires="v">
                <p:oleObj name="Equation" r:id="rId8" imgW="3606480" imgH="406080" progId="Equation.DSMT4">
                  <p:embed/>
                </p:oleObj>
              </mc:Choice>
              <mc:Fallback>
                <p:oleObj name="Equation" r:id="rId8" imgW="3606480" imgH="406080" progId="Equation.DSMT4">
                  <p:embed/>
                  <p:pic>
                    <p:nvPicPr>
                      <p:cNvPr id="0" name="Picture 6"/>
                      <p:cNvPicPr>
                        <a:picLocks noChangeAspect="1" noChangeArrowheads="1"/>
                      </p:cNvPicPr>
                      <p:nvPr/>
                    </p:nvPicPr>
                    <p:blipFill>
                      <a:blip r:embed="rId9"/>
                      <a:srcRect/>
                      <a:stretch>
                        <a:fillRect/>
                      </a:stretch>
                    </p:blipFill>
                    <p:spPr bwMode="auto">
                      <a:xfrm>
                        <a:off x="4762500" y="4025900"/>
                        <a:ext cx="3606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447800" y="2001520"/>
          <a:ext cx="1892300" cy="381000"/>
        </p:xfrm>
        <a:graphic>
          <a:graphicData uri="http://schemas.openxmlformats.org/presentationml/2006/ole">
            <mc:AlternateContent xmlns:mc="http://schemas.openxmlformats.org/markup-compatibility/2006">
              <mc:Choice xmlns:v="urn:schemas-microsoft-com:vml" Requires="v">
                <p:oleObj name="Equation" r:id="rId10" imgW="1892160" imgH="380880" progId="Equation.DSMT4">
                  <p:embed/>
                </p:oleObj>
              </mc:Choice>
              <mc:Fallback>
                <p:oleObj name="Equation" r:id="rId10" imgW="18921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47800" y="2001520"/>
                        <a:ext cx="189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86000" y="2697480"/>
          <a:ext cx="1054100" cy="355600"/>
        </p:xfrm>
        <a:graphic>
          <a:graphicData uri="http://schemas.openxmlformats.org/presentationml/2006/ole">
            <mc:AlternateContent xmlns:mc="http://schemas.openxmlformats.org/markup-compatibility/2006">
              <mc:Choice xmlns:v="urn:schemas-microsoft-com:vml" Requires="v">
                <p:oleObj name="Equation" r:id="rId12" imgW="1054080" imgH="355320" progId="Equation.DSMT4">
                  <p:embed/>
                </p:oleObj>
              </mc:Choice>
              <mc:Fallback>
                <p:oleObj name="Equation" r:id="rId12" imgW="1054080" imgH="3553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86000" y="2697480"/>
                        <a:ext cx="1054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451100" y="3368040"/>
          <a:ext cx="736600" cy="355600"/>
        </p:xfrm>
        <a:graphic>
          <a:graphicData uri="http://schemas.openxmlformats.org/presentationml/2006/ole">
            <mc:AlternateContent xmlns:mc="http://schemas.openxmlformats.org/markup-compatibility/2006">
              <mc:Choice xmlns:v="urn:schemas-microsoft-com:vml" Requires="v">
                <p:oleObj name="Equation" r:id="rId14" imgW="736560" imgH="355320" progId="Equation.DSMT4">
                  <p:embed/>
                </p:oleObj>
              </mc:Choice>
              <mc:Fallback>
                <p:oleObj name="Equation" r:id="rId14" imgW="736560" imgH="3553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51100" y="3368040"/>
                        <a:ext cx="736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6680200" y="3429000"/>
          <a:ext cx="711200" cy="355600"/>
        </p:xfrm>
        <a:graphic>
          <a:graphicData uri="http://schemas.openxmlformats.org/presentationml/2006/ole">
            <mc:AlternateContent xmlns:mc="http://schemas.openxmlformats.org/markup-compatibility/2006">
              <mc:Choice xmlns:v="urn:schemas-microsoft-com:vml" Requires="v">
                <p:oleObj name="Equation" r:id="rId16" imgW="711000" imgH="355320" progId="Equation.DSMT4">
                  <p:embed/>
                </p:oleObj>
              </mc:Choice>
              <mc:Fallback>
                <p:oleObj name="Equation" r:id="rId16" imgW="711000" imgH="35532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680200" y="3429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6502400" y="2904066"/>
          <a:ext cx="889000" cy="355600"/>
        </p:xfrm>
        <a:graphic>
          <a:graphicData uri="http://schemas.openxmlformats.org/presentationml/2006/ole">
            <mc:AlternateContent xmlns:mc="http://schemas.openxmlformats.org/markup-compatibility/2006">
              <mc:Choice xmlns:v="urn:schemas-microsoft-com:vml" Requires="v">
                <p:oleObj name="Equation" r:id="rId18" imgW="888840" imgH="355320" progId="Equation.DSMT4">
                  <p:embed/>
                </p:oleObj>
              </mc:Choice>
              <mc:Fallback>
                <p:oleObj name="Equation" r:id="rId18" imgW="888840" imgH="35532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02400" y="2904066"/>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6007100" y="2379133"/>
          <a:ext cx="1536700" cy="355600"/>
        </p:xfrm>
        <a:graphic>
          <a:graphicData uri="http://schemas.openxmlformats.org/presentationml/2006/ole">
            <mc:AlternateContent xmlns:mc="http://schemas.openxmlformats.org/markup-compatibility/2006">
              <mc:Choice xmlns:v="urn:schemas-microsoft-com:vml" Requires="v">
                <p:oleObj name="Equation" r:id="rId20" imgW="1536480" imgH="355320" progId="Equation.DSMT4">
                  <p:embed/>
                </p:oleObj>
              </mc:Choice>
              <mc:Fallback>
                <p:oleObj name="Equation" r:id="rId20" imgW="1536480" imgH="35532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07100" y="2379133"/>
                        <a:ext cx="1536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5664200" y="1828800"/>
          <a:ext cx="1879600" cy="381000"/>
        </p:xfrm>
        <a:graphic>
          <a:graphicData uri="http://schemas.openxmlformats.org/presentationml/2006/ole">
            <mc:AlternateContent xmlns:mc="http://schemas.openxmlformats.org/markup-compatibility/2006">
              <mc:Choice xmlns:v="urn:schemas-microsoft-com:vml" Requires="v">
                <p:oleObj name="Equation" r:id="rId22" imgW="1879560" imgH="380880" progId="Equation.DSMT4">
                  <p:embed/>
                </p:oleObj>
              </mc:Choice>
              <mc:Fallback>
                <p:oleObj name="Equation" r:id="rId22" imgW="1879560" imgH="380880" progId="Equation.DSMT4">
                  <p:embed/>
                  <p:pic>
                    <p:nvPicPr>
                      <p:cNvPr id="0" name="Picture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64200" y="1828800"/>
                        <a:ext cx="187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title"/>
          </p:nvPr>
        </p:nvSpPr>
        <p:spPr/>
        <p:txBody>
          <a:bodyPr>
            <a:normAutofit/>
          </a:bodyPr>
          <a:lstStyle/>
          <a:p>
            <a:r>
              <a:rPr lang="en-US"/>
              <a:t>Example 2: Determining Ordered Pairs (cont.)</a:t>
            </a:r>
          </a:p>
        </p:txBody>
      </p:sp>
      <p:graphicFrame>
        <p:nvGraphicFramePr>
          <p:cNvPr id="4100" name="Object 4"/>
          <p:cNvGraphicFramePr>
            <a:graphicFrameLocks noChangeAspect="1"/>
          </p:cNvGraphicFramePr>
          <p:nvPr/>
        </p:nvGraphicFramePr>
        <p:xfrm>
          <a:off x="530352" y="4038600"/>
          <a:ext cx="3657600" cy="381000"/>
        </p:xfrm>
        <a:graphic>
          <a:graphicData uri="http://schemas.openxmlformats.org/presentationml/2006/ole">
            <mc:AlternateContent xmlns:mc="http://schemas.openxmlformats.org/markup-compatibility/2006">
              <mc:Choice xmlns:v="urn:schemas-microsoft-com:vml" Requires="v">
                <p:oleObj name="Equation" r:id="rId2" imgW="3657600" imgH="380880" progId="Equation.DSMT4">
                  <p:embed/>
                </p:oleObj>
              </mc:Choice>
              <mc:Fallback>
                <p:oleObj name="Equation" r:id="rId2" imgW="3657600" imgH="3808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52" y="4038600"/>
                        <a:ext cx="365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4572000" y="4038600"/>
          <a:ext cx="3975100" cy="381000"/>
        </p:xfrm>
        <a:graphic>
          <a:graphicData uri="http://schemas.openxmlformats.org/presentationml/2006/ole">
            <mc:AlternateContent xmlns:mc="http://schemas.openxmlformats.org/markup-compatibility/2006">
              <mc:Choice xmlns:v="urn:schemas-microsoft-com:vml" Requires="v">
                <p:oleObj name="Equation" r:id="rId4" imgW="3974760" imgH="380880" progId="Equation.DSMT4">
                  <p:embed/>
                </p:oleObj>
              </mc:Choice>
              <mc:Fallback>
                <p:oleObj name="Equation" r:id="rId4" imgW="3974760" imgH="38088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038600"/>
                        <a:ext cx="397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514600" y="3393440"/>
          <a:ext cx="723900" cy="292100"/>
        </p:xfrm>
        <a:graphic>
          <a:graphicData uri="http://schemas.openxmlformats.org/presentationml/2006/ole">
            <mc:AlternateContent xmlns:mc="http://schemas.openxmlformats.org/markup-compatibility/2006">
              <mc:Choice xmlns:v="urn:schemas-microsoft-com:vml" Requires="v">
                <p:oleObj name="Equation" r:id="rId6" imgW="723600" imgH="291960" progId="Equation.DSMT4">
                  <p:embed/>
                </p:oleObj>
              </mc:Choice>
              <mc:Fallback>
                <p:oleObj name="Equation" r:id="rId6" imgW="723600" imgH="29196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393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336800" y="2760980"/>
          <a:ext cx="1054100" cy="279400"/>
        </p:xfrm>
        <a:graphic>
          <a:graphicData uri="http://schemas.openxmlformats.org/presentationml/2006/ole">
            <mc:AlternateContent xmlns:mc="http://schemas.openxmlformats.org/markup-compatibility/2006">
              <mc:Choice xmlns:v="urn:schemas-microsoft-com:vml" Requires="v">
                <p:oleObj name="Equation" r:id="rId8" imgW="1054080" imgH="279360" progId="Equation.DSMT4">
                  <p:embed/>
                </p:oleObj>
              </mc:Choice>
              <mc:Fallback>
                <p:oleObj name="Equation" r:id="rId8" imgW="1054080" imgH="27936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36800" y="2760980"/>
                        <a:ext cx="1054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1485900" y="2039620"/>
          <a:ext cx="1905000" cy="368300"/>
        </p:xfrm>
        <a:graphic>
          <a:graphicData uri="http://schemas.openxmlformats.org/presentationml/2006/ole">
            <mc:AlternateContent xmlns:mc="http://schemas.openxmlformats.org/markup-compatibility/2006">
              <mc:Choice xmlns:v="urn:schemas-microsoft-com:vml" Requires="v">
                <p:oleObj name="Equation" r:id="rId10" imgW="1904760" imgH="368280" progId="Equation.DSMT4">
                  <p:embed/>
                </p:oleObj>
              </mc:Choice>
              <mc:Fallback>
                <p:oleObj name="Equation" r:id="rId10" imgW="1904760" imgH="3682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85900" y="2039620"/>
                        <a:ext cx="1905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504485121"/>
              </p:ext>
            </p:extLst>
          </p:nvPr>
        </p:nvGraphicFramePr>
        <p:xfrm>
          <a:off x="492125" y="1279525"/>
          <a:ext cx="2895600" cy="406400"/>
        </p:xfrm>
        <a:graphic>
          <a:graphicData uri="http://schemas.openxmlformats.org/presentationml/2006/ole">
            <mc:AlternateContent xmlns:mc="http://schemas.openxmlformats.org/markup-compatibility/2006">
              <mc:Choice xmlns:v="urn:schemas-microsoft-com:vml" Requires="v">
                <p:oleObj name="Equation" r:id="rId12" imgW="2895480" imgH="406080" progId="Equation.DSMT4">
                  <p:embed/>
                </p:oleObj>
              </mc:Choice>
              <mc:Fallback>
                <p:oleObj name="Equation" r:id="rId12" imgW="2895480" imgH="406080" progId="Equation.DSMT4">
                  <p:embed/>
                  <p:pic>
                    <p:nvPicPr>
                      <p:cNvPr id="0" name="Picture 10"/>
                      <p:cNvPicPr>
                        <a:picLocks noChangeAspect="1" noChangeArrowheads="1"/>
                      </p:cNvPicPr>
                      <p:nvPr/>
                    </p:nvPicPr>
                    <p:blipFill>
                      <a:blip r:embed="rId13"/>
                      <a:srcRect/>
                      <a:stretch>
                        <a:fillRect/>
                      </a:stretch>
                    </p:blipFill>
                    <p:spPr bwMode="auto">
                      <a:xfrm>
                        <a:off x="492125" y="1279525"/>
                        <a:ext cx="2895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6921500" y="3429000"/>
          <a:ext cx="723900" cy="292100"/>
        </p:xfrm>
        <a:graphic>
          <a:graphicData uri="http://schemas.openxmlformats.org/presentationml/2006/ole">
            <mc:AlternateContent xmlns:mc="http://schemas.openxmlformats.org/markup-compatibility/2006">
              <mc:Choice xmlns:v="urn:schemas-microsoft-com:vml" Requires="v">
                <p:oleObj name="Equation" r:id="rId14" imgW="723600" imgH="291960" progId="Equation.DSMT4">
                  <p:embed/>
                </p:oleObj>
              </mc:Choice>
              <mc:Fallback>
                <p:oleObj name="Equation" r:id="rId14" imgW="723600" imgH="29196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921500" y="34290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6743700" y="2895600"/>
          <a:ext cx="1066800" cy="292100"/>
        </p:xfrm>
        <a:graphic>
          <a:graphicData uri="http://schemas.openxmlformats.org/presentationml/2006/ole">
            <mc:AlternateContent xmlns:mc="http://schemas.openxmlformats.org/markup-compatibility/2006">
              <mc:Choice xmlns:v="urn:schemas-microsoft-com:vml" Requires="v">
                <p:oleObj name="Equation" r:id="rId16" imgW="1066680" imgH="291960" progId="Equation.DSMT4">
                  <p:embed/>
                </p:oleObj>
              </mc:Choice>
              <mc:Fallback>
                <p:oleObj name="Equation" r:id="rId16" imgW="1066680" imgH="29196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43700" y="2895600"/>
                        <a:ext cx="1066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6261100" y="2362200"/>
          <a:ext cx="1549400" cy="292100"/>
        </p:xfrm>
        <a:graphic>
          <a:graphicData uri="http://schemas.openxmlformats.org/presentationml/2006/ole">
            <mc:AlternateContent xmlns:mc="http://schemas.openxmlformats.org/markup-compatibility/2006">
              <mc:Choice xmlns:v="urn:schemas-microsoft-com:vml" Requires="v">
                <p:oleObj name="Equation" r:id="rId18" imgW="1549080" imgH="291960" progId="Equation.DSMT4">
                  <p:embed/>
                </p:oleObj>
              </mc:Choice>
              <mc:Fallback>
                <p:oleObj name="Equation" r:id="rId18" imgW="1549080" imgH="29196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61100" y="2362200"/>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5715000" y="1828800"/>
          <a:ext cx="2095500" cy="368300"/>
        </p:xfrm>
        <a:graphic>
          <a:graphicData uri="http://schemas.openxmlformats.org/presentationml/2006/ole">
            <mc:AlternateContent xmlns:mc="http://schemas.openxmlformats.org/markup-compatibility/2006">
              <mc:Choice xmlns:v="urn:schemas-microsoft-com:vml" Requires="v">
                <p:oleObj name="Equation" r:id="rId20" imgW="2095200" imgH="368280" progId="Equation.DSMT4">
                  <p:embed/>
                </p:oleObj>
              </mc:Choice>
              <mc:Fallback>
                <p:oleObj name="Equation" r:id="rId20" imgW="2095200" imgH="36828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15000" y="1828800"/>
                        <a:ext cx="209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3080468454"/>
              </p:ext>
            </p:extLst>
          </p:nvPr>
        </p:nvGraphicFramePr>
        <p:xfrm>
          <a:off x="4540250" y="1279525"/>
          <a:ext cx="3467100" cy="406400"/>
        </p:xfrm>
        <a:graphic>
          <a:graphicData uri="http://schemas.openxmlformats.org/presentationml/2006/ole">
            <mc:AlternateContent xmlns:mc="http://schemas.openxmlformats.org/markup-compatibility/2006">
              <mc:Choice xmlns:v="urn:schemas-microsoft-com:vml" Requires="v">
                <p:oleObj name="Equation" r:id="rId22" imgW="3466800" imgH="406080" progId="Equation.DSMT4">
                  <p:embed/>
                </p:oleObj>
              </mc:Choice>
              <mc:Fallback>
                <p:oleObj name="Equation" r:id="rId22" imgW="3466800" imgH="406080" progId="Equation.DSMT4">
                  <p:embed/>
                  <p:pic>
                    <p:nvPicPr>
                      <p:cNvPr id="0" name="Picture 15"/>
                      <p:cNvPicPr>
                        <a:picLocks noChangeAspect="1" noChangeArrowheads="1"/>
                      </p:cNvPicPr>
                      <p:nvPr/>
                    </p:nvPicPr>
                    <p:blipFill>
                      <a:blip r:embed="rId23"/>
                      <a:srcRect/>
                      <a:stretch>
                        <a:fillRect/>
                      </a:stretch>
                    </p:blipFill>
                    <p:spPr bwMode="auto">
                      <a:xfrm>
                        <a:off x="4540250" y="1279525"/>
                        <a:ext cx="3467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4745915"/>
          </a:xfrm>
        </p:spPr>
        <p:txBody>
          <a:bodyPr>
            <a:spAutoFit/>
          </a:bodyPr>
          <a:lstStyle/>
          <a:p>
            <a:pPr marL="465138" indent="-465138">
              <a:buFont typeface="Courier New" pitchFamily="49" charset="0"/>
              <a:buNone/>
              <a:defRPr/>
            </a:pPr>
            <a:r>
              <a:rPr lang="en-US" b="1" dirty="0"/>
              <a:t>c. 	</a:t>
            </a:r>
            <a:r>
              <a:rPr lang="en-US" dirty="0"/>
              <a:t>Complete the table below so that each ordered pair will satisfy the equation </a:t>
            </a:r>
            <a:r>
              <a:rPr lang="en-US" i="1" dirty="0">
                <a:solidFill>
                  <a:srgbClr val="0000FF"/>
                </a:solidFill>
              </a:rPr>
              <a:t>y </a:t>
            </a:r>
            <a:r>
              <a:rPr lang="en-US" dirty="0">
                <a:solidFill>
                  <a:srgbClr val="0000FF"/>
                </a:solidFill>
              </a:rPr>
              <a:t>= 1</a:t>
            </a:r>
            <a:r>
              <a:rPr lang="en-US" i="1" dirty="0">
                <a:solidFill>
                  <a:srgbClr val="0000FF"/>
                </a:solidFill>
              </a:rPr>
              <a:t> − </a:t>
            </a:r>
            <a:r>
              <a:rPr lang="en-US" dirty="0">
                <a:solidFill>
                  <a:srgbClr val="0000FF"/>
                </a:solidFill>
              </a:rPr>
              <a:t>2</a:t>
            </a:r>
            <a:r>
              <a:rPr lang="en-US" i="1" dirty="0">
                <a:solidFill>
                  <a:srgbClr val="0000FF"/>
                </a:solidFill>
              </a:rPr>
              <a:t>x</a:t>
            </a:r>
            <a:r>
              <a:rPr lang="en-US" i="1" dirty="0"/>
              <a:t>.</a:t>
            </a:r>
          </a:p>
          <a:p>
            <a:pPr marL="465138" indent="-465138">
              <a:buFont typeface="Courier New" pitchFamily="49" charset="0"/>
              <a:buNone/>
              <a:defRPr/>
            </a:pPr>
            <a:endParaRPr lang="en-US" dirty="0"/>
          </a:p>
          <a:p>
            <a:pPr marL="465138" indent="-465138">
              <a:buFont typeface="Courier New" pitchFamily="49" charset="0"/>
              <a:buNone/>
              <a:defRPr/>
            </a:pPr>
            <a:endParaRPr lang="en-US" dirty="0"/>
          </a:p>
          <a:p>
            <a:pPr marL="465138" indent="-465138">
              <a:buFont typeface="Courier New" pitchFamily="49" charset="0"/>
              <a:buNone/>
              <a:defRPr/>
            </a:pPr>
            <a:endParaRPr lang="en-US" dirty="0"/>
          </a:p>
          <a:p>
            <a:pPr>
              <a:lnSpc>
                <a:spcPct val="200000"/>
              </a:lnSpc>
              <a:buFont typeface="Courier New" pitchFamily="49" charset="0"/>
              <a:buNone/>
              <a:defRPr/>
            </a:pPr>
            <a:r>
              <a:rPr lang="en-US" b="1" dirty="0"/>
              <a:t>Solution:</a:t>
            </a:r>
          </a:p>
          <a:p>
            <a:pPr marL="0" indent="0">
              <a:spcBef>
                <a:spcPts val="0"/>
              </a:spcBef>
              <a:buFont typeface="Courier New" pitchFamily="49" charset="0"/>
              <a:buNone/>
              <a:defRPr/>
            </a:pPr>
            <a:r>
              <a:rPr lang="en-US" dirty="0"/>
              <a:t>Substituting each given value for </a:t>
            </a:r>
            <a:r>
              <a:rPr lang="en-US" i="1" dirty="0"/>
              <a:t>x </a:t>
            </a:r>
            <a:r>
              <a:rPr lang="en-US" dirty="0"/>
              <a:t>and</a:t>
            </a:r>
            <a:r>
              <a:rPr lang="en-US" i="1" dirty="0"/>
              <a:t> y </a:t>
            </a:r>
            <a:r>
              <a:rPr lang="en-US" dirty="0"/>
              <a:t>into the equation </a:t>
            </a:r>
            <a:r>
              <a:rPr lang="en-US" i="1" dirty="0"/>
              <a:t>y </a:t>
            </a:r>
            <a:r>
              <a:rPr lang="en-US" dirty="0"/>
              <a:t>= 1</a:t>
            </a:r>
            <a:r>
              <a:rPr lang="en-US" i="1" dirty="0"/>
              <a:t> − </a:t>
            </a:r>
            <a:r>
              <a:rPr lang="en-US" dirty="0"/>
              <a:t>2</a:t>
            </a:r>
            <a:r>
              <a:rPr lang="en-US" i="1" dirty="0"/>
              <a:t>x </a:t>
            </a:r>
            <a:r>
              <a:rPr lang="en-US" dirty="0"/>
              <a:t>gives the following table of ordered pairs.</a:t>
            </a:r>
          </a:p>
        </p:txBody>
      </p:sp>
      <p:sp>
        <p:nvSpPr>
          <p:cNvPr id="5123" name="Title 1"/>
          <p:cNvSpPr>
            <a:spLocks noGrp="1"/>
          </p:cNvSpPr>
          <p:nvPr>
            <p:ph type="title"/>
          </p:nvPr>
        </p:nvSpPr>
        <p:spPr/>
        <p:txBody>
          <a:bodyPr>
            <a:normAutofit/>
          </a:bodyPr>
          <a:lstStyle/>
          <a:p>
            <a:r>
              <a:rPr lang="en-US"/>
              <a:t>Example 2: Determining Ordered Pairs (cont.)</a:t>
            </a:r>
          </a:p>
        </p:txBody>
      </p:sp>
      <p:graphicFrame>
        <p:nvGraphicFramePr>
          <p:cNvPr id="2" name="Table 1">
            <a:extLst>
              <a:ext uri="{FF2B5EF4-FFF2-40B4-BE49-F238E27FC236}">
                <a16:creationId xmlns:a16="http://schemas.microsoft.com/office/drawing/2014/main" id="{965271E5-C989-F716-5627-0FFFEC30AEC2}"/>
              </a:ext>
            </a:extLst>
          </p:cNvPr>
          <p:cNvGraphicFramePr>
            <a:graphicFrameLocks noGrp="1"/>
          </p:cNvGraphicFramePr>
          <p:nvPr>
            <p:extLst>
              <p:ext uri="{D42A27DB-BD31-4B8C-83A1-F6EECF244321}">
                <p14:modId xmlns:p14="http://schemas.microsoft.com/office/powerpoint/2010/main" val="1541363852"/>
              </p:ext>
            </p:extLst>
          </p:nvPr>
        </p:nvGraphicFramePr>
        <p:xfrm>
          <a:off x="2514600" y="2362199"/>
          <a:ext cx="4876800" cy="2133601"/>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262625567"/>
                    </a:ext>
                  </a:extLst>
                </a:gridCol>
                <a:gridCol w="1219200">
                  <a:extLst>
                    <a:ext uri="{9D8B030D-6E8A-4147-A177-3AD203B41FA5}">
                      <a16:colId xmlns:a16="http://schemas.microsoft.com/office/drawing/2014/main" val="2927416289"/>
                    </a:ext>
                  </a:extLst>
                </a:gridCol>
                <a:gridCol w="1219200">
                  <a:extLst>
                    <a:ext uri="{9D8B030D-6E8A-4147-A177-3AD203B41FA5}">
                      <a16:colId xmlns:a16="http://schemas.microsoft.com/office/drawing/2014/main" val="112541899"/>
                    </a:ext>
                  </a:extLst>
                </a:gridCol>
                <a:gridCol w="1219200">
                  <a:extLst>
                    <a:ext uri="{9D8B030D-6E8A-4147-A177-3AD203B41FA5}">
                      <a16:colId xmlns:a16="http://schemas.microsoft.com/office/drawing/2014/main" val="1291892812"/>
                    </a:ext>
                  </a:extLst>
                </a:gridCol>
              </a:tblGrid>
              <a:tr h="371061">
                <a:tc>
                  <a:txBody>
                    <a:bodyPr/>
                    <a:lstStyle/>
                    <a:p>
                      <a:pPr algn="ctr"/>
                      <a:r>
                        <a:rPr lang="en-US" i="1" dirty="0"/>
                        <a:t>x</a:t>
                      </a:r>
                    </a:p>
                  </a:txBody>
                  <a:tcPr/>
                </a:tc>
                <a:tc>
                  <a:txBody>
                    <a:bodyPr/>
                    <a:lstStyle/>
                    <a:p>
                      <a:pPr algn="ctr"/>
                      <a:r>
                        <a:rPr lang="en-US" i="1" dirty="0">
                          <a:solidFill>
                            <a:schemeClr val="bg1"/>
                          </a:solidFill>
                        </a:rPr>
                        <a:t>y </a:t>
                      </a:r>
                      <a:r>
                        <a:rPr lang="en-US" dirty="0">
                          <a:solidFill>
                            <a:schemeClr val="bg1"/>
                          </a:solidFill>
                        </a:rPr>
                        <a:t>= 1</a:t>
                      </a:r>
                      <a:r>
                        <a:rPr lang="en-US" i="1" dirty="0">
                          <a:solidFill>
                            <a:schemeClr val="bg1"/>
                          </a:solidFill>
                        </a:rPr>
                        <a:t> − </a:t>
                      </a:r>
                      <a:r>
                        <a:rPr lang="en-US" dirty="0">
                          <a:solidFill>
                            <a:schemeClr val="bg1"/>
                          </a:solidFill>
                        </a:rPr>
                        <a:t>2</a:t>
                      </a:r>
                      <a:r>
                        <a:rPr lang="en-US" i="1" dirty="0">
                          <a:solidFill>
                            <a:schemeClr val="bg1"/>
                          </a:solidFill>
                        </a:rPr>
                        <a:t>x</a:t>
                      </a:r>
                      <a:endParaRPr lang="en-US" dirty="0">
                        <a:solidFill>
                          <a:schemeClr val="bg1"/>
                        </a:solidFill>
                      </a:endParaRPr>
                    </a:p>
                  </a:txBody>
                  <a:tcPr/>
                </a:tc>
                <a:tc>
                  <a:txBody>
                    <a:bodyPr/>
                    <a:lstStyle/>
                    <a:p>
                      <a:pPr algn="ctr"/>
                      <a:r>
                        <a:rPr lang="en-US" i="1" dirty="0">
                          <a:solidFill>
                            <a:schemeClr val="bg1"/>
                          </a:solidFill>
                        </a:rPr>
                        <a:t>y</a:t>
                      </a:r>
                      <a:endParaRPr lang="en-US" dirty="0"/>
                    </a:p>
                  </a:txBody>
                  <a:tcPr/>
                </a:tc>
                <a:tc>
                  <a:txBody>
                    <a:bodyPr/>
                    <a:lstStyle/>
                    <a:p>
                      <a:pPr algn="ctr"/>
                      <a:r>
                        <a:rPr lang="en-US" i="0" dirty="0">
                          <a:solidFill>
                            <a:schemeClr val="bg1"/>
                          </a:solidFill>
                        </a:rPr>
                        <a:t>(</a:t>
                      </a:r>
                      <a:r>
                        <a:rPr lang="en-US" i="1" dirty="0">
                          <a:solidFill>
                            <a:schemeClr val="bg1"/>
                          </a:solidFill>
                        </a:rPr>
                        <a:t>x, y</a:t>
                      </a:r>
                      <a:r>
                        <a:rPr lang="en-US" i="0" dirty="0">
                          <a:solidFill>
                            <a:schemeClr val="bg1"/>
                          </a:solidFill>
                        </a:rPr>
                        <a:t>)</a:t>
                      </a:r>
                      <a:endParaRPr lang="en-US" i="0" dirty="0"/>
                    </a:p>
                  </a:txBody>
                  <a:tcPr/>
                </a:tc>
                <a:extLst>
                  <a:ext uri="{0D108BD9-81ED-4DB2-BD59-A6C34878D82A}">
                    <a16:rowId xmlns:a16="http://schemas.microsoft.com/office/drawing/2014/main" val="2343917086"/>
                  </a:ext>
                </a:extLst>
              </a:tr>
              <a:tr h="371061">
                <a:tc>
                  <a:txBody>
                    <a:bodyPr/>
                    <a:lstStyle/>
                    <a:p>
                      <a:pPr algn="ctr"/>
                      <a:r>
                        <a:rPr lang="en-US" dirty="0">
                          <a:solidFill>
                            <a:srgbClr val="E151E1"/>
                          </a:solidFill>
                        </a:rPr>
                        <a:t>0</a:t>
                      </a:r>
                    </a:p>
                  </a:txBody>
                  <a:tcPr/>
                </a:tc>
                <a:tc>
                  <a:txBody>
                    <a:bodyPr/>
                    <a:lstStyle/>
                    <a:p>
                      <a:pPr algn="ctr"/>
                      <a:endParaRPr lang="en-US" dirty="0">
                        <a:solidFill>
                          <a:srgbClr val="E151E1"/>
                        </a:solidFill>
                      </a:endParaRPr>
                    </a:p>
                  </a:txBody>
                  <a:tcPr/>
                </a:tc>
                <a:tc>
                  <a:txBody>
                    <a:bodyPr/>
                    <a:lstStyle/>
                    <a:p>
                      <a:pPr algn="ctr"/>
                      <a:endParaRPr lang="en-US" dirty="0">
                        <a:solidFill>
                          <a:srgbClr val="E151E1"/>
                        </a:solidFill>
                      </a:endParaRPr>
                    </a:p>
                  </a:txBody>
                  <a:tcPr/>
                </a:tc>
                <a:tc>
                  <a:txBody>
                    <a:bodyPr/>
                    <a:lstStyle/>
                    <a:p>
                      <a:pPr algn="ctr"/>
                      <a:endParaRPr lang="en-US" dirty="0"/>
                    </a:p>
                  </a:txBody>
                  <a:tcPr/>
                </a:tc>
                <a:extLst>
                  <a:ext uri="{0D108BD9-81ED-4DB2-BD59-A6C34878D82A}">
                    <a16:rowId xmlns:a16="http://schemas.microsoft.com/office/drawing/2014/main" val="3922017728"/>
                  </a:ext>
                </a:extLst>
              </a:tr>
              <a:tr h="371061">
                <a:tc>
                  <a:txBody>
                    <a:bodyPr/>
                    <a:lstStyle/>
                    <a:p>
                      <a:pPr algn="ctr"/>
                      <a:endParaRPr lang="en-US" dirty="0">
                        <a:solidFill>
                          <a:srgbClr val="E151E1"/>
                        </a:solidFill>
                      </a:endParaRPr>
                    </a:p>
                  </a:txBody>
                  <a:tcPr/>
                </a:tc>
                <a:tc>
                  <a:txBody>
                    <a:bodyPr/>
                    <a:lstStyle/>
                    <a:p>
                      <a:pPr algn="ctr"/>
                      <a:endParaRPr lang="en-US" dirty="0">
                        <a:solidFill>
                          <a:srgbClr val="E151E1"/>
                        </a:solidFill>
                      </a:endParaRPr>
                    </a:p>
                  </a:txBody>
                  <a:tcPr/>
                </a:tc>
                <a:tc>
                  <a:txBody>
                    <a:bodyPr/>
                    <a:lstStyle/>
                    <a:p>
                      <a:pPr algn="ctr"/>
                      <a:r>
                        <a:rPr lang="en-US" dirty="0">
                          <a:solidFill>
                            <a:srgbClr val="E151E1"/>
                          </a:solidFill>
                        </a:rPr>
                        <a:t>3</a:t>
                      </a:r>
                    </a:p>
                  </a:txBody>
                  <a:tcPr/>
                </a:tc>
                <a:tc>
                  <a:txBody>
                    <a:bodyPr/>
                    <a:lstStyle/>
                    <a:p>
                      <a:pPr algn="ctr"/>
                      <a:endParaRPr lang="en-US"/>
                    </a:p>
                  </a:txBody>
                  <a:tcPr/>
                </a:tc>
                <a:extLst>
                  <a:ext uri="{0D108BD9-81ED-4DB2-BD59-A6C34878D82A}">
                    <a16:rowId xmlns:a16="http://schemas.microsoft.com/office/drawing/2014/main" val="1583868611"/>
                  </a:ext>
                </a:extLst>
              </a:tr>
              <a:tr h="649357">
                <a:tc>
                  <a:txBody>
                    <a:bodyPr/>
                    <a:lstStyle/>
                    <a:p>
                      <a:pPr algn="ctr"/>
                      <a:endParaRPr lang="en-US" dirty="0">
                        <a:solidFill>
                          <a:srgbClr val="E151E1"/>
                        </a:solidFill>
                      </a:endParaRPr>
                    </a:p>
                    <a:p>
                      <a:pPr algn="ctr"/>
                      <a:endParaRPr lang="en-US" dirty="0">
                        <a:solidFill>
                          <a:srgbClr val="E151E1"/>
                        </a:solidFill>
                      </a:endParaRPr>
                    </a:p>
                  </a:txBody>
                  <a:tcPr/>
                </a:tc>
                <a:tc>
                  <a:txBody>
                    <a:bodyPr/>
                    <a:lstStyle/>
                    <a:p>
                      <a:pPr algn="ctr"/>
                      <a:endParaRPr lang="en-US" dirty="0">
                        <a:solidFill>
                          <a:srgbClr val="E151E1"/>
                        </a:solidFill>
                      </a:endParaRPr>
                    </a:p>
                  </a:txBody>
                  <a:tcPr/>
                </a:tc>
                <a:tc>
                  <a:txBody>
                    <a:bodyPr/>
                    <a:lstStyle/>
                    <a:p>
                      <a:pPr algn="ctr"/>
                      <a:endParaRPr lang="en-US" dirty="0">
                        <a:solidFill>
                          <a:srgbClr val="E151E1"/>
                        </a:solidFill>
                      </a:endParaRPr>
                    </a:p>
                  </a:txBody>
                  <a:tcPr/>
                </a:tc>
                <a:tc>
                  <a:txBody>
                    <a:bodyPr/>
                    <a:lstStyle/>
                    <a:p>
                      <a:pPr algn="ctr"/>
                      <a:endParaRPr lang="en-US" dirty="0"/>
                    </a:p>
                  </a:txBody>
                  <a:tcPr/>
                </a:tc>
                <a:extLst>
                  <a:ext uri="{0D108BD9-81ED-4DB2-BD59-A6C34878D82A}">
                    <a16:rowId xmlns:a16="http://schemas.microsoft.com/office/drawing/2014/main" val="2534811249"/>
                  </a:ext>
                </a:extLst>
              </a:tr>
              <a:tr h="371061">
                <a:tc>
                  <a:txBody>
                    <a:bodyPr/>
                    <a:lstStyle/>
                    <a:p>
                      <a:pPr algn="ctr"/>
                      <a:r>
                        <a:rPr lang="en-US" dirty="0">
                          <a:solidFill>
                            <a:srgbClr val="E151E1"/>
                          </a:solidFill>
                        </a:rPr>
                        <a:t>5</a:t>
                      </a:r>
                    </a:p>
                  </a:txBody>
                  <a:tcPr/>
                </a:tc>
                <a:tc>
                  <a:txBody>
                    <a:bodyPr/>
                    <a:lstStyle/>
                    <a:p>
                      <a:pPr algn="ctr"/>
                      <a:endParaRPr lang="en-US" dirty="0">
                        <a:solidFill>
                          <a:srgbClr val="E151E1"/>
                        </a:solidFill>
                      </a:endParaRPr>
                    </a:p>
                  </a:txBody>
                  <a:tcPr/>
                </a:tc>
                <a:tc>
                  <a:txBody>
                    <a:bodyPr/>
                    <a:lstStyle/>
                    <a:p>
                      <a:pPr algn="ctr"/>
                      <a:endParaRPr lang="en-US" dirty="0">
                        <a:solidFill>
                          <a:srgbClr val="E151E1"/>
                        </a:solidFill>
                      </a:endParaRPr>
                    </a:p>
                  </a:txBody>
                  <a:tcPr/>
                </a:tc>
                <a:tc>
                  <a:txBody>
                    <a:bodyPr/>
                    <a:lstStyle/>
                    <a:p>
                      <a:pPr algn="ctr"/>
                      <a:endParaRPr lang="en-US" dirty="0"/>
                    </a:p>
                  </a:txBody>
                  <a:tcPr/>
                </a:tc>
                <a:extLst>
                  <a:ext uri="{0D108BD9-81ED-4DB2-BD59-A6C34878D82A}">
                    <a16:rowId xmlns:a16="http://schemas.microsoft.com/office/drawing/2014/main" val="2270120648"/>
                  </a:ext>
                </a:extLst>
              </a:tr>
            </a:tbl>
          </a:graphicData>
        </a:graphic>
      </p:graphicFrame>
      <p:graphicFrame>
        <p:nvGraphicFramePr>
          <p:cNvPr id="6" name="Object 4">
            <a:extLst>
              <a:ext uri="{FF2B5EF4-FFF2-40B4-BE49-F238E27FC236}">
                <a16:creationId xmlns:a16="http://schemas.microsoft.com/office/drawing/2014/main" id="{0A307FF0-26DC-71A7-465B-AE2ABF706DAB}"/>
              </a:ext>
            </a:extLst>
          </p:cNvPr>
          <p:cNvGraphicFramePr>
            <a:graphicFrameLocks noChangeAspect="1"/>
          </p:cNvGraphicFramePr>
          <p:nvPr>
            <p:extLst>
              <p:ext uri="{D42A27DB-BD31-4B8C-83A1-F6EECF244321}">
                <p14:modId xmlns:p14="http://schemas.microsoft.com/office/powerpoint/2010/main" val="162247379"/>
              </p:ext>
            </p:extLst>
          </p:nvPr>
        </p:nvGraphicFramePr>
        <p:xfrm>
          <a:off x="3048000" y="3505200"/>
          <a:ext cx="162169" cy="527050"/>
        </p:xfrm>
        <a:graphic>
          <a:graphicData uri="http://schemas.openxmlformats.org/presentationml/2006/ole">
            <mc:AlternateContent xmlns:mc="http://schemas.openxmlformats.org/markup-compatibility/2006">
              <mc:Choice xmlns:v="urn:schemas-microsoft-com:vml" Requires="v">
                <p:oleObj name="Equation" r:id="rId2" imgW="253800" imgH="825480" progId="Equation.DSMT4">
                  <p:embed/>
                </p:oleObj>
              </mc:Choice>
              <mc:Fallback>
                <p:oleObj name="Equation" r:id="rId2" imgW="253800" imgH="825480" progId="Equation.DSMT4">
                  <p:embed/>
                  <p:pic>
                    <p:nvPicPr>
                      <p:cNvPr id="6147" name="Object 4"/>
                      <p:cNvPicPr>
                        <a:picLocks noChangeAspect="1" noChangeArrowheads="1"/>
                      </p:cNvPicPr>
                      <p:nvPr/>
                    </p:nvPicPr>
                    <p:blipFill>
                      <a:blip r:embed="rId3"/>
                      <a:srcRect/>
                      <a:stretch>
                        <a:fillRect/>
                      </a:stretch>
                    </p:blipFill>
                    <p:spPr bwMode="auto">
                      <a:xfrm>
                        <a:off x="3048000" y="3505200"/>
                        <a:ext cx="162169" cy="52705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itle 1"/>
          <p:cNvSpPr>
            <a:spLocks noGrp="1"/>
          </p:cNvSpPr>
          <p:nvPr>
            <p:ph type="title"/>
          </p:nvPr>
        </p:nvSpPr>
        <p:spPr/>
        <p:txBody>
          <a:bodyPr>
            <a:normAutofit/>
          </a:bodyPr>
          <a:lstStyle/>
          <a:p>
            <a:r>
              <a:rPr lang="en-US"/>
              <a:t>Example 2: Determining Ordered Pairs (cont.)</a:t>
            </a:r>
          </a:p>
        </p:txBody>
      </p:sp>
      <p:graphicFrame>
        <p:nvGraphicFramePr>
          <p:cNvPr id="2" name="Object 4"/>
          <p:cNvGraphicFramePr>
            <a:graphicFrameLocks noChangeAspect="1"/>
          </p:cNvGraphicFramePr>
          <p:nvPr/>
        </p:nvGraphicFramePr>
        <p:xfrm>
          <a:off x="530352" y="1280160"/>
          <a:ext cx="1371600" cy="292100"/>
        </p:xfrm>
        <a:graphic>
          <a:graphicData uri="http://schemas.openxmlformats.org/presentationml/2006/ole">
            <mc:AlternateContent xmlns:mc="http://schemas.openxmlformats.org/markup-compatibility/2006">
              <mc:Choice xmlns:v="urn:schemas-microsoft-com:vml" Requires="v">
                <p:oleObj name="Equation" r:id="rId2" imgW="1371600" imgH="291960" progId="Equation.DSMT4">
                  <p:embed/>
                </p:oleObj>
              </mc:Choice>
              <mc:Fallback>
                <p:oleObj name="Equation" r:id="rId2" imgW="1371600" imgH="291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52" y="128016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200400" y="1280160"/>
          <a:ext cx="1358900" cy="355600"/>
        </p:xfrm>
        <a:graphic>
          <a:graphicData uri="http://schemas.openxmlformats.org/presentationml/2006/ole">
            <mc:AlternateContent xmlns:mc="http://schemas.openxmlformats.org/markup-compatibility/2006">
              <mc:Choice xmlns:v="urn:schemas-microsoft-com:vml" Requires="v">
                <p:oleObj name="Equation" r:id="rId4" imgW="1358640" imgH="355320" progId="Equation.DSMT4">
                  <p:embed/>
                </p:oleObj>
              </mc:Choice>
              <mc:Fallback>
                <p:oleObj name="Equation" r:id="rId4" imgW="1358640" imgH="3553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1280160"/>
                        <a:ext cx="1358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321548543"/>
              </p:ext>
            </p:extLst>
          </p:nvPr>
        </p:nvGraphicFramePr>
        <p:xfrm>
          <a:off x="530352" y="3810000"/>
          <a:ext cx="1409700" cy="838200"/>
        </p:xfrm>
        <a:graphic>
          <a:graphicData uri="http://schemas.openxmlformats.org/presentationml/2006/ole">
            <mc:AlternateContent xmlns:mc="http://schemas.openxmlformats.org/markup-compatibility/2006">
              <mc:Choice xmlns:v="urn:schemas-microsoft-com:vml" Requires="v">
                <p:oleObj name="Equation" r:id="rId6" imgW="1409400" imgH="838080" progId="Equation.DSMT4">
                  <p:embed/>
                </p:oleObj>
              </mc:Choice>
              <mc:Fallback>
                <p:oleObj name="Equation" r:id="rId6" imgW="140940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38100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200400" y="4127500"/>
          <a:ext cx="1358900" cy="292100"/>
        </p:xfrm>
        <a:graphic>
          <a:graphicData uri="http://schemas.openxmlformats.org/presentationml/2006/ole">
            <mc:AlternateContent xmlns:mc="http://schemas.openxmlformats.org/markup-compatibility/2006">
              <mc:Choice xmlns:v="urn:schemas-microsoft-com:vml" Requires="v">
                <p:oleObj name="Equation" r:id="rId8" imgW="1358640" imgH="291960" progId="Equation.DSMT4">
                  <p:embed/>
                </p:oleObj>
              </mc:Choice>
              <mc:Fallback>
                <p:oleObj name="Equation" r:id="rId8" imgW="135864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1275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3091473623"/>
              </p:ext>
            </p:extLst>
          </p:nvPr>
        </p:nvGraphicFramePr>
        <p:xfrm>
          <a:off x="530352" y="2108200"/>
          <a:ext cx="1625600" cy="469900"/>
        </p:xfrm>
        <a:graphic>
          <a:graphicData uri="http://schemas.openxmlformats.org/presentationml/2006/ole">
            <mc:AlternateContent xmlns:mc="http://schemas.openxmlformats.org/markup-compatibility/2006">
              <mc:Choice xmlns:v="urn:schemas-microsoft-com:vml" Requires="v">
                <p:oleObj name="Equation" r:id="rId10" imgW="1625400" imgH="469800" progId="Equation.DSMT4">
                  <p:embed/>
                </p:oleObj>
              </mc:Choice>
              <mc:Fallback>
                <p:oleObj name="Equation" r:id="rId10" imgW="162540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352" y="2108200"/>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543300" y="2946400"/>
          <a:ext cx="927100" cy="279400"/>
        </p:xfrm>
        <a:graphic>
          <a:graphicData uri="http://schemas.openxmlformats.org/presentationml/2006/ole">
            <mc:AlternateContent xmlns:mc="http://schemas.openxmlformats.org/markup-compatibility/2006">
              <mc:Choice xmlns:v="urn:schemas-microsoft-com:vml" Requires="v">
                <p:oleObj name="Equation" r:id="rId12" imgW="927000" imgH="279360" progId="Equation.DSMT4">
                  <p:embed/>
                </p:oleObj>
              </mc:Choice>
              <mc:Fallback>
                <p:oleObj name="Equation" r:id="rId12" imgW="927000" imgH="2793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43300" y="29464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759200" y="2438400"/>
          <a:ext cx="1104900" cy="279400"/>
        </p:xfrm>
        <a:graphic>
          <a:graphicData uri="http://schemas.openxmlformats.org/presentationml/2006/ole">
            <mc:AlternateContent xmlns:mc="http://schemas.openxmlformats.org/markup-compatibility/2006">
              <mc:Choice xmlns:v="urn:schemas-microsoft-com:vml" Requires="v">
                <p:oleObj name="Equation" r:id="rId14" imgW="1104840" imgH="279360" progId="Equation.DSMT4">
                  <p:embed/>
                </p:oleObj>
              </mc:Choice>
              <mc:Fallback>
                <p:oleObj name="Equation" r:id="rId14" imgW="1104840" imgH="2793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59200" y="24384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extLst>
              <p:ext uri="{D42A27DB-BD31-4B8C-83A1-F6EECF244321}">
                <p14:modId xmlns:p14="http://schemas.microsoft.com/office/powerpoint/2010/main" val="1707744567"/>
              </p:ext>
            </p:extLst>
          </p:nvPr>
        </p:nvGraphicFramePr>
        <p:xfrm>
          <a:off x="3644900" y="1809750"/>
          <a:ext cx="1587500" cy="482600"/>
        </p:xfrm>
        <a:graphic>
          <a:graphicData uri="http://schemas.openxmlformats.org/presentationml/2006/ole">
            <mc:AlternateContent xmlns:mc="http://schemas.openxmlformats.org/markup-compatibility/2006">
              <mc:Choice xmlns:v="urn:schemas-microsoft-com:vml" Requires="v">
                <p:oleObj name="Equation" r:id="rId16" imgW="1587240" imgH="482400" progId="Equation.DSMT4">
                  <p:embed/>
                </p:oleObj>
              </mc:Choice>
              <mc:Fallback>
                <p:oleObj name="Equation" r:id="rId16" imgW="1587240" imgH="482400" progId="Equation.DSMT4">
                  <p:embed/>
                  <p:pic>
                    <p:nvPicPr>
                      <p:cNvPr id="0" name="Picture 11"/>
                      <p:cNvPicPr>
                        <a:picLocks noChangeAspect="1" noChangeArrowheads="1"/>
                      </p:cNvPicPr>
                      <p:nvPr/>
                    </p:nvPicPr>
                    <p:blipFill>
                      <a:blip r:embed="rId17"/>
                      <a:srcRect/>
                      <a:stretch>
                        <a:fillRect/>
                      </a:stretch>
                    </p:blipFill>
                    <p:spPr bwMode="auto">
                      <a:xfrm>
                        <a:off x="3644900" y="1809750"/>
                        <a:ext cx="1587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530352" y="4724400"/>
          <a:ext cx="1790700" cy="927100"/>
        </p:xfrm>
        <a:graphic>
          <a:graphicData uri="http://schemas.openxmlformats.org/presentationml/2006/ole">
            <mc:AlternateContent xmlns:mc="http://schemas.openxmlformats.org/markup-compatibility/2006">
              <mc:Choice xmlns:v="urn:schemas-microsoft-com:vml" Requires="v">
                <p:oleObj name="Equation" r:id="rId18" imgW="1790640" imgH="927000" progId="Equation.DSMT4">
                  <p:embed/>
                </p:oleObj>
              </mc:Choice>
              <mc:Fallback>
                <p:oleObj name="Equation" r:id="rId18" imgW="1790640" imgH="92700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0352" y="4724400"/>
                        <a:ext cx="1790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200400" y="4940300"/>
          <a:ext cx="1625600" cy="469900"/>
        </p:xfrm>
        <a:graphic>
          <a:graphicData uri="http://schemas.openxmlformats.org/presentationml/2006/ole">
            <mc:AlternateContent xmlns:mc="http://schemas.openxmlformats.org/markup-compatibility/2006">
              <mc:Choice xmlns:v="urn:schemas-microsoft-com:vml" Requires="v">
                <p:oleObj name="Equation" r:id="rId20" imgW="1625400" imgH="469800" progId="Equation.DSMT4">
                  <p:embed/>
                </p:oleObj>
              </mc:Choice>
              <mc:Fallback>
                <p:oleObj name="Equation" r:id="rId20" imgW="1625400" imgH="46980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200400" y="4940300"/>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2209800" y="2209800"/>
          <a:ext cx="457200" cy="279400"/>
        </p:xfrm>
        <a:graphic>
          <a:graphicData uri="http://schemas.openxmlformats.org/presentationml/2006/ole">
            <mc:AlternateContent xmlns:mc="http://schemas.openxmlformats.org/markup-compatibility/2006">
              <mc:Choice xmlns:v="urn:schemas-microsoft-com:vml" Requires="v">
                <p:oleObj name="Equation" r:id="rId22" imgW="457200" imgH="279360" progId="Equation.DSMT4">
                  <p:embed/>
                </p:oleObj>
              </mc:Choice>
              <mc:Fallback>
                <p:oleObj name="Equation" r:id="rId22" imgW="457200" imgH="27936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209800" y="22098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2362200" y="5041900"/>
          <a:ext cx="482600" cy="292100"/>
        </p:xfrm>
        <a:graphic>
          <a:graphicData uri="http://schemas.openxmlformats.org/presentationml/2006/ole">
            <mc:AlternateContent xmlns:mc="http://schemas.openxmlformats.org/markup-compatibility/2006">
              <mc:Choice xmlns:v="urn:schemas-microsoft-com:vml" Requires="v">
                <p:oleObj name="Equation" r:id="rId24" imgW="482400" imgH="291960" progId="Equation.DSMT4">
                  <p:embed/>
                </p:oleObj>
              </mc:Choice>
              <mc:Fallback>
                <p:oleObj name="Equation" r:id="rId24" imgW="482400" imgH="291960" progId="Equation.DSMT4">
                  <p:embed/>
                  <p:pic>
                    <p:nvPicPr>
                      <p:cNvPr id="0" name="Picture 1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362200" y="50419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4876800" y="5016500"/>
          <a:ext cx="698500" cy="292100"/>
        </p:xfrm>
        <a:graphic>
          <a:graphicData uri="http://schemas.openxmlformats.org/presentationml/2006/ole">
            <mc:AlternateContent xmlns:mc="http://schemas.openxmlformats.org/markup-compatibility/2006">
              <mc:Choice xmlns:v="urn:schemas-microsoft-com:vml" Requires="v">
                <p:oleObj name="Equation" r:id="rId26" imgW="698400" imgH="291960" progId="Equation.DSMT4">
                  <p:embed/>
                </p:oleObj>
              </mc:Choice>
              <mc:Fallback>
                <p:oleObj name="Equation" r:id="rId26" imgW="698400" imgH="291960" progId="Equation.DSMT4">
                  <p:embed/>
                  <p:pic>
                    <p:nvPicPr>
                      <p:cNvPr id="0" name="Picture 1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876800" y="501650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DD268-8626-7421-2898-F00205A82CB8}"/>
            </a:ext>
          </a:extLst>
        </p:cNvPr>
        <p:cNvGrpSpPr/>
        <p:nvPr/>
      </p:nvGrpSpPr>
      <p:grpSpPr>
        <a:xfrm>
          <a:off x="0" y="0"/>
          <a:ext cx="0" cy="0"/>
          <a:chOff x="0" y="0"/>
          <a:chExt cx="0" cy="0"/>
        </a:xfrm>
      </p:grpSpPr>
      <p:sp>
        <p:nvSpPr>
          <p:cNvPr id="6148" name="Title 1">
            <a:extLst>
              <a:ext uri="{FF2B5EF4-FFF2-40B4-BE49-F238E27FC236}">
                <a16:creationId xmlns:a16="http://schemas.microsoft.com/office/drawing/2014/main" id="{7A887FEF-4FAD-7FCC-C068-D6567C146093}"/>
              </a:ext>
            </a:extLst>
          </p:cNvPr>
          <p:cNvSpPr>
            <a:spLocks noGrp="1"/>
          </p:cNvSpPr>
          <p:nvPr>
            <p:ph type="title"/>
          </p:nvPr>
        </p:nvSpPr>
        <p:spPr/>
        <p:txBody>
          <a:bodyPr>
            <a:normAutofit/>
          </a:bodyPr>
          <a:lstStyle/>
          <a:p>
            <a:r>
              <a:rPr lang="en-US"/>
              <a:t>Example 2: Determining Ordered Pairs (cont.)</a:t>
            </a:r>
          </a:p>
        </p:txBody>
      </p:sp>
      <p:graphicFrame>
        <p:nvGraphicFramePr>
          <p:cNvPr id="5" name="Table 4">
            <a:extLst>
              <a:ext uri="{FF2B5EF4-FFF2-40B4-BE49-F238E27FC236}">
                <a16:creationId xmlns:a16="http://schemas.microsoft.com/office/drawing/2014/main" id="{68CBEA90-C649-A59E-D31C-CD16E1097398}"/>
              </a:ext>
            </a:extLst>
          </p:cNvPr>
          <p:cNvGraphicFramePr>
            <a:graphicFrameLocks noGrp="1"/>
          </p:cNvGraphicFramePr>
          <p:nvPr>
            <p:extLst>
              <p:ext uri="{D42A27DB-BD31-4B8C-83A1-F6EECF244321}">
                <p14:modId xmlns:p14="http://schemas.microsoft.com/office/powerpoint/2010/main" val="162038534"/>
              </p:ext>
            </p:extLst>
          </p:nvPr>
        </p:nvGraphicFramePr>
        <p:xfrm>
          <a:off x="2133600" y="1676400"/>
          <a:ext cx="4876800" cy="301752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262625567"/>
                    </a:ext>
                  </a:extLst>
                </a:gridCol>
                <a:gridCol w="1828800">
                  <a:extLst>
                    <a:ext uri="{9D8B030D-6E8A-4147-A177-3AD203B41FA5}">
                      <a16:colId xmlns:a16="http://schemas.microsoft.com/office/drawing/2014/main" val="2927416289"/>
                    </a:ext>
                  </a:extLst>
                </a:gridCol>
                <a:gridCol w="609600">
                  <a:extLst>
                    <a:ext uri="{9D8B030D-6E8A-4147-A177-3AD203B41FA5}">
                      <a16:colId xmlns:a16="http://schemas.microsoft.com/office/drawing/2014/main" val="112541899"/>
                    </a:ext>
                  </a:extLst>
                </a:gridCol>
                <a:gridCol w="1219200">
                  <a:extLst>
                    <a:ext uri="{9D8B030D-6E8A-4147-A177-3AD203B41FA5}">
                      <a16:colId xmlns:a16="http://schemas.microsoft.com/office/drawing/2014/main" val="1291892812"/>
                    </a:ext>
                  </a:extLst>
                </a:gridCol>
              </a:tblGrid>
              <a:tr h="371061">
                <a:tc>
                  <a:txBody>
                    <a:bodyPr/>
                    <a:lstStyle/>
                    <a:p>
                      <a:pPr algn="ctr"/>
                      <a:r>
                        <a:rPr lang="en-US" sz="2400" i="1" dirty="0"/>
                        <a:t>x</a:t>
                      </a:r>
                    </a:p>
                  </a:txBody>
                  <a:tcPr/>
                </a:tc>
                <a:tc>
                  <a:txBody>
                    <a:bodyPr/>
                    <a:lstStyle/>
                    <a:p>
                      <a:pPr algn="ctr"/>
                      <a:r>
                        <a:rPr lang="en-US" sz="2400" i="1" dirty="0">
                          <a:solidFill>
                            <a:schemeClr val="bg1"/>
                          </a:solidFill>
                        </a:rPr>
                        <a:t>y </a:t>
                      </a:r>
                      <a:r>
                        <a:rPr lang="en-US" sz="2400" dirty="0">
                          <a:solidFill>
                            <a:schemeClr val="bg1"/>
                          </a:solidFill>
                        </a:rPr>
                        <a:t>= 1</a:t>
                      </a:r>
                      <a:r>
                        <a:rPr lang="en-US" sz="2400" i="1" dirty="0">
                          <a:solidFill>
                            <a:schemeClr val="bg1"/>
                          </a:solidFill>
                        </a:rPr>
                        <a:t> − </a:t>
                      </a:r>
                      <a:r>
                        <a:rPr lang="en-US" sz="2400" dirty="0">
                          <a:solidFill>
                            <a:schemeClr val="bg1"/>
                          </a:solidFill>
                        </a:rPr>
                        <a:t>2</a:t>
                      </a:r>
                      <a:r>
                        <a:rPr lang="en-US" sz="2400" i="1" dirty="0">
                          <a:solidFill>
                            <a:schemeClr val="bg1"/>
                          </a:solidFill>
                        </a:rPr>
                        <a:t>x</a:t>
                      </a:r>
                      <a:endParaRPr lang="en-US" sz="2400" dirty="0">
                        <a:solidFill>
                          <a:schemeClr val="bg1"/>
                        </a:solidFill>
                      </a:endParaRPr>
                    </a:p>
                  </a:txBody>
                  <a:tcPr/>
                </a:tc>
                <a:tc>
                  <a:txBody>
                    <a:bodyPr/>
                    <a:lstStyle/>
                    <a:p>
                      <a:pPr algn="ctr"/>
                      <a:r>
                        <a:rPr lang="en-US" sz="2400" i="1" dirty="0">
                          <a:solidFill>
                            <a:schemeClr val="bg1"/>
                          </a:solidFill>
                        </a:rPr>
                        <a:t>y</a:t>
                      </a:r>
                      <a:endParaRPr lang="en-US" sz="2400" dirty="0"/>
                    </a:p>
                  </a:txBody>
                  <a:tcPr/>
                </a:tc>
                <a:tc>
                  <a:txBody>
                    <a:bodyPr/>
                    <a:lstStyle/>
                    <a:p>
                      <a:pPr algn="ctr"/>
                      <a:r>
                        <a:rPr lang="en-US" sz="2400" i="0" dirty="0">
                          <a:solidFill>
                            <a:schemeClr val="bg1"/>
                          </a:solidFill>
                        </a:rPr>
                        <a:t>(</a:t>
                      </a:r>
                      <a:r>
                        <a:rPr lang="en-US" sz="2400" i="1" dirty="0">
                          <a:solidFill>
                            <a:schemeClr val="bg1"/>
                          </a:solidFill>
                        </a:rPr>
                        <a:t>x, y</a:t>
                      </a:r>
                      <a:r>
                        <a:rPr lang="en-US" sz="2400" i="0" dirty="0">
                          <a:solidFill>
                            <a:schemeClr val="bg1"/>
                          </a:solidFill>
                        </a:rPr>
                        <a:t>)</a:t>
                      </a:r>
                      <a:endParaRPr lang="en-US" sz="2400" i="0" dirty="0"/>
                    </a:p>
                  </a:txBody>
                  <a:tcPr/>
                </a:tc>
                <a:extLst>
                  <a:ext uri="{0D108BD9-81ED-4DB2-BD59-A6C34878D82A}">
                    <a16:rowId xmlns:a16="http://schemas.microsoft.com/office/drawing/2014/main" val="2343917086"/>
                  </a:ext>
                </a:extLst>
              </a:tr>
              <a:tr h="371061">
                <a:tc>
                  <a:txBody>
                    <a:bodyPr/>
                    <a:lstStyle/>
                    <a:p>
                      <a:pPr algn="ctr"/>
                      <a:r>
                        <a:rPr lang="en-US" sz="2400" dirty="0">
                          <a:solidFill>
                            <a:srgbClr val="E151E1"/>
                          </a:solidFill>
                        </a:rPr>
                        <a:t>0</a:t>
                      </a:r>
                    </a:p>
                  </a:txBody>
                  <a:tcPr/>
                </a:tc>
                <a:tc>
                  <a:txBody>
                    <a:bodyPr/>
                    <a:lstStyle/>
                    <a:p>
                      <a:pPr algn="ctr"/>
                      <a:r>
                        <a:rPr lang="en-US" sz="2400" dirty="0">
                          <a:solidFill>
                            <a:srgbClr val="FF0000"/>
                          </a:solidFill>
                        </a:rPr>
                        <a:t>1 = 1 </a:t>
                      </a:r>
                      <a:r>
                        <a:rPr lang="en-US" sz="2400" i="1" dirty="0">
                          <a:solidFill>
                            <a:srgbClr val="FF0000"/>
                          </a:solidFill>
                        </a:rPr>
                        <a:t>− </a:t>
                      </a:r>
                      <a:r>
                        <a:rPr lang="en-US" sz="2400" i="0" dirty="0">
                          <a:solidFill>
                            <a:srgbClr val="FF0000"/>
                          </a:solidFill>
                        </a:rPr>
                        <a:t>2(</a:t>
                      </a:r>
                      <a:r>
                        <a:rPr lang="en-US" sz="2400" i="0" dirty="0">
                          <a:solidFill>
                            <a:srgbClr val="E151E1"/>
                          </a:solidFill>
                        </a:rPr>
                        <a:t>0</a:t>
                      </a:r>
                      <a:r>
                        <a:rPr lang="en-US" sz="2400" i="0" dirty="0">
                          <a:solidFill>
                            <a:srgbClr val="FF0000"/>
                          </a:solidFill>
                        </a:rPr>
                        <a:t>)</a:t>
                      </a:r>
                    </a:p>
                  </a:txBody>
                  <a:tcPr/>
                </a:tc>
                <a:tc>
                  <a:txBody>
                    <a:bodyPr/>
                    <a:lstStyle/>
                    <a:p>
                      <a:pPr algn="ctr"/>
                      <a:r>
                        <a:rPr lang="en-US" sz="2400" dirty="0">
                          <a:solidFill>
                            <a:srgbClr val="FF0000"/>
                          </a:solidFill>
                        </a:rPr>
                        <a:t>1</a:t>
                      </a:r>
                    </a:p>
                  </a:txBody>
                  <a:tcPr/>
                </a:tc>
                <a:tc>
                  <a:txBody>
                    <a:bodyPr/>
                    <a:lstStyle/>
                    <a:p>
                      <a:pPr algn="ctr"/>
                      <a:r>
                        <a:rPr lang="en-US" sz="2400" dirty="0">
                          <a:solidFill>
                            <a:srgbClr val="FF0000"/>
                          </a:solidFill>
                        </a:rPr>
                        <a:t>(</a:t>
                      </a:r>
                      <a:r>
                        <a:rPr lang="en-US" sz="2400" dirty="0">
                          <a:solidFill>
                            <a:srgbClr val="E151E1"/>
                          </a:solidFill>
                        </a:rPr>
                        <a:t>0</a:t>
                      </a:r>
                      <a:r>
                        <a:rPr lang="en-US" sz="2400" dirty="0">
                          <a:solidFill>
                            <a:srgbClr val="FF0000"/>
                          </a:solidFill>
                        </a:rPr>
                        <a:t>, 1)</a:t>
                      </a:r>
                    </a:p>
                  </a:txBody>
                  <a:tcPr/>
                </a:tc>
                <a:extLst>
                  <a:ext uri="{0D108BD9-81ED-4DB2-BD59-A6C34878D82A}">
                    <a16:rowId xmlns:a16="http://schemas.microsoft.com/office/drawing/2014/main" val="3922017728"/>
                  </a:ext>
                </a:extLst>
              </a:tr>
              <a:tr h="0">
                <a:tc>
                  <a:txBody>
                    <a:bodyPr/>
                    <a:lstStyle/>
                    <a:p>
                      <a:pPr algn="ctr"/>
                      <a:r>
                        <a:rPr lang="en-US" sz="2400" i="1" dirty="0">
                          <a:solidFill>
                            <a:srgbClr val="FF0000"/>
                          </a:solidFill>
                        </a:rPr>
                        <a:t>−</a:t>
                      </a:r>
                      <a:r>
                        <a:rPr lang="en-US" sz="2400" i="0" dirty="0">
                          <a:solidFill>
                            <a:srgbClr val="FF0000"/>
                          </a:solidFill>
                        </a:rPr>
                        <a:t>1</a:t>
                      </a:r>
                      <a:endParaRPr lang="en-US" sz="2400" dirty="0">
                        <a:solidFill>
                          <a:srgbClr val="E151E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E151E1"/>
                          </a:solidFill>
                        </a:rPr>
                        <a:t>3</a:t>
                      </a:r>
                      <a:r>
                        <a:rPr lang="en-US" sz="2400" dirty="0">
                          <a:solidFill>
                            <a:srgbClr val="FF0000"/>
                          </a:solidFill>
                        </a:rPr>
                        <a:t> = 1 </a:t>
                      </a:r>
                      <a:r>
                        <a:rPr lang="en-US" sz="2400" i="1" dirty="0">
                          <a:solidFill>
                            <a:srgbClr val="FF0000"/>
                          </a:solidFill>
                        </a:rPr>
                        <a:t>− </a:t>
                      </a:r>
                      <a:r>
                        <a:rPr lang="en-US" sz="2400" i="0" dirty="0">
                          <a:solidFill>
                            <a:srgbClr val="FF0000"/>
                          </a:solidFill>
                        </a:rPr>
                        <a:t>2(</a:t>
                      </a:r>
                      <a:r>
                        <a:rPr lang="en-US" sz="2400" i="1" dirty="0">
                          <a:solidFill>
                            <a:srgbClr val="FF0000"/>
                          </a:solidFill>
                        </a:rPr>
                        <a:t>−</a:t>
                      </a:r>
                      <a:r>
                        <a:rPr lang="en-US" sz="2400" i="0" dirty="0">
                          <a:solidFill>
                            <a:srgbClr val="FF0000"/>
                          </a:solidFill>
                        </a:rPr>
                        <a:t>1)</a:t>
                      </a:r>
                    </a:p>
                  </a:txBody>
                  <a:tcPr/>
                </a:tc>
                <a:tc>
                  <a:txBody>
                    <a:bodyPr/>
                    <a:lstStyle/>
                    <a:p>
                      <a:pPr algn="ctr"/>
                      <a:r>
                        <a:rPr lang="en-US" sz="2400" dirty="0">
                          <a:solidFill>
                            <a:srgbClr val="E151E1"/>
                          </a:solidFill>
                        </a:rPr>
                        <a:t>3</a:t>
                      </a:r>
                    </a:p>
                  </a:txBody>
                  <a:tcPr/>
                </a:tc>
                <a:tc>
                  <a:txBody>
                    <a:bodyPr/>
                    <a:lstStyle/>
                    <a:p>
                      <a:pPr algn="ctr"/>
                      <a:r>
                        <a:rPr lang="en-US" sz="2400" i="0" dirty="0">
                          <a:solidFill>
                            <a:srgbClr val="FF0000"/>
                          </a:solidFill>
                        </a:rPr>
                        <a:t>(</a:t>
                      </a:r>
                      <a:r>
                        <a:rPr lang="en-US" sz="2400" i="1" dirty="0">
                          <a:solidFill>
                            <a:srgbClr val="FF0000"/>
                          </a:solidFill>
                        </a:rPr>
                        <a:t>−</a:t>
                      </a:r>
                      <a:r>
                        <a:rPr lang="en-US" sz="2400" i="0" dirty="0">
                          <a:solidFill>
                            <a:srgbClr val="FF0000"/>
                          </a:solidFill>
                        </a:rPr>
                        <a:t>1, </a:t>
                      </a:r>
                      <a:r>
                        <a:rPr lang="en-US" sz="2400" i="0" dirty="0">
                          <a:solidFill>
                            <a:srgbClr val="E151E1"/>
                          </a:solidFill>
                        </a:rPr>
                        <a:t>3</a:t>
                      </a:r>
                      <a:r>
                        <a:rPr lang="en-US" sz="2400" i="0" dirty="0">
                          <a:solidFill>
                            <a:srgbClr val="FF0000"/>
                          </a:solidFill>
                        </a:rPr>
                        <a:t>) </a:t>
                      </a:r>
                      <a:endParaRPr lang="en-US" sz="2400" dirty="0"/>
                    </a:p>
                  </a:txBody>
                  <a:tcPr/>
                </a:tc>
                <a:extLst>
                  <a:ext uri="{0D108BD9-81ED-4DB2-BD59-A6C34878D82A}">
                    <a16:rowId xmlns:a16="http://schemas.microsoft.com/office/drawing/2014/main" val="1583868611"/>
                  </a:ext>
                </a:extLst>
              </a:tr>
              <a:tr h="649357">
                <a:tc>
                  <a:txBody>
                    <a:bodyPr/>
                    <a:lstStyle/>
                    <a:p>
                      <a:pPr algn="ctr"/>
                      <a:endParaRPr lang="en-US" sz="2400" dirty="0">
                        <a:solidFill>
                          <a:srgbClr val="E151E1"/>
                        </a:solidFill>
                      </a:endParaRPr>
                    </a:p>
                    <a:p>
                      <a:pPr algn="ctr"/>
                      <a:endParaRPr lang="en-US" sz="2400" dirty="0">
                        <a:solidFill>
                          <a:srgbClr val="E151E1"/>
                        </a:solidFill>
                      </a:endParaRPr>
                    </a:p>
                    <a:p>
                      <a:pPr algn="ctr"/>
                      <a:endParaRPr lang="en-US" sz="2400" dirty="0">
                        <a:solidFill>
                          <a:srgbClr val="E151E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0 = 1 </a:t>
                      </a:r>
                      <a:r>
                        <a:rPr lang="en-US" sz="2400" i="1" dirty="0">
                          <a:solidFill>
                            <a:srgbClr val="FF0000"/>
                          </a:solidFill>
                        </a:rPr>
                        <a:t>− </a:t>
                      </a:r>
                      <a:r>
                        <a:rPr lang="en-US" sz="2400" i="0" dirty="0">
                          <a:solidFill>
                            <a:srgbClr val="FF0000"/>
                          </a:solidFill>
                        </a:rPr>
                        <a:t>2        </a:t>
                      </a:r>
                    </a:p>
                    <a:p>
                      <a:pPr algn="ctr"/>
                      <a:endParaRPr lang="en-US" sz="2400" dirty="0">
                        <a:solidFill>
                          <a:srgbClr val="E151E1"/>
                        </a:solidFill>
                      </a:endParaRPr>
                    </a:p>
                  </a:txBody>
                  <a:tcPr/>
                </a:tc>
                <a:tc>
                  <a:txBody>
                    <a:bodyPr/>
                    <a:lstStyle/>
                    <a:p>
                      <a:pPr algn="ctr"/>
                      <a:endParaRPr lang="en-US" sz="2400" dirty="0">
                        <a:solidFill>
                          <a:srgbClr val="E151E1"/>
                        </a:solidFill>
                      </a:endParaRPr>
                    </a:p>
                    <a:p>
                      <a:pPr algn="ctr"/>
                      <a:r>
                        <a:rPr lang="en-US" sz="2400" dirty="0">
                          <a:solidFill>
                            <a:srgbClr val="FF0000"/>
                          </a:solidFill>
                        </a:rPr>
                        <a:t>0</a:t>
                      </a:r>
                    </a:p>
                  </a:txBody>
                  <a:tcPr/>
                </a:tc>
                <a:tc>
                  <a:txBody>
                    <a:bodyPr/>
                    <a:lstStyle/>
                    <a:p>
                      <a:pPr algn="ctr"/>
                      <a:endParaRPr lang="en-US" sz="2400" dirty="0"/>
                    </a:p>
                  </a:txBody>
                  <a:tcPr/>
                </a:tc>
                <a:extLst>
                  <a:ext uri="{0D108BD9-81ED-4DB2-BD59-A6C34878D82A}">
                    <a16:rowId xmlns:a16="http://schemas.microsoft.com/office/drawing/2014/main" val="2534811249"/>
                  </a:ext>
                </a:extLst>
              </a:tr>
              <a:tr h="371061">
                <a:tc>
                  <a:txBody>
                    <a:bodyPr/>
                    <a:lstStyle/>
                    <a:p>
                      <a:pPr algn="ctr"/>
                      <a:r>
                        <a:rPr lang="en-US" sz="2400" dirty="0">
                          <a:solidFill>
                            <a:srgbClr val="E151E1"/>
                          </a:solidFill>
                        </a:rPr>
                        <a:t>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FF0000"/>
                          </a:solidFill>
                        </a:rPr>
                        <a:t>1 = 1 </a:t>
                      </a:r>
                      <a:r>
                        <a:rPr lang="en-US" sz="2400" i="1" dirty="0">
                          <a:solidFill>
                            <a:srgbClr val="FF0000"/>
                          </a:solidFill>
                        </a:rPr>
                        <a:t>− </a:t>
                      </a:r>
                      <a:r>
                        <a:rPr lang="en-US" sz="2400" i="0" dirty="0">
                          <a:solidFill>
                            <a:srgbClr val="FF0000"/>
                          </a:solidFill>
                        </a:rPr>
                        <a:t>2(</a:t>
                      </a:r>
                      <a:r>
                        <a:rPr lang="en-US" sz="2400" i="0" dirty="0">
                          <a:solidFill>
                            <a:srgbClr val="E151E1"/>
                          </a:solidFill>
                        </a:rPr>
                        <a:t>5</a:t>
                      </a:r>
                      <a:r>
                        <a:rPr lang="en-US" sz="2400" i="0" dirty="0">
                          <a:solidFill>
                            <a:srgbClr val="FF0000"/>
                          </a:solidFill>
                        </a:rPr>
                        <a:t>)</a:t>
                      </a:r>
                    </a:p>
                  </a:txBody>
                  <a:tcPr/>
                </a:tc>
                <a:tc>
                  <a:txBody>
                    <a:bodyPr/>
                    <a:lstStyle/>
                    <a:p>
                      <a:pPr algn="ctr"/>
                      <a:r>
                        <a:rPr lang="en-US" sz="2400" i="1" dirty="0">
                          <a:solidFill>
                            <a:srgbClr val="FF0000"/>
                          </a:solidFill>
                        </a:rPr>
                        <a:t>−</a:t>
                      </a:r>
                      <a:r>
                        <a:rPr lang="en-US" sz="2400" i="0" dirty="0">
                          <a:solidFill>
                            <a:srgbClr val="FF0000"/>
                          </a:solidFill>
                        </a:rPr>
                        <a:t>9</a:t>
                      </a:r>
                      <a:endParaRPr lang="en-US" sz="2400" i="0" dirty="0">
                        <a:solidFill>
                          <a:srgbClr val="E151E1"/>
                        </a:solidFill>
                      </a:endParaRPr>
                    </a:p>
                  </a:txBody>
                  <a:tcPr/>
                </a:tc>
                <a:tc>
                  <a:txBody>
                    <a:bodyPr/>
                    <a:lstStyle/>
                    <a:p>
                      <a:pPr algn="ctr"/>
                      <a:r>
                        <a:rPr lang="en-US" sz="2400" dirty="0">
                          <a:solidFill>
                            <a:srgbClr val="FF0000"/>
                          </a:solidFill>
                        </a:rPr>
                        <a:t>(</a:t>
                      </a:r>
                      <a:r>
                        <a:rPr lang="en-US" sz="2400" dirty="0">
                          <a:solidFill>
                            <a:srgbClr val="E151E1"/>
                          </a:solidFill>
                        </a:rPr>
                        <a:t>5</a:t>
                      </a:r>
                      <a:r>
                        <a:rPr lang="en-US" sz="2400" dirty="0">
                          <a:solidFill>
                            <a:srgbClr val="FF0000"/>
                          </a:solidFill>
                        </a:rPr>
                        <a:t>, </a:t>
                      </a:r>
                      <a:r>
                        <a:rPr lang="en-US" sz="2400" i="1" dirty="0">
                          <a:solidFill>
                            <a:srgbClr val="FF0000"/>
                          </a:solidFill>
                        </a:rPr>
                        <a:t>−</a:t>
                      </a:r>
                      <a:r>
                        <a:rPr lang="en-US" sz="2400" i="0" dirty="0">
                          <a:solidFill>
                            <a:srgbClr val="FF0000"/>
                          </a:solidFill>
                        </a:rPr>
                        <a:t>9)</a:t>
                      </a:r>
                    </a:p>
                  </a:txBody>
                  <a:tcPr/>
                </a:tc>
                <a:extLst>
                  <a:ext uri="{0D108BD9-81ED-4DB2-BD59-A6C34878D82A}">
                    <a16:rowId xmlns:a16="http://schemas.microsoft.com/office/drawing/2014/main" val="2270120648"/>
                  </a:ext>
                </a:extLst>
              </a:tr>
            </a:tbl>
          </a:graphicData>
        </a:graphic>
      </p:graphicFrame>
      <p:graphicFrame>
        <p:nvGraphicFramePr>
          <p:cNvPr id="3" name="Object 4">
            <a:extLst>
              <a:ext uri="{FF2B5EF4-FFF2-40B4-BE49-F238E27FC236}">
                <a16:creationId xmlns:a16="http://schemas.microsoft.com/office/drawing/2014/main" id="{665E0E54-C95D-665F-A95E-4071A94CA0BE}"/>
              </a:ext>
            </a:extLst>
          </p:cNvPr>
          <p:cNvGraphicFramePr>
            <a:graphicFrameLocks noChangeAspect="1"/>
          </p:cNvGraphicFramePr>
          <p:nvPr>
            <p:extLst>
              <p:ext uri="{D42A27DB-BD31-4B8C-83A1-F6EECF244321}">
                <p14:modId xmlns:p14="http://schemas.microsoft.com/office/powerpoint/2010/main" val="1097509230"/>
              </p:ext>
            </p:extLst>
          </p:nvPr>
        </p:nvGraphicFramePr>
        <p:xfrm>
          <a:off x="4495800" y="3200400"/>
          <a:ext cx="560387" cy="882650"/>
        </p:xfrm>
        <a:graphic>
          <a:graphicData uri="http://schemas.openxmlformats.org/presentationml/2006/ole">
            <mc:AlternateContent xmlns:mc="http://schemas.openxmlformats.org/markup-compatibility/2006">
              <mc:Choice xmlns:v="urn:schemas-microsoft-com:vml" Requires="v">
                <p:oleObj name="Equation" r:id="rId2" imgW="596880" imgH="939600" progId="Equation.DSMT4">
                  <p:embed/>
                </p:oleObj>
              </mc:Choice>
              <mc:Fallback>
                <p:oleObj name="Equation" r:id="rId2" imgW="596880" imgH="939600" progId="Equation.DSMT4">
                  <p:embed/>
                  <p:pic>
                    <p:nvPicPr>
                      <p:cNvPr id="6" name="Object 4">
                        <a:extLst>
                          <a:ext uri="{FF2B5EF4-FFF2-40B4-BE49-F238E27FC236}">
                            <a16:creationId xmlns:a16="http://schemas.microsoft.com/office/drawing/2014/main" id="{0A307FF0-26DC-71A7-465B-AE2ABF706DAB}"/>
                          </a:ext>
                        </a:extLst>
                      </p:cNvPr>
                      <p:cNvPicPr>
                        <a:picLocks noChangeAspect="1" noChangeArrowheads="1"/>
                      </p:cNvPicPr>
                      <p:nvPr/>
                    </p:nvPicPr>
                    <p:blipFill>
                      <a:blip r:embed="rId3"/>
                      <a:srcRect/>
                      <a:stretch>
                        <a:fillRect/>
                      </a:stretch>
                    </p:blipFill>
                    <p:spPr bwMode="auto">
                      <a:xfrm>
                        <a:off x="4495800" y="3200400"/>
                        <a:ext cx="560387" cy="882650"/>
                      </a:xfrm>
                      <a:prstGeom prst="rect">
                        <a:avLst/>
                      </a:prstGeom>
                      <a:noFill/>
                      <a:ln>
                        <a:noFill/>
                      </a:ln>
                      <a:effectLst/>
                    </p:spPr>
                  </p:pic>
                </p:oleObj>
              </mc:Fallback>
            </mc:AlternateContent>
          </a:graphicData>
        </a:graphic>
      </p:graphicFrame>
      <p:graphicFrame>
        <p:nvGraphicFramePr>
          <p:cNvPr id="4" name="Object 4">
            <a:extLst>
              <a:ext uri="{FF2B5EF4-FFF2-40B4-BE49-F238E27FC236}">
                <a16:creationId xmlns:a16="http://schemas.microsoft.com/office/drawing/2014/main" id="{E2E85FCA-96BE-791E-9B40-0C45DBED9586}"/>
              </a:ext>
            </a:extLst>
          </p:cNvPr>
          <p:cNvGraphicFramePr>
            <a:graphicFrameLocks noChangeAspect="1"/>
          </p:cNvGraphicFramePr>
          <p:nvPr>
            <p:extLst>
              <p:ext uri="{D42A27DB-BD31-4B8C-83A1-F6EECF244321}">
                <p14:modId xmlns:p14="http://schemas.microsoft.com/office/powerpoint/2010/main" val="1788117465"/>
              </p:ext>
            </p:extLst>
          </p:nvPr>
        </p:nvGraphicFramePr>
        <p:xfrm>
          <a:off x="2590800" y="3200400"/>
          <a:ext cx="238125" cy="774700"/>
        </p:xfrm>
        <a:graphic>
          <a:graphicData uri="http://schemas.openxmlformats.org/presentationml/2006/ole">
            <mc:AlternateContent xmlns:mc="http://schemas.openxmlformats.org/markup-compatibility/2006">
              <mc:Choice xmlns:v="urn:schemas-microsoft-com:vml" Requires="v">
                <p:oleObj name="Equation" r:id="rId4" imgW="253800" imgH="825480" progId="Equation.DSMT4">
                  <p:embed/>
                </p:oleObj>
              </mc:Choice>
              <mc:Fallback>
                <p:oleObj name="Equation" r:id="rId4" imgW="253800" imgH="825480" progId="Equation.DSMT4">
                  <p:embed/>
                  <p:pic>
                    <p:nvPicPr>
                      <p:cNvPr id="3" name="Object 4">
                        <a:extLst>
                          <a:ext uri="{FF2B5EF4-FFF2-40B4-BE49-F238E27FC236}">
                            <a16:creationId xmlns:a16="http://schemas.microsoft.com/office/drawing/2014/main" id="{665E0E54-C95D-665F-A95E-4071A94CA0BE}"/>
                          </a:ext>
                        </a:extLst>
                      </p:cNvPr>
                      <p:cNvPicPr>
                        <a:picLocks noChangeAspect="1" noChangeArrowheads="1"/>
                      </p:cNvPicPr>
                      <p:nvPr/>
                    </p:nvPicPr>
                    <p:blipFill>
                      <a:blip r:embed="rId5"/>
                      <a:srcRect/>
                      <a:stretch>
                        <a:fillRect/>
                      </a:stretch>
                    </p:blipFill>
                    <p:spPr bwMode="auto">
                      <a:xfrm>
                        <a:off x="2590800" y="3200400"/>
                        <a:ext cx="238125" cy="774700"/>
                      </a:xfrm>
                      <a:prstGeom prst="rect">
                        <a:avLst/>
                      </a:prstGeom>
                      <a:noFill/>
                      <a:ln>
                        <a:noFill/>
                      </a:ln>
                      <a:effectLst/>
                    </p:spPr>
                  </p:pic>
                </p:oleObj>
              </mc:Fallback>
            </mc:AlternateContent>
          </a:graphicData>
        </a:graphic>
      </p:graphicFrame>
      <p:graphicFrame>
        <p:nvGraphicFramePr>
          <p:cNvPr id="6" name="Object 4">
            <a:extLst>
              <a:ext uri="{FF2B5EF4-FFF2-40B4-BE49-F238E27FC236}">
                <a16:creationId xmlns:a16="http://schemas.microsoft.com/office/drawing/2014/main" id="{61EBDA7D-B037-D125-28F6-49531E777C18}"/>
              </a:ext>
            </a:extLst>
          </p:cNvPr>
          <p:cNvGraphicFramePr>
            <a:graphicFrameLocks noChangeAspect="1"/>
          </p:cNvGraphicFramePr>
          <p:nvPr>
            <p:extLst>
              <p:ext uri="{D42A27DB-BD31-4B8C-83A1-F6EECF244321}">
                <p14:modId xmlns:p14="http://schemas.microsoft.com/office/powerpoint/2010/main" val="750454139"/>
              </p:ext>
            </p:extLst>
          </p:nvPr>
        </p:nvGraphicFramePr>
        <p:xfrm>
          <a:off x="5970798" y="3200400"/>
          <a:ext cx="869950" cy="882650"/>
        </p:xfrm>
        <a:graphic>
          <a:graphicData uri="http://schemas.openxmlformats.org/presentationml/2006/ole">
            <mc:AlternateContent xmlns:mc="http://schemas.openxmlformats.org/markup-compatibility/2006">
              <mc:Choice xmlns:v="urn:schemas-microsoft-com:vml" Requires="v">
                <p:oleObj name="Equation" r:id="rId6" imgW="927000" imgH="939600" progId="Equation.DSMT4">
                  <p:embed/>
                </p:oleObj>
              </mc:Choice>
              <mc:Fallback>
                <p:oleObj name="Equation" r:id="rId6" imgW="927000" imgH="939600" progId="Equation.DSMT4">
                  <p:embed/>
                  <p:pic>
                    <p:nvPicPr>
                      <p:cNvPr id="3" name="Object 4">
                        <a:extLst>
                          <a:ext uri="{FF2B5EF4-FFF2-40B4-BE49-F238E27FC236}">
                            <a16:creationId xmlns:a16="http://schemas.microsoft.com/office/drawing/2014/main" id="{665E0E54-C95D-665F-A95E-4071A94CA0BE}"/>
                          </a:ext>
                        </a:extLst>
                      </p:cNvPr>
                      <p:cNvPicPr>
                        <a:picLocks noChangeAspect="1" noChangeArrowheads="1"/>
                      </p:cNvPicPr>
                      <p:nvPr/>
                    </p:nvPicPr>
                    <p:blipFill>
                      <a:blip r:embed="rId7"/>
                      <a:srcRect/>
                      <a:stretch>
                        <a:fillRect/>
                      </a:stretch>
                    </p:blipFill>
                    <p:spPr bwMode="auto">
                      <a:xfrm>
                        <a:off x="5970798" y="3200400"/>
                        <a:ext cx="869950" cy="88265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415172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US"/>
              <a:t>Graphing Ordered Pairs</a:t>
            </a:r>
          </a:p>
        </p:txBody>
      </p:sp>
      <p:sp>
        <p:nvSpPr>
          <p:cNvPr id="3" name="Content Placeholder 2"/>
          <p:cNvSpPr>
            <a:spLocks noGrp="1"/>
          </p:cNvSpPr>
          <p:nvPr>
            <p:ph idx="1"/>
          </p:nvPr>
        </p:nvSpPr>
        <p:spPr>
          <a:xfrm>
            <a:off x="457200" y="1280160"/>
            <a:ext cx="8229600" cy="3625608"/>
          </a:xfrm>
          <a:ln w="28575">
            <a:solidFill>
              <a:srgbClr val="FF0000"/>
            </a:solidFill>
          </a:ln>
        </p:spPr>
        <p:txBody>
          <a:bodyPr>
            <a:spAutoFit/>
          </a:bodyPr>
          <a:lstStyle/>
          <a:p>
            <a:pPr algn="ctr">
              <a:buFont typeface="Courier New" pitchFamily="49" charset="0"/>
              <a:buNone/>
              <a:defRPr/>
            </a:pPr>
            <a:r>
              <a:rPr lang="en-US" b="1" dirty="0">
                <a:solidFill>
                  <a:srgbClr val="000000"/>
                </a:solidFill>
              </a:rPr>
              <a:t>Notes</a:t>
            </a:r>
          </a:p>
          <a:p>
            <a:pPr marL="0" indent="0">
              <a:buFont typeface="Courier New" pitchFamily="49" charset="0"/>
              <a:buNone/>
              <a:defRPr/>
            </a:pPr>
            <a:r>
              <a:rPr lang="en-US" dirty="0">
                <a:solidFill>
                  <a:srgbClr val="000000"/>
                </a:solidFill>
              </a:rPr>
              <a:t>Although this discussion is related to ordered pairs of real numbers, most of the examples use ordered pairs of </a:t>
            </a:r>
            <a:r>
              <a:rPr lang="en-US" b="1" dirty="0">
                <a:solidFill>
                  <a:srgbClr val="C00000"/>
                </a:solidFill>
              </a:rPr>
              <a:t>integers</a:t>
            </a:r>
            <a:r>
              <a:rPr lang="en-US" b="1" dirty="0">
                <a:solidFill>
                  <a:srgbClr val="000000"/>
                </a:solidFill>
              </a:rPr>
              <a:t>. </a:t>
            </a:r>
            <a:r>
              <a:rPr lang="en-US" dirty="0">
                <a:solidFill>
                  <a:srgbClr val="000000"/>
                </a:solidFill>
              </a:rPr>
              <a:t>This is because ordered pairs of integers are relatively easy to locate on a graph and relatively easy to read from a graph. Ordered pairs with fractions, decimals, or radicals must be located by estimating the positions of the points.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US"/>
              <a:t>Graphing Ordered Pairs</a:t>
            </a:r>
          </a:p>
        </p:txBody>
      </p:sp>
      <p:sp>
        <p:nvSpPr>
          <p:cNvPr id="3" name="Content Placeholder 2"/>
          <p:cNvSpPr>
            <a:spLocks noGrp="1"/>
          </p:cNvSpPr>
          <p:nvPr>
            <p:ph idx="1"/>
          </p:nvPr>
        </p:nvSpPr>
        <p:spPr>
          <a:xfrm>
            <a:off x="457200" y="1280160"/>
            <a:ext cx="8229600" cy="4056495"/>
          </a:xfrm>
          <a:ln w="28575">
            <a:solidFill>
              <a:srgbClr val="FF0000"/>
            </a:solidFill>
          </a:ln>
        </p:spPr>
        <p:txBody>
          <a:bodyPr>
            <a:spAutoFit/>
          </a:bodyPr>
          <a:lstStyle/>
          <a:p>
            <a:pPr algn="ctr">
              <a:buFont typeface="Courier New" pitchFamily="49" charset="0"/>
              <a:buNone/>
              <a:defRPr/>
            </a:pPr>
            <a:r>
              <a:rPr lang="en-US" b="1" dirty="0">
                <a:solidFill>
                  <a:srgbClr val="000000"/>
                </a:solidFill>
              </a:rPr>
              <a:t>Notes (cont.)</a:t>
            </a:r>
          </a:p>
          <a:p>
            <a:pPr marL="0" indent="0">
              <a:buFont typeface="Courier New" pitchFamily="49" charset="0"/>
              <a:buNone/>
              <a:defRPr/>
            </a:pPr>
            <a:r>
              <a:rPr lang="en-US" dirty="0">
                <a:solidFill>
                  <a:srgbClr val="000000"/>
                </a:solidFill>
              </a:rPr>
              <a:t>The precise coordinates intended for such points can be difficult or impossible to read because large dots must be used so the points can be seen. </a:t>
            </a:r>
            <a:r>
              <a:rPr lang="en-US" b="1" dirty="0">
                <a:solidFill>
                  <a:srgbClr val="C00000"/>
                </a:solidFill>
              </a:rPr>
              <a:t>Even with these difficulties, you should understand that we are discussing ordered pairs of real numbers and that points with fractions, decimals, and radicals as coordinates do exist and should be plotted by estimating their positions.</a:t>
            </a:r>
            <a:endParaRPr lang="en-US" dirty="0">
              <a:solidFill>
                <a:srgbClr val="C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a:t>Example 3: Reading Points on a Graph</a:t>
            </a:r>
          </a:p>
        </p:txBody>
      </p:sp>
      <p:sp>
        <p:nvSpPr>
          <p:cNvPr id="24579" name="Content Placeholder 2"/>
          <p:cNvSpPr>
            <a:spLocks noGrp="1"/>
          </p:cNvSpPr>
          <p:nvPr>
            <p:ph idx="1"/>
          </p:nvPr>
        </p:nvSpPr>
        <p:spPr>
          <a:xfrm>
            <a:off x="457200" y="1280160"/>
            <a:ext cx="8229600" cy="2212272"/>
          </a:xfrm>
        </p:spPr>
        <p:txBody>
          <a:bodyPr>
            <a:spAutoFit/>
          </a:bodyPr>
          <a:lstStyle/>
          <a:p>
            <a:pPr marL="0" indent="0">
              <a:buFont typeface="Courier New" pitchFamily="49" charset="0"/>
              <a:buNone/>
            </a:pPr>
            <a:r>
              <a:rPr lang="en-US" dirty="0"/>
              <a:t>The graphs of two lines are given. Each line contains an infinite number of points. Use the grid to help you locate (or estimate) three points on each line. </a:t>
            </a:r>
          </a:p>
          <a:p>
            <a:pPr marL="0" indent="0">
              <a:lnSpc>
                <a:spcPct val="200000"/>
              </a:lnSpc>
              <a:buFont typeface="Courier New" pitchFamily="49" charset="0"/>
              <a:buNone/>
              <a:tabLst>
                <a:tab pos="4114800" algn="l"/>
              </a:tabLst>
            </a:pPr>
            <a:r>
              <a:rPr lang="en-US" b="1" dirty="0"/>
              <a:t>a.	b.</a:t>
            </a:r>
          </a:p>
        </p:txBody>
      </p:sp>
      <p:pic>
        <p:nvPicPr>
          <p:cNvPr id="24580" name="Picture 3" descr="sample.png"/>
          <p:cNvPicPr>
            <a:picLocks noChangeAspect="1"/>
          </p:cNvPicPr>
          <p:nvPr/>
        </p:nvPicPr>
        <p:blipFill>
          <a:blip r:embed="rId2"/>
          <a:srcRect/>
          <a:stretch>
            <a:fillRect/>
          </a:stretch>
        </p:blipFill>
        <p:spPr bwMode="auto">
          <a:xfrm>
            <a:off x="966788" y="2695575"/>
            <a:ext cx="3224212" cy="3157538"/>
          </a:xfrm>
          <a:prstGeom prst="rect">
            <a:avLst/>
          </a:prstGeom>
          <a:noFill/>
          <a:ln w="9525">
            <a:noFill/>
            <a:miter lim="800000"/>
            <a:headEnd/>
            <a:tailEnd/>
          </a:ln>
        </p:spPr>
      </p:pic>
      <p:pic>
        <p:nvPicPr>
          <p:cNvPr id="24581" name="Picture 4" descr="sample.png"/>
          <p:cNvPicPr>
            <a:picLocks noChangeAspect="1"/>
          </p:cNvPicPr>
          <p:nvPr/>
        </p:nvPicPr>
        <p:blipFill>
          <a:blip r:embed="rId3"/>
          <a:srcRect/>
          <a:stretch>
            <a:fillRect/>
          </a:stretch>
        </p:blipFill>
        <p:spPr bwMode="auto">
          <a:xfrm>
            <a:off x="5105400" y="2695575"/>
            <a:ext cx="3224213" cy="31718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normAutofit/>
          </a:bodyPr>
          <a:lstStyle/>
          <a:p>
            <a:r>
              <a:rPr lang="en-US"/>
              <a:t>Example 3: Reading Points on a Graph (cont.)</a:t>
            </a:r>
          </a:p>
        </p:txBody>
      </p:sp>
      <p:sp>
        <p:nvSpPr>
          <p:cNvPr id="3" name="Content Placeholder 2"/>
          <p:cNvSpPr>
            <a:spLocks noGrp="1"/>
          </p:cNvSpPr>
          <p:nvPr>
            <p:ph idx="1"/>
          </p:nvPr>
        </p:nvSpPr>
        <p:spPr>
          <a:xfrm>
            <a:off x="457200" y="1280160"/>
            <a:ext cx="3657600" cy="4572000"/>
          </a:xfrm>
        </p:spPr>
        <p:txBody>
          <a:bodyPr/>
          <a:lstStyle/>
          <a:p>
            <a:pPr>
              <a:buFont typeface="Courier New" pitchFamily="49" charset="0"/>
              <a:buNone/>
              <a:defRPr/>
            </a:pPr>
            <a:r>
              <a:rPr lang="en-US" b="1" dirty="0"/>
              <a:t>Solution: </a:t>
            </a:r>
          </a:p>
          <a:p>
            <a:pPr marL="514350" indent="-514350">
              <a:buFont typeface="Courier New" pitchFamily="49" charset="0"/>
              <a:buAutoNum type="alphaLcPeriod"/>
              <a:defRPr/>
            </a:pPr>
            <a:r>
              <a:rPr lang="en-US" dirty="0"/>
              <a:t>Three points on this graph are </a:t>
            </a:r>
            <a:r>
              <a:rPr lang="en-US" dirty="0">
                <a:solidFill>
                  <a:srgbClr val="FF0000"/>
                </a:solidFill>
              </a:rPr>
              <a:t>(−2, −1), (1, 2), and (3, 4)</a:t>
            </a:r>
            <a:r>
              <a:rPr lang="en-US" dirty="0"/>
              <a:t>. </a:t>
            </a:r>
          </a:p>
          <a:p>
            <a:pPr marL="457200" lvl="1" indent="0">
              <a:buNone/>
              <a:defRPr/>
            </a:pPr>
            <a:r>
              <a:rPr lang="en-US" dirty="0"/>
              <a:t>(Of course there is more than one correct answer to this type of question. Use your own judgment.) </a:t>
            </a:r>
          </a:p>
          <a:p>
            <a:pPr marL="463550" indent="-463550">
              <a:buFont typeface="Courier New" pitchFamily="49" charset="0"/>
              <a:buNone/>
              <a:defRPr/>
            </a:pPr>
            <a:endParaRPr lang="en-US" dirty="0"/>
          </a:p>
        </p:txBody>
      </p:sp>
      <p:pic>
        <p:nvPicPr>
          <p:cNvPr id="4" name="Picture 3">
            <a:extLst>
              <a:ext uri="{FF2B5EF4-FFF2-40B4-BE49-F238E27FC236}">
                <a16:creationId xmlns:a16="http://schemas.microsoft.com/office/drawing/2014/main" id="{0EDE30CE-3DD4-EFEA-2E2C-5734FE5FB61A}"/>
              </a:ext>
            </a:extLst>
          </p:cNvPr>
          <p:cNvPicPr>
            <a:picLocks noChangeAspect="1"/>
          </p:cNvPicPr>
          <p:nvPr/>
        </p:nvPicPr>
        <p:blipFill>
          <a:blip r:embed="rId2"/>
          <a:stretch>
            <a:fillRect/>
          </a:stretch>
        </p:blipFill>
        <p:spPr>
          <a:xfrm>
            <a:off x="4495800" y="1676400"/>
            <a:ext cx="3866744" cy="39373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a:t>Objectives</a:t>
            </a:r>
          </a:p>
        </p:txBody>
      </p:sp>
      <p:sp>
        <p:nvSpPr>
          <p:cNvPr id="15363"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dirty="0"/>
              <a:t>Graph and label ordered pairs of real numbers as points on a plane.</a:t>
            </a:r>
          </a:p>
          <a:p>
            <a:pPr marL="457200" indent="-457200">
              <a:buFont typeface="Courier New" pitchFamily="49" charset="0"/>
              <a:buChar char="o"/>
            </a:pPr>
            <a:r>
              <a:rPr lang="en-US" dirty="0"/>
              <a:t>Find ordered pairs of real numbers that satisfy a given equation.</a:t>
            </a:r>
          </a:p>
          <a:p>
            <a:pPr marL="457200" indent="-457200">
              <a:buFont typeface="Courier New" pitchFamily="49" charset="0"/>
              <a:buChar char="o"/>
            </a:pPr>
            <a:r>
              <a:rPr lang="en-US" dirty="0"/>
              <a:t>Locate points on a given graph of a line.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CC450-C896-AF76-7D27-057252DD34DA}"/>
            </a:ext>
          </a:extLst>
        </p:cNvPr>
        <p:cNvGrpSpPr/>
        <p:nvPr/>
      </p:nvGrpSpPr>
      <p:grpSpPr>
        <a:xfrm>
          <a:off x="0" y="0"/>
          <a:ext cx="0" cy="0"/>
          <a:chOff x="0" y="0"/>
          <a:chExt cx="0" cy="0"/>
        </a:xfrm>
      </p:grpSpPr>
      <p:sp>
        <p:nvSpPr>
          <p:cNvPr id="7171" name="Title 1">
            <a:extLst>
              <a:ext uri="{FF2B5EF4-FFF2-40B4-BE49-F238E27FC236}">
                <a16:creationId xmlns:a16="http://schemas.microsoft.com/office/drawing/2014/main" id="{BAA6FCB5-21C8-882F-72FE-D6DDA76C241B}"/>
              </a:ext>
            </a:extLst>
          </p:cNvPr>
          <p:cNvSpPr>
            <a:spLocks noGrp="1"/>
          </p:cNvSpPr>
          <p:nvPr>
            <p:ph type="title"/>
          </p:nvPr>
        </p:nvSpPr>
        <p:spPr/>
        <p:txBody>
          <a:bodyPr>
            <a:normAutofit/>
          </a:bodyPr>
          <a:lstStyle/>
          <a:p>
            <a:r>
              <a:rPr lang="en-US"/>
              <a:t>Example 3: Reading Points on a Graph (cont.)</a:t>
            </a:r>
          </a:p>
        </p:txBody>
      </p:sp>
      <p:sp>
        <p:nvSpPr>
          <p:cNvPr id="3" name="Content Placeholder 2">
            <a:extLst>
              <a:ext uri="{FF2B5EF4-FFF2-40B4-BE49-F238E27FC236}">
                <a16:creationId xmlns:a16="http://schemas.microsoft.com/office/drawing/2014/main" id="{776BD6F7-006F-A9A4-B584-86D123E3D983}"/>
              </a:ext>
            </a:extLst>
          </p:cNvPr>
          <p:cNvSpPr>
            <a:spLocks noGrp="1"/>
          </p:cNvSpPr>
          <p:nvPr>
            <p:ph idx="1"/>
          </p:nvPr>
        </p:nvSpPr>
        <p:spPr>
          <a:xfrm>
            <a:off x="457200" y="1280160"/>
            <a:ext cx="4114800" cy="4572000"/>
          </a:xfrm>
        </p:spPr>
        <p:txBody>
          <a:bodyPr/>
          <a:lstStyle/>
          <a:p>
            <a:pPr>
              <a:buFont typeface="Courier New" pitchFamily="49" charset="0"/>
              <a:buNone/>
              <a:defRPr/>
            </a:pPr>
            <a:r>
              <a:rPr lang="en-US" b="1" dirty="0"/>
              <a:t>Solution: </a:t>
            </a:r>
          </a:p>
          <a:p>
            <a:pPr marL="514350" indent="-514350">
              <a:buFont typeface="+mj-lt"/>
              <a:buAutoNum type="alphaLcPeriod" startAt="2"/>
              <a:defRPr/>
            </a:pPr>
            <a:r>
              <a:rPr lang="en-US" dirty="0"/>
              <a:t>Three points on this graph are </a:t>
            </a:r>
            <a:r>
              <a:rPr lang="en-US" dirty="0">
                <a:solidFill>
                  <a:srgbClr val="FF0000"/>
                </a:solidFill>
              </a:rPr>
              <a:t>(0, 3), (1, 1), and (2, −1)</a:t>
            </a:r>
            <a:r>
              <a:rPr lang="en-US" dirty="0"/>
              <a:t>. (You may also estimate with fractions. For example, one point appears to</a:t>
            </a:r>
          </a:p>
          <a:p>
            <a:pPr marL="457200" lvl="1" indent="0">
              <a:spcBef>
                <a:spcPts val="2400"/>
              </a:spcBef>
              <a:buNone/>
              <a:defRPr/>
            </a:pPr>
            <a:r>
              <a:rPr lang="en-US" dirty="0"/>
              <a:t>be</a:t>
            </a:r>
          </a:p>
        </p:txBody>
      </p:sp>
      <p:graphicFrame>
        <p:nvGraphicFramePr>
          <p:cNvPr id="7170" name="Object 2">
            <a:extLst>
              <a:ext uri="{FF2B5EF4-FFF2-40B4-BE49-F238E27FC236}">
                <a16:creationId xmlns:a16="http://schemas.microsoft.com/office/drawing/2014/main" id="{2D0A795E-46A8-E3BB-2674-61C7C82EA8A6}"/>
              </a:ext>
            </a:extLst>
          </p:cNvPr>
          <p:cNvGraphicFramePr>
            <a:graphicFrameLocks noChangeAspect="1"/>
          </p:cNvGraphicFramePr>
          <p:nvPr>
            <p:extLst>
              <p:ext uri="{D42A27DB-BD31-4B8C-83A1-F6EECF244321}">
                <p14:modId xmlns:p14="http://schemas.microsoft.com/office/powerpoint/2010/main" val="299054996"/>
              </p:ext>
            </p:extLst>
          </p:nvPr>
        </p:nvGraphicFramePr>
        <p:xfrm>
          <a:off x="1513940" y="4476682"/>
          <a:ext cx="1130300" cy="927100"/>
        </p:xfrm>
        <a:graphic>
          <a:graphicData uri="http://schemas.openxmlformats.org/presentationml/2006/ole">
            <mc:AlternateContent xmlns:mc="http://schemas.openxmlformats.org/markup-compatibility/2006">
              <mc:Choice xmlns:v="urn:schemas-microsoft-com:vml" Requires="v">
                <p:oleObj name="Equation" r:id="rId2" imgW="1130040" imgH="927000" progId="Equation.DSMT4">
                  <p:embed/>
                </p:oleObj>
              </mc:Choice>
              <mc:Fallback>
                <p:oleObj name="Equation" r:id="rId2" imgW="1130040" imgH="927000" progId="Equation.DSMT4">
                  <p:embed/>
                  <p:pic>
                    <p:nvPicPr>
                      <p:cNvPr id="717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3940" y="4476682"/>
                        <a:ext cx="1130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Picture 3">
            <a:extLst>
              <a:ext uri="{FF2B5EF4-FFF2-40B4-BE49-F238E27FC236}">
                <a16:creationId xmlns:a16="http://schemas.microsoft.com/office/drawing/2014/main" id="{34520237-C7CB-1BDA-A3F3-D90A79619CDE}"/>
              </a:ext>
            </a:extLst>
          </p:cNvPr>
          <p:cNvPicPr>
            <a:picLocks noChangeAspect="1"/>
          </p:cNvPicPr>
          <p:nvPr/>
        </p:nvPicPr>
        <p:blipFill>
          <a:blip r:embed="rId4"/>
          <a:stretch>
            <a:fillRect/>
          </a:stretch>
        </p:blipFill>
        <p:spPr>
          <a:xfrm>
            <a:off x="4724400" y="1600200"/>
            <a:ext cx="3828514" cy="3760452"/>
          </a:xfrm>
          <a:prstGeom prst="rect">
            <a:avLst/>
          </a:prstGeom>
        </p:spPr>
      </p:pic>
    </p:spTree>
    <p:extLst>
      <p:ext uri="{BB962C8B-B14F-4D97-AF65-F5344CB8AC3E}">
        <p14:creationId xmlns:p14="http://schemas.microsoft.com/office/powerpoint/2010/main" val="2211434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normAutofit/>
          </a:bodyPr>
          <a:lstStyle/>
          <a:p>
            <a:r>
              <a:rPr lang="en-US"/>
              <a:t>Practice Problems</a:t>
            </a:r>
          </a:p>
        </p:txBody>
      </p:sp>
      <p:sp>
        <p:nvSpPr>
          <p:cNvPr id="8196" name="Content Placeholder 2"/>
          <p:cNvSpPr>
            <a:spLocks noGrp="1"/>
          </p:cNvSpPr>
          <p:nvPr>
            <p:ph idx="1"/>
          </p:nvPr>
        </p:nvSpPr>
        <p:spPr>
          <a:xfrm>
            <a:off x="457200" y="1280160"/>
            <a:ext cx="8229600" cy="3690241"/>
          </a:xfrm>
          <a:solidFill>
            <a:srgbClr val="FFFFCC"/>
          </a:solidFill>
          <a:ln w="28575">
            <a:solidFill>
              <a:srgbClr val="000000"/>
            </a:solidFill>
          </a:ln>
        </p:spPr>
        <p:txBody>
          <a:bodyPr bIns="365760">
            <a:spAutoFit/>
          </a:bodyPr>
          <a:lstStyle/>
          <a:p>
            <a:pPr marL="463550" indent="-463550">
              <a:buFont typeface="Courier New" pitchFamily="49" charset="0"/>
              <a:buNone/>
              <a:tabLst>
                <a:tab pos="914400" algn="l"/>
                <a:tab pos="2743200" algn="l"/>
                <a:tab pos="3206750" algn="l"/>
                <a:tab pos="5035550" algn="l"/>
                <a:tab pos="5486400" algn="l"/>
              </a:tabLst>
            </a:pPr>
            <a:r>
              <a:rPr lang="en-US" b="1" dirty="0">
                <a:solidFill>
                  <a:srgbClr val="000000"/>
                </a:solidFill>
              </a:rPr>
              <a:t>1.	</a:t>
            </a:r>
            <a:r>
              <a:rPr lang="en-US" dirty="0">
                <a:solidFill>
                  <a:srgbClr val="000000"/>
                </a:solidFill>
              </a:rPr>
              <a:t>Determine which ordered pairs satisfy the equation 3</a:t>
            </a:r>
            <a:r>
              <a:rPr lang="en-US" i="1" dirty="0">
                <a:solidFill>
                  <a:srgbClr val="000000"/>
                </a:solidFill>
              </a:rPr>
              <a:t>x</a:t>
            </a:r>
            <a:r>
              <a:rPr lang="en-US" dirty="0">
                <a:solidFill>
                  <a:srgbClr val="000000"/>
                </a:solidFill>
              </a:rPr>
              <a:t> + </a:t>
            </a:r>
            <a:r>
              <a:rPr lang="en-US" i="1" dirty="0">
                <a:solidFill>
                  <a:srgbClr val="000000"/>
                </a:solidFill>
              </a:rPr>
              <a:t>y</a:t>
            </a:r>
            <a:r>
              <a:rPr lang="en-US" dirty="0">
                <a:solidFill>
                  <a:srgbClr val="000000"/>
                </a:solidFill>
              </a:rPr>
              <a:t> = 14. </a:t>
            </a:r>
          </a:p>
          <a:p>
            <a:pPr marL="463550" indent="-463550">
              <a:buFont typeface="Courier New" pitchFamily="49" charset="0"/>
              <a:buNone/>
              <a:tabLst>
                <a:tab pos="914400" algn="l"/>
                <a:tab pos="2743200" algn="l"/>
                <a:tab pos="3206750" algn="l"/>
                <a:tab pos="5035550" algn="l"/>
                <a:tab pos="5486400" algn="l"/>
              </a:tabLst>
            </a:pPr>
            <a:r>
              <a:rPr lang="en-US" b="1" dirty="0">
                <a:solidFill>
                  <a:srgbClr val="000000"/>
                </a:solidFill>
              </a:rPr>
              <a:t>	a.	</a:t>
            </a:r>
            <a:r>
              <a:rPr lang="en-US" dirty="0">
                <a:solidFill>
                  <a:srgbClr val="000000"/>
                </a:solidFill>
              </a:rPr>
              <a:t>(5, −1)</a:t>
            </a:r>
            <a:r>
              <a:rPr lang="en-US" b="1" dirty="0">
                <a:solidFill>
                  <a:srgbClr val="000000"/>
                </a:solidFill>
              </a:rPr>
              <a:t>	b.	</a:t>
            </a:r>
            <a:r>
              <a:rPr lang="en-US" dirty="0">
                <a:solidFill>
                  <a:srgbClr val="000000"/>
                </a:solidFill>
              </a:rPr>
              <a:t>(4, 2)</a:t>
            </a:r>
            <a:r>
              <a:rPr lang="en-US" b="1" dirty="0">
                <a:solidFill>
                  <a:srgbClr val="000000"/>
                </a:solidFill>
              </a:rPr>
              <a:t>	c.	</a:t>
            </a:r>
            <a:r>
              <a:rPr lang="en-US" dirty="0">
                <a:solidFill>
                  <a:srgbClr val="000000"/>
                </a:solidFill>
              </a:rPr>
              <a:t>(−1, 17)</a:t>
            </a:r>
          </a:p>
          <a:p>
            <a:pPr marL="463550" indent="-463550">
              <a:buFont typeface="Courier New" pitchFamily="49" charset="0"/>
              <a:buNone/>
              <a:tabLst>
                <a:tab pos="914400" algn="l"/>
                <a:tab pos="2743200" algn="l"/>
                <a:tab pos="3206750" algn="l"/>
                <a:tab pos="5035550" algn="l"/>
                <a:tab pos="5486400" algn="l"/>
              </a:tabLst>
            </a:pPr>
            <a:r>
              <a:rPr lang="en-US" b="1" dirty="0">
                <a:solidFill>
                  <a:srgbClr val="000000"/>
                </a:solidFill>
              </a:rPr>
              <a:t>2.	</a:t>
            </a:r>
            <a:r>
              <a:rPr lang="en-US" dirty="0">
                <a:solidFill>
                  <a:srgbClr val="000000"/>
                </a:solidFill>
              </a:rPr>
              <a:t>Given 3</a:t>
            </a:r>
            <a:r>
              <a:rPr lang="en-US" i="1" dirty="0">
                <a:solidFill>
                  <a:srgbClr val="000000"/>
                </a:solidFill>
              </a:rPr>
              <a:t>x</a:t>
            </a:r>
            <a:r>
              <a:rPr lang="en-US" dirty="0">
                <a:solidFill>
                  <a:srgbClr val="000000"/>
                </a:solidFill>
              </a:rPr>
              <a:t> + </a:t>
            </a:r>
            <a:r>
              <a:rPr lang="en-US" i="1" dirty="0">
                <a:solidFill>
                  <a:srgbClr val="000000"/>
                </a:solidFill>
              </a:rPr>
              <a:t>y</a:t>
            </a:r>
            <a:r>
              <a:rPr lang="en-US" dirty="0">
                <a:solidFill>
                  <a:srgbClr val="000000"/>
                </a:solidFill>
              </a:rPr>
              <a:t> = 5, find the missing coordinate of each ordered pair so that it will satisfy the equation. </a:t>
            </a:r>
          </a:p>
          <a:p>
            <a:pPr marL="463550" indent="-463550">
              <a:lnSpc>
                <a:spcPct val="200000"/>
              </a:lnSpc>
              <a:buFont typeface="Courier New" pitchFamily="49" charset="0"/>
              <a:buNone/>
              <a:tabLst>
                <a:tab pos="914400" algn="l"/>
                <a:tab pos="2743200" algn="l"/>
                <a:tab pos="3206750" algn="l"/>
                <a:tab pos="5035550" algn="l"/>
                <a:tab pos="5486400" algn="l"/>
              </a:tabLst>
            </a:pPr>
            <a:r>
              <a:rPr lang="en-US" b="1" dirty="0">
                <a:solidFill>
                  <a:srgbClr val="000000"/>
                </a:solidFill>
              </a:rPr>
              <a:t>	a.	</a:t>
            </a:r>
            <a:r>
              <a:rPr lang="en-US" dirty="0">
                <a:solidFill>
                  <a:srgbClr val="000000"/>
                </a:solidFill>
              </a:rPr>
              <a:t>(0,  )</a:t>
            </a:r>
            <a:r>
              <a:rPr lang="en-US" b="1" dirty="0">
                <a:solidFill>
                  <a:srgbClr val="000000"/>
                </a:solidFill>
              </a:rPr>
              <a:t>	b.		c.	</a:t>
            </a:r>
            <a:r>
              <a:rPr lang="en-US" dirty="0">
                <a:solidFill>
                  <a:srgbClr val="000000"/>
                </a:solidFill>
              </a:rPr>
              <a:t>( , 2)</a:t>
            </a:r>
          </a:p>
        </p:txBody>
      </p:sp>
      <p:graphicFrame>
        <p:nvGraphicFramePr>
          <p:cNvPr id="8194" name="Object 2"/>
          <p:cNvGraphicFramePr>
            <a:graphicFrameLocks noChangeAspect="1"/>
          </p:cNvGraphicFramePr>
          <p:nvPr/>
        </p:nvGraphicFramePr>
        <p:xfrm>
          <a:off x="3733800" y="3810000"/>
          <a:ext cx="838200" cy="927100"/>
        </p:xfrm>
        <a:graphic>
          <a:graphicData uri="http://schemas.openxmlformats.org/presentationml/2006/ole">
            <mc:AlternateContent xmlns:mc="http://schemas.openxmlformats.org/markup-compatibility/2006">
              <mc:Choice xmlns:v="urn:schemas-microsoft-com:vml" Requires="v">
                <p:oleObj name="Equation" r:id="rId2" imgW="838080" imgH="927000" progId="Equation.DSMT4">
                  <p:embed/>
                </p:oleObj>
              </mc:Choice>
              <mc:Fallback>
                <p:oleObj name="Equation" r:id="rId2" imgW="838080" imgH="9270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3810000"/>
                        <a:ext cx="838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Content Placeholder 2"/>
          <p:cNvSpPr>
            <a:spLocks noGrp="1"/>
          </p:cNvSpPr>
          <p:nvPr>
            <p:ph idx="1"/>
          </p:nvPr>
        </p:nvSpPr>
        <p:spPr>
          <a:xfrm>
            <a:off x="457200" y="1280160"/>
            <a:ext cx="8229600" cy="3345531"/>
          </a:xfrm>
          <a:solidFill>
            <a:srgbClr val="FFFFCC"/>
          </a:solidFill>
          <a:ln w="28575">
            <a:solidFill>
              <a:srgbClr val="000000"/>
            </a:solidFill>
          </a:ln>
        </p:spPr>
        <p:txBody>
          <a:bodyPr bIns="365760">
            <a:spAutoFit/>
          </a:bodyPr>
          <a:lstStyle/>
          <a:p>
            <a:pPr marL="463550" indent="-463550">
              <a:buFont typeface="Courier New" pitchFamily="49" charset="0"/>
              <a:buNone/>
            </a:pPr>
            <a:r>
              <a:rPr lang="en-US" b="1" dirty="0">
                <a:solidFill>
                  <a:srgbClr val="000000"/>
                </a:solidFill>
              </a:rPr>
              <a:t>3.	</a:t>
            </a:r>
            <a:r>
              <a:rPr lang="en-US" dirty="0">
                <a:solidFill>
                  <a:srgbClr val="000000"/>
                </a:solidFill>
              </a:rPr>
              <a:t>Complete the table so that each ordered pair will </a:t>
            </a:r>
          </a:p>
          <a:p>
            <a:pPr marL="463550" indent="-463550">
              <a:lnSpc>
                <a:spcPct val="150000"/>
              </a:lnSpc>
              <a:buFont typeface="Courier New" pitchFamily="49" charset="0"/>
              <a:buNone/>
            </a:pPr>
            <a:r>
              <a:rPr lang="en-US" dirty="0">
                <a:solidFill>
                  <a:srgbClr val="000000"/>
                </a:solidFill>
              </a:rPr>
              <a:t>	satisfy the equation</a:t>
            </a:r>
          </a:p>
          <a:p>
            <a:pPr marL="463550" indent="-463550">
              <a:lnSpc>
                <a:spcPct val="150000"/>
              </a:lnSpc>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p:txBody>
      </p:sp>
      <p:graphicFrame>
        <p:nvGraphicFramePr>
          <p:cNvPr id="7" name="Table 6"/>
          <p:cNvGraphicFramePr>
            <a:graphicFrameLocks noGrp="1"/>
          </p:cNvGraphicFramePr>
          <p:nvPr/>
        </p:nvGraphicFramePr>
        <p:xfrm>
          <a:off x="3048000" y="2895600"/>
          <a:ext cx="3017520" cy="1280160"/>
        </p:xfrm>
        <a:graphic>
          <a:graphicData uri="http://schemas.openxmlformats.org/drawingml/2006/table">
            <a:tbl>
              <a:tblPr firstCol="1">
                <a:tableStyleId>{5C22544A-7EE6-4342-B048-85BDC9FD1C3A}</a:tableStyleId>
              </a:tblPr>
              <a:tblGrid>
                <a:gridCol w="603504">
                  <a:extLst>
                    <a:ext uri="{9D8B030D-6E8A-4147-A177-3AD203B41FA5}">
                      <a16:colId xmlns:a16="http://schemas.microsoft.com/office/drawing/2014/main" val="20000"/>
                    </a:ext>
                  </a:extLst>
                </a:gridCol>
                <a:gridCol w="603504">
                  <a:extLst>
                    <a:ext uri="{9D8B030D-6E8A-4147-A177-3AD203B41FA5}">
                      <a16:colId xmlns:a16="http://schemas.microsoft.com/office/drawing/2014/main" val="20001"/>
                    </a:ext>
                  </a:extLst>
                </a:gridCol>
                <a:gridCol w="603504">
                  <a:extLst>
                    <a:ext uri="{9D8B030D-6E8A-4147-A177-3AD203B41FA5}">
                      <a16:colId xmlns:a16="http://schemas.microsoft.com/office/drawing/2014/main" val="20002"/>
                    </a:ext>
                  </a:extLst>
                </a:gridCol>
                <a:gridCol w="603504">
                  <a:extLst>
                    <a:ext uri="{9D8B030D-6E8A-4147-A177-3AD203B41FA5}">
                      <a16:colId xmlns:a16="http://schemas.microsoft.com/office/drawing/2014/main" val="20003"/>
                    </a:ext>
                  </a:extLst>
                </a:gridCol>
                <a:gridCol w="603504">
                  <a:extLst>
                    <a:ext uri="{9D8B030D-6E8A-4147-A177-3AD203B41FA5}">
                      <a16:colId xmlns:a16="http://schemas.microsoft.com/office/drawing/2014/main" val="20004"/>
                    </a:ext>
                  </a:extLst>
                </a:gridCol>
              </a:tblGrid>
              <a:tr h="67823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60193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sp>
        <p:nvSpPr>
          <p:cNvPr id="9220" name="Title 1"/>
          <p:cNvSpPr>
            <a:spLocks noGrp="1"/>
          </p:cNvSpPr>
          <p:nvPr>
            <p:ph type="title"/>
          </p:nvPr>
        </p:nvSpPr>
        <p:spPr/>
        <p:txBody>
          <a:bodyPr>
            <a:normAutofit/>
          </a:bodyPr>
          <a:lstStyle/>
          <a:p>
            <a:r>
              <a:rPr lang="en-US"/>
              <a:t>Practice Problems (cont.)</a:t>
            </a:r>
          </a:p>
        </p:txBody>
      </p:sp>
      <p:graphicFrame>
        <p:nvGraphicFramePr>
          <p:cNvPr id="9218" name="Object 3"/>
          <p:cNvGraphicFramePr>
            <a:graphicFrameLocks noChangeAspect="1"/>
          </p:cNvGraphicFramePr>
          <p:nvPr/>
        </p:nvGraphicFramePr>
        <p:xfrm>
          <a:off x="4013200" y="180340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3200" y="1803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4"/>
          <p:cNvGraphicFramePr>
            <a:graphicFrameLocks noChangeAspect="1"/>
          </p:cNvGraphicFramePr>
          <p:nvPr/>
        </p:nvGraphicFramePr>
        <p:xfrm>
          <a:off x="3225800" y="3081338"/>
          <a:ext cx="2667000" cy="952500"/>
        </p:xfrm>
        <a:graphic>
          <a:graphicData uri="http://schemas.openxmlformats.org/presentationml/2006/ole">
            <mc:AlternateContent xmlns:mc="http://schemas.openxmlformats.org/markup-compatibility/2006">
              <mc:Choice xmlns:v="urn:schemas-microsoft-com:vml" Requires="v">
                <p:oleObj name="Equation" r:id="rId4" imgW="2666880" imgH="952200" progId="Equation.DSMT4">
                  <p:embed/>
                </p:oleObj>
              </mc:Choice>
              <mc:Fallback>
                <p:oleObj name="Equation" r:id="rId4" imgW="2666880" imgH="9522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25800" y="3081338"/>
                        <a:ext cx="2667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06AEA-A121-9174-C064-C4FD72B547DF}"/>
            </a:ext>
          </a:extLst>
        </p:cNvPr>
        <p:cNvGrpSpPr/>
        <p:nvPr/>
      </p:nvGrpSpPr>
      <p:grpSpPr>
        <a:xfrm>
          <a:off x="0" y="0"/>
          <a:ext cx="0" cy="0"/>
          <a:chOff x="0" y="0"/>
          <a:chExt cx="0" cy="0"/>
        </a:xfrm>
      </p:grpSpPr>
      <p:sp>
        <p:nvSpPr>
          <p:cNvPr id="9221" name="Content Placeholder 2">
            <a:extLst>
              <a:ext uri="{FF2B5EF4-FFF2-40B4-BE49-F238E27FC236}">
                <a16:creationId xmlns:a16="http://schemas.microsoft.com/office/drawing/2014/main" id="{EF2BCC92-C7E2-6D5D-95E8-CD26EBE6849F}"/>
              </a:ext>
            </a:extLst>
          </p:cNvPr>
          <p:cNvSpPr>
            <a:spLocks noGrp="1"/>
          </p:cNvSpPr>
          <p:nvPr>
            <p:ph idx="1"/>
          </p:nvPr>
        </p:nvSpPr>
        <p:spPr>
          <a:xfrm>
            <a:off x="457200" y="1280160"/>
            <a:ext cx="8229600" cy="4379660"/>
          </a:xfrm>
          <a:solidFill>
            <a:srgbClr val="FFFFCC"/>
          </a:solidFill>
          <a:ln w="28575">
            <a:solidFill>
              <a:srgbClr val="000000"/>
            </a:solidFill>
          </a:ln>
        </p:spPr>
        <p:txBody>
          <a:bodyPr bIns="365760">
            <a:spAutoFit/>
          </a:bodyPr>
          <a:lstStyle/>
          <a:p>
            <a:pPr marL="463550" indent="-463550">
              <a:buFont typeface="Courier New" pitchFamily="49" charset="0"/>
              <a:buNone/>
            </a:pPr>
            <a:r>
              <a:rPr lang="en-US" b="1" dirty="0">
                <a:solidFill>
                  <a:srgbClr val="000000"/>
                </a:solidFill>
              </a:rPr>
              <a:t>4.	</a:t>
            </a:r>
            <a:r>
              <a:rPr lang="en-US" dirty="0">
                <a:solidFill>
                  <a:srgbClr val="000000"/>
                </a:solidFill>
              </a:rPr>
              <a:t>List the sets of ordered pairs corresponding to the points on the graph.</a:t>
            </a: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a:p>
            <a:pPr marL="463550" indent="-463550">
              <a:buFont typeface="Courier New" pitchFamily="49" charset="0"/>
              <a:buNone/>
            </a:pPr>
            <a:endParaRPr lang="en-US" dirty="0">
              <a:solidFill>
                <a:srgbClr val="000000"/>
              </a:solidFill>
            </a:endParaRPr>
          </a:p>
        </p:txBody>
      </p:sp>
      <p:sp>
        <p:nvSpPr>
          <p:cNvPr id="9220" name="Title 1">
            <a:extLst>
              <a:ext uri="{FF2B5EF4-FFF2-40B4-BE49-F238E27FC236}">
                <a16:creationId xmlns:a16="http://schemas.microsoft.com/office/drawing/2014/main" id="{5D176A43-58A8-7F31-D47D-BB257E7C5768}"/>
              </a:ext>
            </a:extLst>
          </p:cNvPr>
          <p:cNvSpPr>
            <a:spLocks noGrp="1"/>
          </p:cNvSpPr>
          <p:nvPr>
            <p:ph type="title"/>
          </p:nvPr>
        </p:nvSpPr>
        <p:spPr/>
        <p:txBody>
          <a:bodyPr>
            <a:normAutofit/>
          </a:bodyPr>
          <a:lstStyle/>
          <a:p>
            <a:r>
              <a:rPr lang="en-US"/>
              <a:t>Practice Problems (cont.)</a:t>
            </a:r>
          </a:p>
        </p:txBody>
      </p:sp>
      <p:pic>
        <p:nvPicPr>
          <p:cNvPr id="3" name="Picture 2">
            <a:extLst>
              <a:ext uri="{FF2B5EF4-FFF2-40B4-BE49-F238E27FC236}">
                <a16:creationId xmlns:a16="http://schemas.microsoft.com/office/drawing/2014/main" id="{F923127C-49B7-551D-1EED-04D0485EB4DA}"/>
              </a:ext>
            </a:extLst>
          </p:cNvPr>
          <p:cNvPicPr>
            <a:picLocks noChangeAspect="1"/>
          </p:cNvPicPr>
          <p:nvPr/>
        </p:nvPicPr>
        <p:blipFill>
          <a:blip r:embed="rId2"/>
          <a:stretch>
            <a:fillRect/>
          </a:stretch>
        </p:blipFill>
        <p:spPr>
          <a:xfrm>
            <a:off x="2895600" y="2209800"/>
            <a:ext cx="3048000" cy="3088460"/>
          </a:xfrm>
          <a:prstGeom prst="rect">
            <a:avLst/>
          </a:prstGeom>
        </p:spPr>
      </p:pic>
    </p:spTree>
    <p:extLst>
      <p:ext uri="{BB962C8B-B14F-4D97-AF65-F5344CB8AC3E}">
        <p14:creationId xmlns:p14="http://schemas.microsoft.com/office/powerpoint/2010/main" val="292171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r>
              <a:rPr lang="en-US"/>
              <a:t>Practice Problem Answers</a:t>
            </a:r>
          </a:p>
        </p:txBody>
      </p:sp>
      <p:sp>
        <p:nvSpPr>
          <p:cNvPr id="10245" name="Content Placeholder 2"/>
          <p:cNvSpPr>
            <a:spLocks noGrp="1"/>
          </p:cNvSpPr>
          <p:nvPr>
            <p:ph idx="1"/>
          </p:nvPr>
        </p:nvSpPr>
        <p:spPr/>
        <p:txBody>
          <a:bodyPr>
            <a:normAutofit/>
          </a:bodyPr>
          <a:lstStyle/>
          <a:p>
            <a:pPr marL="465138" indent="-465138">
              <a:buFont typeface="Courier New" pitchFamily="49" charset="0"/>
              <a:buNone/>
              <a:tabLst>
                <a:tab pos="914400" algn="l"/>
                <a:tab pos="1377950" algn="l"/>
                <a:tab pos="2743200" algn="l"/>
                <a:tab pos="3206750" algn="l"/>
                <a:tab pos="5035550" algn="l"/>
                <a:tab pos="5486400" algn="l"/>
              </a:tabLst>
            </a:pPr>
            <a:r>
              <a:rPr lang="en-US" b="1" dirty="0"/>
              <a:t>1.</a:t>
            </a:r>
            <a:r>
              <a:rPr lang="en-US" dirty="0"/>
              <a:t>	</a:t>
            </a:r>
            <a:r>
              <a:rPr lang="en-US" dirty="0">
                <a:solidFill>
                  <a:srgbClr val="FF0000"/>
                </a:solidFill>
              </a:rPr>
              <a:t>All satisfy the equation. </a:t>
            </a:r>
          </a:p>
          <a:p>
            <a:pPr marL="465138" indent="-465138">
              <a:lnSpc>
                <a:spcPct val="150000"/>
              </a:lnSpc>
              <a:buFont typeface="Courier New" pitchFamily="49" charset="0"/>
              <a:buNone/>
              <a:tabLst>
                <a:tab pos="914400" algn="l"/>
                <a:tab pos="1377950" algn="l"/>
                <a:tab pos="2743200" algn="l"/>
                <a:tab pos="3206750" algn="l"/>
                <a:tab pos="5035550" algn="l"/>
                <a:tab pos="5486400" algn="l"/>
              </a:tabLst>
            </a:pPr>
            <a:r>
              <a:rPr lang="en-US" b="1" dirty="0"/>
              <a:t>2.</a:t>
            </a:r>
            <a:r>
              <a:rPr lang="en-US" dirty="0"/>
              <a:t>	</a:t>
            </a:r>
            <a:r>
              <a:rPr lang="en-US" b="1" dirty="0"/>
              <a:t>a.</a:t>
            </a:r>
            <a:r>
              <a:rPr lang="en-US" dirty="0"/>
              <a:t>	</a:t>
            </a:r>
            <a:r>
              <a:rPr lang="en-US" dirty="0">
                <a:solidFill>
                  <a:srgbClr val="FF0000"/>
                </a:solidFill>
              </a:rPr>
              <a:t>( 0, 5 )</a:t>
            </a:r>
            <a:r>
              <a:rPr lang="en-US" dirty="0"/>
              <a:t>	</a:t>
            </a:r>
            <a:r>
              <a:rPr lang="en-US" b="1" dirty="0"/>
              <a:t>b.</a:t>
            </a:r>
            <a:r>
              <a:rPr lang="en-US" dirty="0"/>
              <a:t>		</a:t>
            </a:r>
            <a:r>
              <a:rPr lang="en-US" b="1" dirty="0"/>
              <a:t>c.</a:t>
            </a:r>
            <a:r>
              <a:rPr lang="en-US" dirty="0"/>
              <a:t>	</a:t>
            </a:r>
            <a:r>
              <a:rPr lang="en-US" dirty="0">
                <a:solidFill>
                  <a:srgbClr val="FF0000"/>
                </a:solidFill>
              </a:rPr>
              <a:t>( 1, 2 ) </a:t>
            </a:r>
          </a:p>
          <a:p>
            <a:pPr marL="465138" indent="-465138">
              <a:lnSpc>
                <a:spcPct val="300000"/>
              </a:lnSpc>
              <a:buFont typeface="Courier New" pitchFamily="49" charset="0"/>
              <a:buNone/>
              <a:tabLst>
                <a:tab pos="914400" algn="l"/>
                <a:tab pos="1377950" algn="l"/>
                <a:tab pos="2743200" algn="l"/>
                <a:tab pos="3206750" algn="l"/>
                <a:tab pos="5035550" algn="l"/>
                <a:tab pos="5486400" algn="l"/>
              </a:tabLst>
            </a:pPr>
            <a:r>
              <a:rPr lang="en-US" b="1" dirty="0"/>
              <a:t>3.</a:t>
            </a:r>
          </a:p>
          <a:p>
            <a:pPr marL="465138" indent="-465138">
              <a:lnSpc>
                <a:spcPct val="110000"/>
              </a:lnSpc>
              <a:spcBef>
                <a:spcPts val="0"/>
              </a:spcBef>
              <a:buFont typeface="Courier New" pitchFamily="49" charset="0"/>
              <a:buNone/>
              <a:tabLst>
                <a:tab pos="914400" algn="l"/>
                <a:tab pos="1377950" algn="l"/>
                <a:tab pos="2743200" algn="l"/>
                <a:tab pos="3206750" algn="l"/>
                <a:tab pos="5035550" algn="l"/>
                <a:tab pos="5486400" algn="l"/>
              </a:tabLst>
            </a:pPr>
            <a:r>
              <a:rPr lang="en-US" dirty="0"/>
              <a:t> </a:t>
            </a:r>
          </a:p>
          <a:p>
            <a:pPr marL="465138" indent="-465138">
              <a:lnSpc>
                <a:spcPct val="300000"/>
              </a:lnSpc>
              <a:spcBef>
                <a:spcPts val="0"/>
              </a:spcBef>
              <a:buFont typeface="Courier New" pitchFamily="49" charset="0"/>
              <a:buNone/>
              <a:tabLst>
                <a:tab pos="914400" algn="l"/>
                <a:tab pos="1377950" algn="l"/>
                <a:tab pos="2743200" algn="l"/>
                <a:tab pos="3206750" algn="l"/>
                <a:tab pos="5035550" algn="l"/>
                <a:tab pos="5486400" algn="l"/>
              </a:tabLst>
            </a:pPr>
            <a:r>
              <a:rPr lang="en-US" b="1" dirty="0"/>
              <a:t>4.  </a:t>
            </a:r>
            <a:r>
              <a:rPr lang="en-US" dirty="0"/>
              <a:t> 	</a:t>
            </a:r>
          </a:p>
        </p:txBody>
      </p:sp>
      <p:graphicFrame>
        <p:nvGraphicFramePr>
          <p:cNvPr id="10242" name="Object 2"/>
          <p:cNvGraphicFramePr>
            <a:graphicFrameLocks noChangeAspect="1"/>
          </p:cNvGraphicFramePr>
          <p:nvPr/>
        </p:nvGraphicFramePr>
        <p:xfrm>
          <a:off x="3810000" y="1752600"/>
          <a:ext cx="1003300" cy="927100"/>
        </p:xfrm>
        <a:graphic>
          <a:graphicData uri="http://schemas.openxmlformats.org/presentationml/2006/ole">
            <mc:AlternateContent xmlns:mc="http://schemas.openxmlformats.org/markup-compatibility/2006">
              <mc:Choice xmlns:v="urn:schemas-microsoft-com:vml" Requires="v">
                <p:oleObj name="Equation" r:id="rId2" imgW="1002960" imgH="927000" progId="Equation.DSMT4">
                  <p:embed/>
                </p:oleObj>
              </mc:Choice>
              <mc:Fallback>
                <p:oleObj name="Equation" r:id="rId2" imgW="1002960" imgH="9270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752600"/>
                        <a:ext cx="1003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4"/>
          <p:cNvGraphicFramePr>
            <a:graphicFrameLocks noChangeAspect="1"/>
          </p:cNvGraphicFramePr>
          <p:nvPr/>
        </p:nvGraphicFramePr>
        <p:xfrm>
          <a:off x="1022350" y="2874963"/>
          <a:ext cx="3111500" cy="1536700"/>
        </p:xfrm>
        <a:graphic>
          <a:graphicData uri="http://schemas.openxmlformats.org/presentationml/2006/ole">
            <mc:AlternateContent xmlns:mc="http://schemas.openxmlformats.org/markup-compatibility/2006">
              <mc:Choice xmlns:v="urn:schemas-microsoft-com:vml" Requires="v">
                <p:oleObj name="Equation" r:id="rId4" imgW="3111480" imgH="1536480" progId="Equation.DSMT4">
                  <p:embed/>
                </p:oleObj>
              </mc:Choice>
              <mc:Fallback>
                <p:oleObj name="Equation" r:id="rId4" imgW="3111480" imgH="153648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350" y="2874963"/>
                        <a:ext cx="31115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2">
            <a:extLst>
              <a:ext uri="{FF2B5EF4-FFF2-40B4-BE49-F238E27FC236}">
                <a16:creationId xmlns:a16="http://schemas.microsoft.com/office/drawing/2014/main" id="{83BEEA9E-4745-599F-3DFB-D7A77E325B39}"/>
              </a:ext>
            </a:extLst>
          </p:cNvPr>
          <p:cNvGraphicFramePr>
            <a:graphicFrameLocks noChangeAspect="1"/>
          </p:cNvGraphicFramePr>
          <p:nvPr>
            <p:extLst>
              <p:ext uri="{D42A27DB-BD31-4B8C-83A1-F6EECF244321}">
                <p14:modId xmlns:p14="http://schemas.microsoft.com/office/powerpoint/2010/main" val="2445304034"/>
              </p:ext>
            </p:extLst>
          </p:nvPr>
        </p:nvGraphicFramePr>
        <p:xfrm>
          <a:off x="889956" y="4904267"/>
          <a:ext cx="5003800" cy="558800"/>
        </p:xfrm>
        <a:graphic>
          <a:graphicData uri="http://schemas.openxmlformats.org/presentationml/2006/ole">
            <mc:AlternateContent xmlns:mc="http://schemas.openxmlformats.org/markup-compatibility/2006">
              <mc:Choice xmlns:v="urn:schemas-microsoft-com:vml" Requires="v">
                <p:oleObj name="Equation" r:id="rId6" imgW="5003640" imgH="558720" progId="Equation.DSMT4">
                  <p:embed/>
                </p:oleObj>
              </mc:Choice>
              <mc:Fallback>
                <p:oleObj name="Equation" r:id="rId6" imgW="5003640" imgH="558720" progId="Equation.DSMT4">
                  <p:embed/>
                  <p:pic>
                    <p:nvPicPr>
                      <p:cNvPr id="10242" name="Object 2"/>
                      <p:cNvPicPr>
                        <a:picLocks noChangeAspect="1" noChangeArrowheads="1"/>
                      </p:cNvPicPr>
                      <p:nvPr/>
                    </p:nvPicPr>
                    <p:blipFill>
                      <a:blip r:embed="rId7"/>
                      <a:srcRect/>
                      <a:stretch>
                        <a:fillRect/>
                      </a:stretch>
                    </p:blipFill>
                    <p:spPr bwMode="auto">
                      <a:xfrm>
                        <a:off x="889956" y="4904267"/>
                        <a:ext cx="50038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US"/>
              <a:t>Graphing Ordered Pairs</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buFont typeface="Courier New" pitchFamily="49" charset="0"/>
              <a:buNone/>
              <a:defRPr/>
            </a:pPr>
            <a:r>
              <a:rPr lang="en-US" b="1" dirty="0">
                <a:solidFill>
                  <a:srgbClr val="000000"/>
                </a:solidFill>
              </a:rPr>
              <a:t>One-to-One Correspondence</a:t>
            </a:r>
          </a:p>
          <a:p>
            <a:pPr marL="0" indent="0">
              <a:buFont typeface="Courier New" pitchFamily="49" charset="0"/>
              <a:buNone/>
              <a:defRPr/>
            </a:pPr>
            <a:r>
              <a:rPr lang="en-US" dirty="0">
                <a:solidFill>
                  <a:srgbClr val="000000"/>
                </a:solidFill>
              </a:rPr>
              <a:t>There is a one-to-one correspondence between points in a plane and ordered pairs of real numbers.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dirty="0"/>
              <a:t>Example 1: Graphing Ordered Pairs</a:t>
            </a:r>
          </a:p>
        </p:txBody>
      </p:sp>
      <p:sp>
        <p:nvSpPr>
          <p:cNvPr id="3" name="Content Placeholder 2"/>
          <p:cNvSpPr>
            <a:spLocks noGrp="1"/>
          </p:cNvSpPr>
          <p:nvPr>
            <p:ph idx="1"/>
          </p:nvPr>
        </p:nvSpPr>
        <p:spPr/>
        <p:txBody>
          <a:bodyPr>
            <a:normAutofit fontScale="92500" lnSpcReduction="10000"/>
          </a:bodyPr>
          <a:lstStyle/>
          <a:p>
            <a:pPr>
              <a:buFont typeface="Courier New" pitchFamily="49" charset="0"/>
              <a:buNone/>
              <a:defRPr/>
            </a:pPr>
            <a:r>
              <a:rPr lang="en-US" dirty="0"/>
              <a:t>Graph the sets of ordered pairs. </a:t>
            </a:r>
          </a:p>
          <a:p>
            <a:pPr marL="0" indent="0">
              <a:buFont typeface="Courier New" pitchFamily="49" charset="0"/>
              <a:buNone/>
              <a:tabLst>
                <a:tab pos="465138" algn="l"/>
              </a:tabLst>
              <a:defRPr/>
            </a:pPr>
            <a:r>
              <a:rPr lang="en-US" b="1" dirty="0"/>
              <a:t>a.	</a:t>
            </a:r>
            <a:r>
              <a:rPr lang="en-US" dirty="0">
                <a:solidFill>
                  <a:srgbClr val="0000FF"/>
                </a:solidFill>
              </a:rPr>
              <a:t>{</a:t>
            </a:r>
            <a:r>
              <a:rPr lang="en-US" i="1" dirty="0">
                <a:solidFill>
                  <a:srgbClr val="0000FF"/>
                </a:solidFill>
              </a:rPr>
              <a:t>A</a:t>
            </a:r>
            <a:r>
              <a:rPr lang="en-US" dirty="0">
                <a:solidFill>
                  <a:srgbClr val="0000FF"/>
                </a:solidFill>
              </a:rPr>
              <a:t>(−2, 1), </a:t>
            </a:r>
            <a:r>
              <a:rPr lang="en-US" i="1" dirty="0">
                <a:solidFill>
                  <a:srgbClr val="0000FF"/>
                </a:solidFill>
              </a:rPr>
              <a:t>B</a:t>
            </a:r>
            <a:r>
              <a:rPr lang="en-US" dirty="0">
                <a:solidFill>
                  <a:srgbClr val="0000FF"/>
                </a:solidFill>
              </a:rPr>
              <a:t>(−1, −4), </a:t>
            </a:r>
            <a:r>
              <a:rPr lang="en-US" i="1" dirty="0">
                <a:solidFill>
                  <a:srgbClr val="0000FF"/>
                </a:solidFill>
              </a:rPr>
              <a:t>C</a:t>
            </a:r>
            <a:r>
              <a:rPr lang="en-US" dirty="0">
                <a:solidFill>
                  <a:srgbClr val="0000FF"/>
                </a:solidFill>
              </a:rPr>
              <a:t>(0, 2), </a:t>
            </a:r>
            <a:r>
              <a:rPr lang="en-US" i="1" dirty="0">
                <a:solidFill>
                  <a:srgbClr val="0000FF"/>
                </a:solidFill>
              </a:rPr>
              <a:t>D</a:t>
            </a:r>
            <a:r>
              <a:rPr lang="en-US" dirty="0">
                <a:solidFill>
                  <a:srgbClr val="0000FF"/>
                </a:solidFill>
              </a:rPr>
              <a:t>(1, 3), </a:t>
            </a:r>
            <a:r>
              <a:rPr lang="en-US" i="1" dirty="0">
                <a:solidFill>
                  <a:srgbClr val="0000FF"/>
                </a:solidFill>
              </a:rPr>
              <a:t>E</a:t>
            </a:r>
            <a:r>
              <a:rPr lang="en-US" dirty="0">
                <a:solidFill>
                  <a:srgbClr val="0000FF"/>
                </a:solidFill>
              </a:rPr>
              <a:t>(2, −3)}</a:t>
            </a:r>
            <a:r>
              <a:rPr lang="en-US" b="1" dirty="0">
                <a:solidFill>
                  <a:srgbClr val="0000FF"/>
                </a:solidFill>
              </a:rPr>
              <a:t> </a:t>
            </a:r>
          </a:p>
          <a:p>
            <a:pPr marL="0" indent="0">
              <a:buFont typeface="Courier New" pitchFamily="49" charset="0"/>
              <a:buNone/>
              <a:defRPr/>
            </a:pPr>
            <a:r>
              <a:rPr lang="en-US" b="1" dirty="0"/>
              <a:t>Note: </a:t>
            </a:r>
            <a:r>
              <a:rPr lang="en-US" dirty="0"/>
              <a:t>The listing of ordered pairs within the braces can be in any order.</a:t>
            </a:r>
          </a:p>
          <a:p>
            <a:pPr>
              <a:buFont typeface="Courier New" pitchFamily="49" charset="0"/>
              <a:buNone/>
              <a:defRPr/>
            </a:pPr>
            <a:r>
              <a:rPr lang="en-US" b="1" dirty="0"/>
              <a:t>Solution: </a:t>
            </a:r>
          </a:p>
          <a:p>
            <a:pPr>
              <a:defRPr/>
            </a:pPr>
            <a:r>
              <a:rPr lang="en-US" dirty="0"/>
              <a:t>To locate points: start at the </a:t>
            </a:r>
            <a:r>
              <a:rPr lang="en-US" b="1" dirty="0"/>
              <a:t>origin (0, 0), </a:t>
            </a:r>
            <a:r>
              <a:rPr lang="en-US" dirty="0"/>
              <a:t>move left or right for the </a:t>
            </a:r>
            <a:r>
              <a:rPr lang="en-US" i="1" dirty="0"/>
              <a:t>x</a:t>
            </a:r>
            <a:r>
              <a:rPr lang="en-US" dirty="0"/>
              <a:t>-coordinate and up or down for the </a:t>
            </a:r>
            <a:r>
              <a:rPr lang="en-US" i="1" dirty="0"/>
              <a:t>y</a:t>
            </a:r>
            <a:r>
              <a:rPr lang="en-US" dirty="0"/>
              <a:t>-coordinate.</a:t>
            </a:r>
          </a:p>
          <a:p>
            <a:pPr>
              <a:defRPr/>
            </a:pPr>
            <a:r>
              <a:rPr lang="en-US" dirty="0"/>
              <a:t>For </a:t>
            </a:r>
            <a:r>
              <a:rPr lang="en-US" i="1" dirty="0">
                <a:solidFill>
                  <a:srgbClr val="0000FF"/>
                </a:solidFill>
              </a:rPr>
              <a:t>A</a:t>
            </a:r>
            <a:r>
              <a:rPr lang="en-US" dirty="0">
                <a:solidFill>
                  <a:srgbClr val="0000FF"/>
                </a:solidFill>
              </a:rPr>
              <a:t>(−2, 1),</a:t>
            </a:r>
            <a:r>
              <a:rPr lang="en-US" dirty="0"/>
              <a:t> </a:t>
            </a:r>
            <a:r>
              <a:rPr lang="en-US" dirty="0">
                <a:solidFill>
                  <a:srgbClr val="FF0000"/>
                </a:solidFill>
              </a:rPr>
              <a:t>move 2 units left and 1 unit up. </a:t>
            </a:r>
          </a:p>
          <a:p>
            <a:pPr>
              <a:defRPr/>
            </a:pPr>
            <a:r>
              <a:rPr lang="en-US" dirty="0"/>
              <a:t>For </a:t>
            </a:r>
            <a:r>
              <a:rPr lang="en-US" i="1" dirty="0">
                <a:solidFill>
                  <a:srgbClr val="0000FF"/>
                </a:solidFill>
              </a:rPr>
              <a:t>B</a:t>
            </a:r>
            <a:r>
              <a:rPr lang="en-US" dirty="0">
                <a:solidFill>
                  <a:srgbClr val="0000FF"/>
                </a:solidFill>
              </a:rPr>
              <a:t>(−1, −4), </a:t>
            </a:r>
            <a:r>
              <a:rPr lang="en-US" dirty="0">
                <a:solidFill>
                  <a:srgbClr val="FF0000"/>
                </a:solidFill>
              </a:rPr>
              <a:t>move 1 unit left and 4 units down. </a:t>
            </a:r>
          </a:p>
          <a:p>
            <a:pPr>
              <a:defRPr/>
            </a:pPr>
            <a:r>
              <a:rPr lang="en-US" dirty="0"/>
              <a:t>For </a:t>
            </a:r>
            <a:r>
              <a:rPr lang="en-US" i="1" dirty="0">
                <a:solidFill>
                  <a:srgbClr val="0000FF"/>
                </a:solidFill>
              </a:rPr>
              <a:t>C</a:t>
            </a:r>
            <a:r>
              <a:rPr lang="en-US" dirty="0">
                <a:solidFill>
                  <a:srgbClr val="0000FF"/>
                </a:solidFill>
              </a:rPr>
              <a:t>(0, 2), </a:t>
            </a:r>
            <a:r>
              <a:rPr lang="en-US" dirty="0">
                <a:solidFill>
                  <a:srgbClr val="FF0000"/>
                </a:solidFill>
              </a:rPr>
              <a:t>move no units left or right and 2 units up.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r>
              <a:rPr lang="en-US" dirty="0"/>
              <a:t>Example 1: Graphing Ordered Pairs (cont.)</a:t>
            </a:r>
          </a:p>
        </p:txBody>
      </p:sp>
      <p:sp>
        <p:nvSpPr>
          <p:cNvPr id="18435" name="Content Placeholder 2"/>
          <p:cNvSpPr>
            <a:spLocks noGrp="1"/>
          </p:cNvSpPr>
          <p:nvPr>
            <p:ph idx="1"/>
          </p:nvPr>
        </p:nvSpPr>
        <p:spPr/>
        <p:txBody>
          <a:bodyPr/>
          <a:lstStyle/>
          <a:p>
            <a:r>
              <a:rPr lang="en-US" dirty="0"/>
              <a:t>For </a:t>
            </a:r>
            <a:r>
              <a:rPr lang="en-US" i="1" dirty="0">
                <a:solidFill>
                  <a:srgbClr val="0000FF"/>
                </a:solidFill>
              </a:rPr>
              <a:t>D</a:t>
            </a:r>
            <a:r>
              <a:rPr lang="en-US" dirty="0">
                <a:solidFill>
                  <a:srgbClr val="0000FF"/>
                </a:solidFill>
              </a:rPr>
              <a:t>(1, 3), </a:t>
            </a:r>
            <a:r>
              <a:rPr lang="en-US" dirty="0">
                <a:solidFill>
                  <a:srgbClr val="FF0000"/>
                </a:solidFill>
              </a:rPr>
              <a:t>move 1 unit right and 3 units up. </a:t>
            </a:r>
          </a:p>
          <a:p>
            <a:r>
              <a:rPr lang="en-US" dirty="0"/>
              <a:t>For </a:t>
            </a:r>
            <a:r>
              <a:rPr lang="en-US" i="1" dirty="0">
                <a:solidFill>
                  <a:srgbClr val="0000FF"/>
                </a:solidFill>
              </a:rPr>
              <a:t>E</a:t>
            </a:r>
            <a:r>
              <a:rPr lang="en-US" dirty="0">
                <a:solidFill>
                  <a:srgbClr val="0000FF"/>
                </a:solidFill>
              </a:rPr>
              <a:t>(2, −3), </a:t>
            </a:r>
            <a:r>
              <a:rPr lang="en-US" dirty="0">
                <a:solidFill>
                  <a:srgbClr val="FF0000"/>
                </a:solidFill>
              </a:rPr>
              <a:t>move 2 units right and 3 units down.</a:t>
            </a:r>
          </a:p>
        </p:txBody>
      </p:sp>
      <p:pic>
        <p:nvPicPr>
          <p:cNvPr id="3" name="Picture 2">
            <a:extLst>
              <a:ext uri="{FF2B5EF4-FFF2-40B4-BE49-F238E27FC236}">
                <a16:creationId xmlns:a16="http://schemas.microsoft.com/office/drawing/2014/main" id="{84F6CB47-B111-B5DD-812C-8825F691BD6B}"/>
              </a:ext>
            </a:extLst>
          </p:cNvPr>
          <p:cNvPicPr>
            <a:picLocks noChangeAspect="1"/>
          </p:cNvPicPr>
          <p:nvPr/>
        </p:nvPicPr>
        <p:blipFill>
          <a:blip r:embed="rId2"/>
          <a:stretch>
            <a:fillRect/>
          </a:stretch>
        </p:blipFill>
        <p:spPr>
          <a:xfrm>
            <a:off x="2971933" y="2391994"/>
            <a:ext cx="3200133" cy="31858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US" dirty="0"/>
              <a:t>Example 1: Graphing Ordered Pairs (cont.)</a:t>
            </a:r>
          </a:p>
        </p:txBody>
      </p:sp>
      <p:sp>
        <p:nvSpPr>
          <p:cNvPr id="3" name="Content Placeholder 2"/>
          <p:cNvSpPr>
            <a:spLocks noGrp="1"/>
          </p:cNvSpPr>
          <p:nvPr>
            <p:ph idx="1"/>
          </p:nvPr>
        </p:nvSpPr>
        <p:spPr/>
        <p:txBody>
          <a:bodyPr/>
          <a:lstStyle/>
          <a:p>
            <a:pPr marL="0" indent="0">
              <a:buFont typeface="Courier New" pitchFamily="49" charset="0"/>
              <a:buNone/>
              <a:tabLst>
                <a:tab pos="465138" algn="l"/>
              </a:tabLst>
              <a:defRPr/>
            </a:pPr>
            <a:r>
              <a:rPr lang="en-US" b="1" dirty="0"/>
              <a:t>b.	</a:t>
            </a:r>
            <a:r>
              <a:rPr lang="en-US" dirty="0">
                <a:solidFill>
                  <a:srgbClr val="0000FF"/>
                </a:solidFill>
              </a:rPr>
              <a:t>{</a:t>
            </a:r>
            <a:r>
              <a:rPr lang="en-US" i="1" dirty="0">
                <a:solidFill>
                  <a:srgbClr val="0000FF"/>
                </a:solidFill>
              </a:rPr>
              <a:t>A</a:t>
            </a:r>
            <a:r>
              <a:rPr lang="en-US" dirty="0">
                <a:solidFill>
                  <a:srgbClr val="0000FF"/>
                </a:solidFill>
              </a:rPr>
              <a:t>(−1, 3), </a:t>
            </a:r>
            <a:r>
              <a:rPr lang="en-US" i="1" dirty="0">
                <a:solidFill>
                  <a:srgbClr val="0000FF"/>
                </a:solidFill>
              </a:rPr>
              <a:t>B</a:t>
            </a:r>
            <a:r>
              <a:rPr lang="en-US" dirty="0">
                <a:solidFill>
                  <a:srgbClr val="0000FF"/>
                </a:solidFill>
              </a:rPr>
              <a:t>(0, 1), </a:t>
            </a:r>
            <a:r>
              <a:rPr lang="en-US" i="1" dirty="0">
                <a:solidFill>
                  <a:srgbClr val="0000FF"/>
                </a:solidFill>
              </a:rPr>
              <a:t>C</a:t>
            </a:r>
            <a:r>
              <a:rPr lang="en-US" dirty="0">
                <a:solidFill>
                  <a:srgbClr val="0000FF"/>
                </a:solidFill>
              </a:rPr>
              <a:t>(1, −1), </a:t>
            </a:r>
            <a:r>
              <a:rPr lang="en-US" i="1" dirty="0">
                <a:solidFill>
                  <a:srgbClr val="0000FF"/>
                </a:solidFill>
              </a:rPr>
              <a:t>D</a:t>
            </a:r>
            <a:r>
              <a:rPr lang="en-US" dirty="0">
                <a:solidFill>
                  <a:srgbClr val="0000FF"/>
                </a:solidFill>
              </a:rPr>
              <a:t>(2, −3), </a:t>
            </a:r>
            <a:r>
              <a:rPr lang="en-US" i="1" dirty="0">
                <a:solidFill>
                  <a:srgbClr val="0000FF"/>
                </a:solidFill>
              </a:rPr>
              <a:t>E</a:t>
            </a:r>
            <a:r>
              <a:rPr lang="en-US" dirty="0">
                <a:solidFill>
                  <a:srgbClr val="0000FF"/>
                </a:solidFill>
              </a:rPr>
              <a:t>(3, −5)}</a:t>
            </a:r>
          </a:p>
          <a:p>
            <a:pPr marL="0" indent="0">
              <a:buFont typeface="Courier New" pitchFamily="49" charset="0"/>
              <a:buNone/>
              <a:tabLst>
                <a:tab pos="465138" algn="l"/>
              </a:tabLst>
              <a:defRPr/>
            </a:pPr>
            <a:r>
              <a:rPr lang="en-US" b="1" dirty="0"/>
              <a:t>Solution:</a:t>
            </a:r>
          </a:p>
          <a:p>
            <a:pPr>
              <a:tabLst>
                <a:tab pos="465138" algn="l"/>
              </a:tabLst>
              <a:defRPr/>
            </a:pPr>
            <a:r>
              <a:rPr lang="en-US" dirty="0"/>
              <a:t>To locate each point, start at the </a:t>
            </a:r>
            <a:r>
              <a:rPr lang="en-US" b="1" dirty="0"/>
              <a:t>origin</a:t>
            </a:r>
            <a:r>
              <a:rPr lang="en-US" dirty="0"/>
              <a:t>, and:</a:t>
            </a:r>
          </a:p>
          <a:p>
            <a:pPr>
              <a:tabLst>
                <a:tab pos="465138" algn="l"/>
              </a:tabLst>
              <a:defRPr/>
            </a:pPr>
            <a:r>
              <a:rPr lang="en-US" dirty="0"/>
              <a:t>For </a:t>
            </a:r>
            <a:r>
              <a:rPr lang="en-US" i="1" dirty="0">
                <a:solidFill>
                  <a:srgbClr val="0000FF"/>
                </a:solidFill>
              </a:rPr>
              <a:t>A</a:t>
            </a:r>
            <a:r>
              <a:rPr lang="en-US" dirty="0">
                <a:solidFill>
                  <a:srgbClr val="0000FF"/>
                </a:solidFill>
              </a:rPr>
              <a:t>(−1, 3), </a:t>
            </a:r>
            <a:r>
              <a:rPr lang="en-US" dirty="0">
                <a:solidFill>
                  <a:srgbClr val="FF0000"/>
                </a:solidFill>
              </a:rPr>
              <a:t>move 1 unit left and 3 units up. </a:t>
            </a:r>
          </a:p>
          <a:p>
            <a:pPr>
              <a:defRPr/>
            </a:pPr>
            <a:r>
              <a:rPr lang="en-US" dirty="0"/>
              <a:t>For </a:t>
            </a:r>
            <a:r>
              <a:rPr lang="en-US" i="1" dirty="0">
                <a:solidFill>
                  <a:srgbClr val="0000FF"/>
                </a:solidFill>
              </a:rPr>
              <a:t>B</a:t>
            </a:r>
            <a:r>
              <a:rPr lang="en-US" dirty="0">
                <a:solidFill>
                  <a:srgbClr val="0000FF"/>
                </a:solidFill>
              </a:rPr>
              <a:t>(0, 1), </a:t>
            </a:r>
            <a:r>
              <a:rPr lang="en-US" dirty="0">
                <a:solidFill>
                  <a:srgbClr val="FF0000"/>
                </a:solidFill>
              </a:rPr>
              <a:t>move no units left or right and 1 unit up. </a:t>
            </a:r>
          </a:p>
          <a:p>
            <a:pPr>
              <a:defRPr/>
            </a:pPr>
            <a:r>
              <a:rPr lang="en-US" dirty="0"/>
              <a:t>For </a:t>
            </a:r>
            <a:r>
              <a:rPr lang="en-US" i="1" dirty="0">
                <a:solidFill>
                  <a:srgbClr val="0000FF"/>
                </a:solidFill>
              </a:rPr>
              <a:t>C</a:t>
            </a:r>
            <a:r>
              <a:rPr lang="en-US" dirty="0">
                <a:solidFill>
                  <a:srgbClr val="0000FF"/>
                </a:solidFill>
              </a:rPr>
              <a:t>(1, −1), </a:t>
            </a:r>
            <a:r>
              <a:rPr lang="en-US" dirty="0">
                <a:solidFill>
                  <a:srgbClr val="FF0000"/>
                </a:solidFill>
              </a:rPr>
              <a:t>move 1 unit right and 1 unit down.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r>
              <a:rPr lang="en-US" dirty="0"/>
              <a:t>Example 1: Graphing Ordered Pairs (cont.)</a:t>
            </a:r>
          </a:p>
        </p:txBody>
      </p:sp>
      <p:sp>
        <p:nvSpPr>
          <p:cNvPr id="20483" name="Content Placeholder 2"/>
          <p:cNvSpPr>
            <a:spLocks noGrp="1"/>
          </p:cNvSpPr>
          <p:nvPr>
            <p:ph idx="1"/>
          </p:nvPr>
        </p:nvSpPr>
        <p:spPr>
          <a:xfrm>
            <a:off x="457200" y="1280160"/>
            <a:ext cx="8229600" cy="1040285"/>
          </a:xfrm>
        </p:spPr>
        <p:txBody>
          <a:bodyPr>
            <a:spAutoFit/>
          </a:bodyPr>
          <a:lstStyle/>
          <a:p>
            <a:r>
              <a:rPr lang="en-US" dirty="0"/>
              <a:t>For </a:t>
            </a:r>
            <a:r>
              <a:rPr lang="en-US" i="1" dirty="0">
                <a:solidFill>
                  <a:srgbClr val="0000FF"/>
                </a:solidFill>
              </a:rPr>
              <a:t>D</a:t>
            </a:r>
            <a:r>
              <a:rPr lang="en-US" dirty="0">
                <a:solidFill>
                  <a:srgbClr val="0000FF"/>
                </a:solidFill>
              </a:rPr>
              <a:t>(2, −3), </a:t>
            </a:r>
            <a:r>
              <a:rPr lang="en-US" dirty="0">
                <a:solidFill>
                  <a:srgbClr val="FF0000"/>
                </a:solidFill>
              </a:rPr>
              <a:t>move 2 units right and 3 units down. </a:t>
            </a:r>
          </a:p>
          <a:p>
            <a:r>
              <a:rPr lang="en-US" dirty="0"/>
              <a:t>For </a:t>
            </a:r>
            <a:r>
              <a:rPr lang="en-US" i="1" dirty="0">
                <a:solidFill>
                  <a:srgbClr val="0000FF"/>
                </a:solidFill>
              </a:rPr>
              <a:t>E</a:t>
            </a:r>
            <a:r>
              <a:rPr lang="en-US" dirty="0">
                <a:solidFill>
                  <a:srgbClr val="0000FF"/>
                </a:solidFill>
              </a:rPr>
              <a:t>(3, −5), </a:t>
            </a:r>
            <a:r>
              <a:rPr lang="en-US" dirty="0">
                <a:solidFill>
                  <a:srgbClr val="FF0000"/>
                </a:solidFill>
              </a:rPr>
              <a:t>move 3 units right and 5 units down.</a:t>
            </a:r>
          </a:p>
        </p:txBody>
      </p:sp>
      <p:pic>
        <p:nvPicPr>
          <p:cNvPr id="3" name="Picture 2">
            <a:extLst>
              <a:ext uri="{FF2B5EF4-FFF2-40B4-BE49-F238E27FC236}">
                <a16:creationId xmlns:a16="http://schemas.microsoft.com/office/drawing/2014/main" id="{3AB2F7CB-F11D-238A-9375-6B291AC17B69}"/>
              </a:ext>
            </a:extLst>
          </p:cNvPr>
          <p:cNvPicPr>
            <a:picLocks noChangeAspect="1"/>
          </p:cNvPicPr>
          <p:nvPr/>
        </p:nvPicPr>
        <p:blipFill>
          <a:blip r:embed="rId2"/>
          <a:stretch>
            <a:fillRect/>
          </a:stretch>
        </p:blipFill>
        <p:spPr>
          <a:xfrm>
            <a:off x="2862414" y="2438400"/>
            <a:ext cx="3419172" cy="343258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normAutofit/>
          </a:bodyPr>
          <a:lstStyle/>
          <a:p>
            <a:r>
              <a:rPr lang="en-US"/>
              <a:t>Example 2: Determining Ordered Pairs</a:t>
            </a:r>
          </a:p>
        </p:txBody>
      </p:sp>
      <p:sp>
        <p:nvSpPr>
          <p:cNvPr id="3" name="Content Placeholder 2"/>
          <p:cNvSpPr>
            <a:spLocks noGrp="1"/>
          </p:cNvSpPr>
          <p:nvPr>
            <p:ph idx="1"/>
          </p:nvPr>
        </p:nvSpPr>
        <p:spPr/>
        <p:txBody>
          <a:bodyPr/>
          <a:lstStyle/>
          <a:p>
            <a:pPr marL="0" indent="0">
              <a:spcBef>
                <a:spcPts val="0"/>
              </a:spcBef>
              <a:buFont typeface="Courier New" pitchFamily="49" charset="0"/>
              <a:buNone/>
              <a:tabLst>
                <a:tab pos="465138" algn="l"/>
              </a:tabLst>
              <a:defRPr/>
            </a:pPr>
            <a:r>
              <a:rPr lang="en-US" b="1" dirty="0"/>
              <a:t>a.	</a:t>
            </a:r>
            <a:r>
              <a:rPr lang="en-US" dirty="0"/>
              <a:t>Determine which, if any, of the ordered pairs </a:t>
            </a:r>
            <a:r>
              <a:rPr lang="en-US" dirty="0">
                <a:solidFill>
                  <a:srgbClr val="0000FF"/>
                </a:solidFill>
              </a:rPr>
              <a:t>(0, −2),</a:t>
            </a:r>
          </a:p>
          <a:p>
            <a:pPr marL="0" indent="0">
              <a:lnSpc>
                <a:spcPct val="200000"/>
              </a:lnSpc>
              <a:spcBef>
                <a:spcPts val="0"/>
              </a:spcBef>
              <a:buFont typeface="Courier New" pitchFamily="49" charset="0"/>
              <a:buNone/>
              <a:tabLst>
                <a:tab pos="465138" algn="l"/>
              </a:tabLst>
              <a:defRPr/>
            </a:pPr>
            <a:r>
              <a:rPr lang="en-US" dirty="0"/>
              <a:t> 	              and </a:t>
            </a:r>
            <a:r>
              <a:rPr lang="en-US" dirty="0">
                <a:solidFill>
                  <a:srgbClr val="0000FF"/>
                </a:solidFill>
              </a:rPr>
              <a:t>(2, 5) </a:t>
            </a:r>
            <a:r>
              <a:rPr lang="en-US" dirty="0"/>
              <a:t>satisfy the equation </a:t>
            </a:r>
            <a:r>
              <a:rPr lang="en-US" i="1" dirty="0">
                <a:solidFill>
                  <a:srgbClr val="0000FF"/>
                </a:solidFill>
              </a:rPr>
              <a:t>y </a:t>
            </a:r>
            <a:r>
              <a:rPr lang="en-US" dirty="0">
                <a:solidFill>
                  <a:srgbClr val="0000FF"/>
                </a:solidFill>
              </a:rPr>
              <a:t>= 3</a:t>
            </a:r>
            <a:r>
              <a:rPr lang="en-US" i="1" dirty="0">
                <a:solidFill>
                  <a:srgbClr val="0000FF"/>
                </a:solidFill>
              </a:rPr>
              <a:t>x − </a:t>
            </a:r>
            <a:r>
              <a:rPr lang="en-US" dirty="0">
                <a:solidFill>
                  <a:srgbClr val="0000FF"/>
                </a:solidFill>
              </a:rPr>
              <a:t>2</a:t>
            </a:r>
            <a:r>
              <a:rPr lang="en-US" dirty="0"/>
              <a:t>.</a:t>
            </a:r>
            <a:r>
              <a:rPr lang="en-US" i="1" dirty="0"/>
              <a:t> </a:t>
            </a:r>
          </a:p>
          <a:p>
            <a:pPr>
              <a:lnSpc>
                <a:spcPct val="200000"/>
              </a:lnSpc>
              <a:buFont typeface="Courier New" pitchFamily="49" charset="0"/>
              <a:buNone/>
              <a:defRPr/>
            </a:pPr>
            <a:r>
              <a:rPr lang="en-US" b="1" dirty="0"/>
              <a:t>Solution: </a:t>
            </a:r>
          </a:p>
          <a:p>
            <a:pPr>
              <a:spcBef>
                <a:spcPts val="0"/>
              </a:spcBef>
              <a:tabLst>
                <a:tab pos="465138" algn="l"/>
              </a:tabLst>
              <a:defRPr/>
            </a:pPr>
            <a:r>
              <a:rPr lang="en-US" dirty="0"/>
              <a:t>We will substitute 0,       and 2 for </a:t>
            </a:r>
            <a:r>
              <a:rPr lang="en-US" i="1" dirty="0"/>
              <a:t>x </a:t>
            </a:r>
            <a:r>
              <a:rPr lang="en-US" dirty="0"/>
              <a:t>in the equation </a:t>
            </a:r>
          </a:p>
          <a:p>
            <a:pPr>
              <a:spcBef>
                <a:spcPts val="1200"/>
              </a:spcBef>
              <a:tabLst>
                <a:tab pos="465138" algn="l"/>
              </a:tabLst>
              <a:defRPr/>
            </a:pPr>
            <a:r>
              <a:rPr lang="en-US" i="1" dirty="0">
                <a:solidFill>
                  <a:srgbClr val="0000FF"/>
                </a:solidFill>
              </a:rPr>
              <a:t>y </a:t>
            </a:r>
            <a:r>
              <a:rPr lang="en-US" dirty="0">
                <a:solidFill>
                  <a:srgbClr val="0000FF"/>
                </a:solidFill>
              </a:rPr>
              <a:t>= 3</a:t>
            </a:r>
            <a:r>
              <a:rPr lang="en-US" i="1" dirty="0">
                <a:solidFill>
                  <a:srgbClr val="0000FF"/>
                </a:solidFill>
              </a:rPr>
              <a:t>x − </a:t>
            </a:r>
            <a:r>
              <a:rPr lang="en-US" dirty="0">
                <a:solidFill>
                  <a:srgbClr val="0000FF"/>
                </a:solidFill>
              </a:rPr>
              <a:t>2 </a:t>
            </a:r>
            <a:r>
              <a:rPr lang="en-US" dirty="0"/>
              <a:t>and see if the corresponding </a:t>
            </a:r>
            <a:r>
              <a:rPr lang="en-US" i="1" dirty="0"/>
              <a:t>y</a:t>
            </a:r>
            <a:r>
              <a:rPr lang="en-US" dirty="0"/>
              <a:t>-values match those in the given ordered pairs.</a:t>
            </a:r>
            <a:r>
              <a:rPr lang="en-US" i="1" dirty="0"/>
              <a:t> </a:t>
            </a:r>
            <a:endParaRPr lang="en-US" dirty="0"/>
          </a:p>
        </p:txBody>
      </p:sp>
      <p:graphicFrame>
        <p:nvGraphicFramePr>
          <p:cNvPr id="1026" name="Object 2"/>
          <p:cNvGraphicFramePr>
            <a:graphicFrameLocks noChangeAspect="1"/>
          </p:cNvGraphicFramePr>
          <p:nvPr/>
        </p:nvGraphicFramePr>
        <p:xfrm>
          <a:off x="984250" y="1866900"/>
          <a:ext cx="1117600" cy="927100"/>
        </p:xfrm>
        <a:graphic>
          <a:graphicData uri="http://schemas.openxmlformats.org/presentationml/2006/ole">
            <mc:AlternateContent xmlns:mc="http://schemas.openxmlformats.org/markup-compatibility/2006">
              <mc:Choice xmlns:v="urn:schemas-microsoft-com:vml" Requires="v">
                <p:oleObj name="Equation" r:id="rId2" imgW="1117440" imgH="927000" progId="Equation.DSMT4">
                  <p:embed/>
                </p:oleObj>
              </mc:Choice>
              <mc:Fallback>
                <p:oleObj name="Equation" r:id="rId2" imgW="1117440" imgH="9270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0" y="1866900"/>
                        <a:ext cx="1117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3590925" y="3352800"/>
          <a:ext cx="368300" cy="838200"/>
        </p:xfrm>
        <a:graphic>
          <a:graphicData uri="http://schemas.openxmlformats.org/presentationml/2006/ole">
            <mc:AlternateContent xmlns:mc="http://schemas.openxmlformats.org/markup-compatibility/2006">
              <mc:Choice xmlns:v="urn:schemas-microsoft-com:vml" Requires="v">
                <p:oleObj name="Equation" r:id="rId4" imgW="368280" imgH="838080" progId="Equation.DSMT4">
                  <p:embed/>
                </p:oleObj>
              </mc:Choice>
              <mc:Fallback>
                <p:oleObj name="Equation" r:id="rId4" imgW="36828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90925" y="33528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normAutofit/>
          </a:bodyPr>
          <a:lstStyle/>
          <a:p>
            <a:r>
              <a:rPr lang="en-US"/>
              <a:t>Example 2: Determining Ordered Pairs (cont.)</a:t>
            </a:r>
          </a:p>
        </p:txBody>
      </p:sp>
      <p:sp>
        <p:nvSpPr>
          <p:cNvPr id="2052" name="Content Placeholder 2"/>
          <p:cNvSpPr>
            <a:spLocks noGrp="1"/>
          </p:cNvSpPr>
          <p:nvPr>
            <p:ph idx="1"/>
          </p:nvPr>
        </p:nvSpPr>
        <p:spPr>
          <a:xfrm>
            <a:off x="457200" y="4038600"/>
            <a:ext cx="8229600" cy="954107"/>
          </a:xfrm>
          <a:solidFill>
            <a:schemeClr val="bg2"/>
          </a:solidFill>
        </p:spPr>
        <p:txBody>
          <a:bodyPr>
            <a:spAutoFit/>
          </a:bodyPr>
          <a:lstStyle/>
          <a:p>
            <a:pPr marL="0" indent="0">
              <a:buFont typeface="Courier New" pitchFamily="49" charset="0"/>
              <a:buNone/>
            </a:pPr>
            <a:r>
              <a:rPr lang="en-US" dirty="0"/>
              <a:t>The point </a:t>
            </a:r>
            <a:r>
              <a:rPr lang="en-US" dirty="0">
                <a:solidFill>
                  <a:srgbClr val="FF0000"/>
                </a:solidFill>
              </a:rPr>
              <a:t>(2, 5) does not satisfy the equation </a:t>
            </a:r>
            <a:r>
              <a:rPr lang="en-US" i="1" dirty="0"/>
              <a:t>y </a:t>
            </a:r>
            <a:r>
              <a:rPr lang="en-US" dirty="0"/>
              <a:t>= 3</a:t>
            </a:r>
            <a:r>
              <a:rPr lang="en-US" i="1" dirty="0"/>
              <a:t>x</a:t>
            </a:r>
            <a:r>
              <a:rPr lang="en-US" dirty="0"/>
              <a:t> </a:t>
            </a:r>
            <a:r>
              <a:rPr lang="en-US" i="1" dirty="0"/>
              <a:t>− </a:t>
            </a:r>
            <a:r>
              <a:rPr lang="en-US" dirty="0"/>
              <a:t>2</a:t>
            </a:r>
            <a:r>
              <a:rPr lang="en-US" i="1" dirty="0"/>
              <a:t> </a:t>
            </a:r>
            <a:r>
              <a:rPr lang="en-US" dirty="0"/>
              <a:t>because, as just illustrated,</a:t>
            </a:r>
            <a:r>
              <a:rPr lang="en-US" i="1" dirty="0"/>
              <a:t> y </a:t>
            </a:r>
            <a:r>
              <a:rPr lang="en-US" dirty="0"/>
              <a:t>= 4 when</a:t>
            </a:r>
            <a:r>
              <a:rPr lang="en-US" i="1" dirty="0"/>
              <a:t> x </a:t>
            </a:r>
            <a:r>
              <a:rPr lang="en-US" dirty="0"/>
              <a:t>= 2, not 5.</a:t>
            </a:r>
          </a:p>
        </p:txBody>
      </p:sp>
      <p:graphicFrame>
        <p:nvGraphicFramePr>
          <p:cNvPr id="2" name="Object 3"/>
          <p:cNvGraphicFramePr>
            <a:graphicFrameLocks noChangeAspect="1"/>
          </p:cNvGraphicFramePr>
          <p:nvPr/>
        </p:nvGraphicFramePr>
        <p:xfrm>
          <a:off x="533400" y="3194050"/>
          <a:ext cx="7924800" cy="469900"/>
        </p:xfrm>
        <a:graphic>
          <a:graphicData uri="http://schemas.openxmlformats.org/presentationml/2006/ole">
            <mc:AlternateContent xmlns:mc="http://schemas.openxmlformats.org/markup-compatibility/2006">
              <mc:Choice xmlns:v="urn:schemas-microsoft-com:vml" Requires="v">
                <p:oleObj name="Equation" r:id="rId2" imgW="7924680" imgH="469800" progId="Equation.DSMT4">
                  <p:embed/>
                </p:oleObj>
              </mc:Choice>
              <mc:Fallback>
                <p:oleObj name="Equation" r:id="rId2" imgW="79246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194050"/>
                        <a:ext cx="792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33400" y="2021205"/>
          <a:ext cx="8115300" cy="927100"/>
        </p:xfrm>
        <a:graphic>
          <a:graphicData uri="http://schemas.openxmlformats.org/presentationml/2006/ole">
            <mc:AlternateContent xmlns:mc="http://schemas.openxmlformats.org/markup-compatibility/2006">
              <mc:Choice xmlns:v="urn:schemas-microsoft-com:vml" Requires="v">
                <p:oleObj name="Equation" r:id="rId4" imgW="8115120" imgH="927000" progId="Equation.DSMT4">
                  <p:embed/>
                </p:oleObj>
              </mc:Choice>
              <mc:Fallback>
                <p:oleObj name="Equation" r:id="rId4" imgW="811512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021205"/>
                        <a:ext cx="8115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3400" y="1280160"/>
          <a:ext cx="8102600" cy="495300"/>
        </p:xfrm>
        <a:graphic>
          <a:graphicData uri="http://schemas.openxmlformats.org/presentationml/2006/ole">
            <mc:AlternateContent xmlns:mc="http://schemas.openxmlformats.org/markup-compatibility/2006">
              <mc:Choice xmlns:v="urn:schemas-microsoft-com:vml" Requires="v">
                <p:oleObj name="Equation" r:id="rId6" imgW="8102520" imgH="495000" progId="Equation.DSMT4">
                  <p:embed/>
                </p:oleObj>
              </mc:Choice>
              <mc:Fallback>
                <p:oleObj name="Equation" r:id="rId6" imgW="8102520" imgH="495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280160"/>
                        <a:ext cx="8102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uiExpand="1"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1271</Words>
  <Application>Microsoft Office PowerPoint</Application>
  <PresentationFormat>On-screen Show (4:3)</PresentationFormat>
  <Paragraphs>122</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9" baseType="lpstr">
      <vt:lpstr>Arial</vt:lpstr>
      <vt:lpstr>Calibri</vt:lpstr>
      <vt:lpstr>Courier New</vt:lpstr>
      <vt:lpstr>Office Theme</vt:lpstr>
      <vt:lpstr>Equation</vt:lpstr>
      <vt:lpstr>Section 4.1</vt:lpstr>
      <vt:lpstr>Objectives</vt:lpstr>
      <vt:lpstr>Graphing Ordered Pairs</vt:lpstr>
      <vt:lpstr>Example 1: Graphing Ordered Pairs</vt:lpstr>
      <vt:lpstr>Example 1: Graphing Ordered Pairs (cont.)</vt:lpstr>
      <vt:lpstr>Example 1: Graphing Ordered Pairs (cont.)</vt:lpstr>
      <vt:lpstr>Example 1: Graphing Ordered Pairs (cont.)</vt:lpstr>
      <vt:lpstr>Example 2: Determining Ordered Pairs</vt:lpstr>
      <vt:lpstr>Example 2: Determining Ordered Pairs (cont.)</vt:lpstr>
      <vt:lpstr>Example 2: Determining Ordered Pairs (cont.)</vt:lpstr>
      <vt:lpstr>Example 2: Determining Ordered Pairs (cont.)</vt:lpstr>
      <vt:lpstr>Example 2: Determining Ordered Pairs (cont.)</vt:lpstr>
      <vt:lpstr>Example 2: Determining Ordered Pairs (cont.)</vt:lpstr>
      <vt:lpstr>Example 2: Determining Ordered Pairs (cont.)</vt:lpstr>
      <vt:lpstr>Example 2: Determining Ordered Pairs (cont.)</vt:lpstr>
      <vt:lpstr>Graphing Ordered Pairs</vt:lpstr>
      <vt:lpstr>Graphing Ordered Pairs</vt:lpstr>
      <vt:lpstr>Example 3: Reading Points on a Graph</vt:lpstr>
      <vt:lpstr>Example 3: Reading Points on a Graph (cont.)</vt:lpstr>
      <vt:lpstr>Example 3: Reading Points on a Graph (cont.)</vt:lpstr>
      <vt:lpstr>Practice Problems</vt:lpstr>
      <vt:lpstr>Practice Problems (cont.)</vt:lpstr>
      <vt:lpstr>Practice Problems (cont.)</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Rebecca Johnson</cp:lastModifiedBy>
  <cp:revision>39</cp:revision>
  <dcterms:created xsi:type="dcterms:W3CDTF">2013-04-26T14:43:13Z</dcterms:created>
  <dcterms:modified xsi:type="dcterms:W3CDTF">2024-02-07T18:29:53Z</dcterms:modified>
</cp:coreProperties>
</file>