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288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5C87D-B1B1-46E6-8047-E59D59A9A50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E0AE8-E09E-4E9C-B46F-939E47AB5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28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2.png"/><Relationship Id="rId4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Variables: Ax </a:t>
            </a:r>
            <a:r>
              <a:rPr lang="en-US" dirty="0">
                <a:solidFill>
                  <a:srgbClr val="1F497D"/>
                </a:solidFill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By </a:t>
            </a:r>
            <a:r>
              <a:rPr lang="en-US" dirty="0">
                <a:solidFill>
                  <a:srgbClr val="1F497D"/>
                </a:solidFill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84200" y="2919984"/>
          <a:ext cx="4978400" cy="2718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69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6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a Linear Equation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 Two Variables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673100" y="3000947"/>
          <a:ext cx="4813300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4813200" imgH="2577960" progId="Equation.DSMT4">
                  <p:embed/>
                </p:oleObj>
              </mc:Choice>
              <mc:Fallback>
                <p:oleObj name="Equation" r:id="rId3" imgW="4813200" imgH="2577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3000947"/>
                        <a:ext cx="4813300" cy="257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7" name="Picture 7" descr="Combo2E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8312" y="2670312"/>
            <a:ext cx="3200400" cy="319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c.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Substitute </a:t>
            </a:r>
            <a:r>
              <a:rPr lang="en-US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1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0</a:t>
            </a:r>
            <a:r>
              <a:rPr lang="en-US" dirty="0">
                <a:latin typeface="Calibri" pitchFamily="34" charset="0"/>
              </a:rPr>
              <a:t>, and 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1</a:t>
            </a:r>
            <a:r>
              <a:rPr lang="en-US" dirty="0">
                <a:latin typeface="Calibri" pitchFamily="34" charset="0"/>
              </a:rPr>
              <a:t> for </a:t>
            </a:r>
            <a:r>
              <a:rPr lang="en-US" i="1" dirty="0"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Locating the </a:t>
            </a:r>
            <a:r>
              <a:rPr lang="en-US" sz="3200" i="1" dirty="0">
                <a:solidFill>
                  <a:schemeClr val="accent1"/>
                </a:solidFill>
              </a:rPr>
              <a:t>y</a:t>
            </a:r>
            <a:r>
              <a:rPr lang="en-US" sz="3200" dirty="0">
                <a:solidFill>
                  <a:schemeClr val="accent1"/>
                </a:solidFill>
              </a:rPr>
              <a:t>-intercept and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-intercept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520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502920">
            <a:noAutofit/>
          </a:bodyPr>
          <a:lstStyle/>
          <a:p>
            <a:pPr marL="463550" indent="-46355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Intercepts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To find the </a:t>
            </a:r>
            <a:r>
              <a:rPr lang="en-US" b="1" i="1" dirty="0">
                <a:solidFill>
                  <a:srgbClr val="C00C08"/>
                </a:solidFill>
              </a:rPr>
              <a:t>y</a:t>
            </a:r>
            <a:r>
              <a:rPr lang="en-US" b="1" i="0" dirty="0">
                <a:solidFill>
                  <a:srgbClr val="C00C08"/>
                </a:solidFill>
              </a:rPr>
              <a:t>-intercept</a:t>
            </a:r>
            <a:r>
              <a:rPr lang="en-US" i="0" dirty="0">
                <a:solidFill>
                  <a:srgbClr val="000000"/>
                </a:solidFill>
              </a:rPr>
              <a:t> (where 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the line crosses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-axis), 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substitute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0 and solve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To find the </a:t>
            </a:r>
            <a:r>
              <a:rPr lang="en-US" b="1" i="1" dirty="0">
                <a:solidFill>
                  <a:srgbClr val="C00C08"/>
                </a:solidFill>
              </a:rPr>
              <a:t>x</a:t>
            </a:r>
            <a:r>
              <a:rPr lang="en-US" b="1" i="0" dirty="0">
                <a:solidFill>
                  <a:srgbClr val="C00C08"/>
                </a:solidFill>
              </a:rPr>
              <a:t>-intercept</a:t>
            </a:r>
            <a:r>
              <a:rPr lang="en-US" i="0" dirty="0">
                <a:solidFill>
                  <a:srgbClr val="000000"/>
                </a:solidFill>
              </a:rPr>
              <a:t> (where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the line crosses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-axis), 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substitute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0 and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14340" name="Picture 4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5456" y="1842448"/>
            <a:ext cx="3200400" cy="2838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- and </a:t>
            </a:r>
            <a:r>
              <a:rPr lang="en-US" sz="3200" i="1" dirty="0">
                <a:solidFill>
                  <a:schemeClr val="accent1"/>
                </a:solidFill>
              </a:rPr>
              <a:t>y</a:t>
            </a:r>
            <a:r>
              <a:rPr lang="en-US" sz="3200" dirty="0">
                <a:solidFill>
                  <a:schemeClr val="accent1"/>
                </a:solidFill>
              </a:rPr>
              <a:t>-Intercepts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following linear equations by locating the   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1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i="0" dirty="0">
                <a:solidFill>
                  <a:srgbClr val="0000FF"/>
                </a:solidFill>
              </a:rPr>
              <a:t>+ 3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= 9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447800" y="3708874"/>
            <a:ext cx="59372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0352" y="356282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3" imgW="736560" imgH="291960" progId="Equation.DSMT4">
                  <p:embed/>
                </p:oleObj>
              </mc:Choice>
              <mc:Fallback>
                <p:oleObj name="Equation" r:id="rId3" imgW="7365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6282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193925" y="3473450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5" imgW="1625400" imgH="469800" progId="Equation.DSMT4">
                  <p:embed/>
                </p:oleObj>
              </mc:Choice>
              <mc:Fallback>
                <p:oleObj name="Equation" r:id="rId5" imgW="16254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3473450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924792" y="4052248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7" imgW="888840" imgH="355320" progId="Equation.DSMT4">
                  <p:embed/>
                </p:oleObj>
              </mc:Choice>
              <mc:Fallback>
                <p:oleObj name="Equation" r:id="rId7" imgW="8888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792" y="4052248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102592" y="4599296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9" imgW="711000" imgH="355320" progId="Equation.DSMT4">
                  <p:embed/>
                </p:oleObj>
              </mc:Choice>
              <mc:Fallback>
                <p:oleObj name="Equation" r:id="rId9" imgW="711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592" y="4599296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36896" y="5078104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1" imgW="3403440" imgH="469800" progId="Equation.DSMT4">
                  <p:embed/>
                </p:oleObj>
              </mc:Choice>
              <mc:Fallback>
                <p:oleObj name="Equation" r:id="rId11" imgW="34034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6" y="5078104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5382904" y="3708874"/>
            <a:ext cx="59372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517408" y="3531074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3" imgW="723600" imgH="355320" progId="Equation.DSMT4">
                  <p:embed/>
                </p:oleObj>
              </mc:Choice>
              <mc:Fallback>
                <p:oleObj name="Equation" r:id="rId13" imgW="7236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7408" y="3531074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6091238" y="3473450"/>
          <a:ext cx="166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5" imgW="1663560" imgH="469800" progId="Equation.DSMT4">
                  <p:embed/>
                </p:oleObj>
              </mc:Choice>
              <mc:Fallback>
                <p:oleObj name="Equation" r:id="rId15" imgW="16635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1238" y="3473450"/>
                        <a:ext cx="166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018360" y="41500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7" imgW="723600" imgH="291960" progId="Equation.DSMT4">
                  <p:embed/>
                </p:oleObj>
              </mc:Choice>
              <mc:Fallback>
                <p:oleObj name="Equation" r:id="rId17" imgW="723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60" y="41500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4551363" y="5078413"/>
          <a:ext cx="341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9" imgW="3416040" imgH="469800" progId="Equation.DSMT4">
                  <p:embed/>
                </p:oleObj>
              </mc:Choice>
              <mc:Fallback>
                <p:oleObj name="Equation" r:id="rId19" imgW="34160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363" y="5078413"/>
                        <a:ext cx="341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- and </a:t>
            </a:r>
            <a:r>
              <a:rPr lang="en-US" sz="3200" i="1" dirty="0">
                <a:solidFill>
                  <a:schemeClr val="accent1"/>
                </a:solidFill>
              </a:rPr>
              <a:t>y</a:t>
            </a:r>
            <a:r>
              <a:rPr lang="en-US" sz="3200" dirty="0">
                <a:solidFill>
                  <a:schemeClr val="accent1"/>
                </a:solidFill>
              </a:rPr>
              <a:t>-Intercepts (cont.)</a:t>
            </a:r>
          </a:p>
        </p:txBody>
      </p:sp>
      <p:pic>
        <p:nvPicPr>
          <p:cNvPr id="16390" name="Picture 10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981200"/>
            <a:ext cx="3657600" cy="3651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r>
              <a:rPr lang="en-US" dirty="0">
                <a:latin typeface="Calibri" pitchFamily="34" charset="0"/>
              </a:rPr>
              <a:t>Plot the two intercepts and draw the line that contains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- and </a:t>
            </a:r>
            <a:r>
              <a:rPr lang="en-US" sz="3200" i="1" dirty="0">
                <a:solidFill>
                  <a:schemeClr val="accent1"/>
                </a:solidFill>
              </a:rPr>
              <a:t>y</a:t>
            </a:r>
            <a:r>
              <a:rPr lang="en-US" sz="3200" dirty="0">
                <a:solidFill>
                  <a:schemeClr val="accent1"/>
                </a:solidFill>
              </a:rPr>
              <a:t>-Intercepts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>
            <a:off x="1343025" y="2898444"/>
            <a:ext cx="59372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455613" y="1295400"/>
            <a:ext cx="4572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sz="2800" b="1" dirty="0">
                <a:latin typeface="Calibri" pitchFamily="34" charset="0"/>
              </a:rPr>
              <a:t>b.</a:t>
            </a: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12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sz="2800" b="1" dirty="0">
                <a:latin typeface="Calibri" pitchFamily="34" charset="0"/>
              </a:rPr>
              <a:t>Solution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275239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3" imgW="736560" imgH="291960" progId="Equation.DSMT4">
                  <p:embed/>
                </p:oleObj>
              </mc:Choice>
              <mc:Fallback>
                <p:oleObj name="Equation" r:id="rId3" imgW="7365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5239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024063" y="2663825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5" imgW="1981080" imgH="469800" progId="Equation.DSMT4">
                  <p:embed/>
                </p:oleObj>
              </mc:Choice>
              <mc:Fallback>
                <p:oleObj name="Equation" r:id="rId5" imgW="19810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2663825"/>
                        <a:ext cx="198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737512" y="3282288"/>
          <a:ext cx="1270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7" imgW="1269720" imgH="355320" progId="Equation.DSMT4">
                  <p:embed/>
                </p:oleObj>
              </mc:Choice>
              <mc:Fallback>
                <p:oleObj name="Equation" r:id="rId7" imgW="12697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7512" y="3282288"/>
                        <a:ext cx="1270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124200" y="38100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9" imgW="939600" imgH="355320" progId="Equation.DSMT4">
                  <p:embed/>
                </p:oleObj>
              </mc:Choice>
              <mc:Fallback>
                <p:oleObj name="Equation" r:id="rId9" imgW="9396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8100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30352" y="4321792"/>
          <a:ext cx="361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11" imgW="3619440" imgH="469800" progId="Equation.DSMT4">
                  <p:embed/>
                </p:oleObj>
              </mc:Choice>
              <mc:Fallback>
                <p:oleObj name="Equation" r:id="rId11" imgW="36194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21792"/>
                        <a:ext cx="361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5436548" y="2898444"/>
            <a:ext cx="59372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4584700" y="2720644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13" imgW="723600" imgH="355320" progId="Equation.DSMT4">
                  <p:embed/>
                </p:oleObj>
              </mc:Choice>
              <mc:Fallback>
                <p:oleObj name="Equation" r:id="rId13" imgW="7236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2720644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6151563" y="2663825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15" imgW="1981080" imgH="469800" progId="Equation.DSMT4">
                  <p:embed/>
                </p:oleObj>
              </mc:Choice>
              <mc:Fallback>
                <p:oleObj name="Equation" r:id="rId15" imgW="19810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563" y="2663825"/>
                        <a:ext cx="198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7099300" y="3304844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17" imgW="1054080" imgH="291960" progId="Equation.DSMT4">
                  <p:embed/>
                </p:oleObj>
              </mc:Choice>
              <mc:Fallback>
                <p:oleObj name="Equation" r:id="rId17" imgW="10540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3304844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7251700" y="3851892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19" imgW="736560" imgH="279360" progId="Equation.DSMT4">
                  <p:embed/>
                </p:oleObj>
              </mc:Choice>
              <mc:Fallback>
                <p:oleObj name="Equation" r:id="rId19" imgW="7365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1700" y="3851892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4584700" y="4330700"/>
          <a:ext cx="341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21" imgW="3416040" imgH="469800" progId="Equation.DSMT4">
                  <p:embed/>
                </p:oleObj>
              </mc:Choice>
              <mc:Fallback>
                <p:oleObj name="Equation" r:id="rId21" imgW="34160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4330700"/>
                        <a:ext cx="341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- and </a:t>
            </a:r>
            <a:r>
              <a:rPr lang="en-US" sz="3200" i="1" dirty="0">
                <a:solidFill>
                  <a:schemeClr val="accent1"/>
                </a:solidFill>
              </a:rPr>
              <a:t>y</a:t>
            </a:r>
            <a:r>
              <a:rPr lang="en-US" sz="3200" dirty="0">
                <a:solidFill>
                  <a:schemeClr val="accent1"/>
                </a:solidFill>
              </a:rPr>
              <a:t>-Intercepts (cont.)</a:t>
            </a:r>
          </a:p>
        </p:txBody>
      </p:sp>
      <p:pic>
        <p:nvPicPr>
          <p:cNvPr id="18438" name="Picture 8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981200"/>
            <a:ext cx="3657600" cy="3624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r>
              <a:rPr lang="en-US" dirty="0">
                <a:latin typeface="Calibri" pitchFamily="34" charset="0"/>
              </a:rPr>
              <a:t>Plot the two intercepts and draw the line that contains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Locating the </a:t>
            </a:r>
            <a:r>
              <a:rPr lang="en-US" sz="3200" i="1" dirty="0">
                <a:solidFill>
                  <a:schemeClr val="accent1"/>
                </a:solidFill>
              </a:rPr>
              <a:t>y</a:t>
            </a:r>
            <a:r>
              <a:rPr lang="en-US" sz="3200" dirty="0">
                <a:solidFill>
                  <a:schemeClr val="accent1"/>
                </a:solidFill>
              </a:rPr>
              <a:t>-intercept and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-intercept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In general, the intercepts are easy to find because substituting 0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leads to an easy solution for the other variable. 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8396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Find the missing coordinate of each ordered pair so that it belongs to the solution set of the equation 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4:</a:t>
            </a:r>
          </a:p>
          <a:p>
            <a:pPr marL="463550" indent="-463550" algn="ctr">
              <a:buFont typeface="Courier New" pitchFamily="49" charset="0"/>
              <a:buNone/>
              <a:defRPr/>
            </a:pPr>
            <a:r>
              <a:rPr lang="en-US" i="0" dirty="0">
                <a:solidFill>
                  <a:srgbClr val="000000"/>
                </a:solidFill>
              </a:rPr>
              <a:t>(0,  ), (  , 0), (  , 8),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1,  )</a:t>
            </a:r>
          </a:p>
          <a:p>
            <a:pPr marL="514350" indent="-514350">
              <a:spcBef>
                <a:spcPct val="70000"/>
              </a:spcBef>
              <a:defRPr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Does the ordered pair              satisfy the equation 3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+ 2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6?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Find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-intercept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-intercept of the equation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3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9. 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Graph the linear equation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 2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= 3.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311650" y="3214688"/>
          <a:ext cx="952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952200" imgH="888840" progId="Equation.DSMT4">
                  <p:embed/>
                </p:oleObj>
              </mc:Choice>
              <mc:Fallback>
                <p:oleObj name="Equation" r:id="rId3" imgW="95220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3214688"/>
                        <a:ext cx="952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1507" name="Object 4"/>
          <p:cNvGraphicFramePr>
            <a:graphicFrameLocks noChangeAspect="1"/>
          </p:cNvGraphicFramePr>
          <p:nvPr/>
        </p:nvGraphicFramePr>
        <p:xfrm>
          <a:off x="533400" y="1219200"/>
          <a:ext cx="64008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6400800" imgH="2158920" progId="Equation.DSMT4">
                  <p:embed/>
                </p:oleObj>
              </mc:Choice>
              <mc:Fallback>
                <p:oleObj name="Equation" r:id="rId3" imgW="6400800" imgH="2158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6400800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08" name="Picture 5" descr="Combo2E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2819400"/>
            <a:ext cx="217487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Plot points that satisfy a linear equation and draw the corresponding line.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Recognize the standard form of a linear equation in two variables: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By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of a line and graph the corresponding line.</a:t>
            </a:r>
          </a:p>
          <a:p>
            <a:pPr marL="463550" indent="-463550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Standard Form: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By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163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37160">
            <a:spAutoFit/>
          </a:bodyPr>
          <a:lstStyle/>
          <a:p>
            <a:pPr marL="53975" indent="-53975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Standard Form of a Linear Equation</a:t>
            </a:r>
          </a:p>
          <a:p>
            <a:pPr marL="53975" indent="-53975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Any equation of the form</a:t>
            </a:r>
          </a:p>
          <a:p>
            <a:pPr marL="53975" indent="-53975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By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3975" indent="-53975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are not both equal to 0, is called the </a:t>
            </a:r>
            <a:r>
              <a:rPr lang="en-US" b="1" i="0" dirty="0">
                <a:solidFill>
                  <a:srgbClr val="C00C08"/>
                </a:solidFill>
              </a:rPr>
              <a:t>standard form</a:t>
            </a:r>
            <a:r>
              <a:rPr lang="en-US" i="0" dirty="0">
                <a:solidFill>
                  <a:srgbClr val="000000"/>
                </a:solidFill>
              </a:rPr>
              <a:t> of a </a:t>
            </a:r>
            <a:r>
              <a:rPr lang="en-US" b="1" i="0" dirty="0">
                <a:solidFill>
                  <a:srgbClr val="C00C08"/>
                </a:solidFill>
              </a:rPr>
              <a:t>linear equation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Standard Form: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By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23658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 bIns="137160">
            <a:spAutoFit/>
          </a:bodyPr>
          <a:lstStyle/>
          <a:p>
            <a:pPr marL="53975" indent="-53975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53975" indent="-53975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Note that in the standard form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By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may be positive, negative, or 0, but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cannot </a:t>
            </a:r>
            <a:r>
              <a:rPr lang="en-US" b="1" i="0" dirty="0">
                <a:solidFill>
                  <a:srgbClr val="C00C08"/>
                </a:solidFill>
              </a:rPr>
              <a:t>both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equal 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Standard Form: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By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730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 bIns="137160">
            <a:spAutoFit/>
          </a:bodyPr>
          <a:lstStyle/>
          <a:p>
            <a:pPr marL="463550" indent="-463550" algn="ctr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To Graph a Linear Equation in Two Variables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Locate any two points that satisfy the equation.  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that lead to simple solutions.  Remember that there is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.  But,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</a:p>
          <a:p>
            <a:pPr marL="463550" indent="-463550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Plot these two points on a Cartesian coordinate system.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Standard Form: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By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008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37160">
            <a:spAutoFit/>
          </a:bodyPr>
          <a:lstStyle/>
          <a:p>
            <a:pPr marL="463550" indent="-46355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To Graph a Linear Equation in Two Variables (cont.)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Draw a line through these two points.  (</a:t>
            </a: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Every point on that line will satisfy the equation.)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To check:</a:t>
            </a:r>
            <a:r>
              <a:rPr lang="en-US" i="0" dirty="0">
                <a:solidFill>
                  <a:srgbClr val="000000"/>
                </a:solidFill>
              </a:rPr>
              <a:t> Locate a third point that satisfies the equation and check to see that it does indeed lie on the line.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a Linear Equation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 Two Variables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548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each of the following linear equations.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= 6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Make a table with headings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and, whenever possible, </a:t>
            </a:r>
            <a:r>
              <a:rPr lang="en-US" b="1" i="0" dirty="0">
                <a:solidFill>
                  <a:schemeClr val="tx1"/>
                </a:solidFill>
              </a:rPr>
              <a:t>choose values for </a:t>
            </a:r>
            <a:r>
              <a:rPr lang="en-US" b="1" i="1" dirty="0">
                <a:solidFill>
                  <a:schemeClr val="tx1"/>
                </a:solidFill>
              </a:rPr>
              <a:t>x</a:t>
            </a:r>
            <a:r>
              <a:rPr lang="en-US" b="1" i="0" dirty="0">
                <a:solidFill>
                  <a:schemeClr val="tx1"/>
                </a:solidFill>
              </a:rPr>
              <a:t> or </a:t>
            </a:r>
            <a:r>
              <a:rPr lang="en-US" b="1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that lead to simple solutions for the other variable</a:t>
            </a:r>
            <a:r>
              <a:rPr lang="en-US" i="0" dirty="0">
                <a:solidFill>
                  <a:schemeClr val="tx1"/>
                </a:solidFill>
              </a:rPr>
              <a:t>.  (Values chosen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are shown in red.) 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1752600"/>
          <a:ext cx="3581400" cy="3141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2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3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18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2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287086"/>
              </p:ext>
            </p:extLst>
          </p:nvPr>
        </p:nvGraphicFramePr>
        <p:xfrm>
          <a:off x="863600" y="1865313"/>
          <a:ext cx="3276600" cy="306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3276360" imgH="3060360" progId="Equation.DSMT4">
                  <p:embed/>
                </p:oleObj>
              </mc:Choice>
              <mc:Fallback>
                <p:oleObj name="Equation" r:id="rId3" imgW="3276360" imgH="3060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1865313"/>
                        <a:ext cx="3276600" cy="306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a Linear Equation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 Two Variables (cont.)</a:t>
            </a:r>
          </a:p>
        </p:txBody>
      </p:sp>
      <p:pic>
        <p:nvPicPr>
          <p:cNvPr id="11267" name="Picture 5" descr="Combo2E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1447800"/>
            <a:ext cx="3657600" cy="3646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3400" y="3276600"/>
          <a:ext cx="50292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2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5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a Linear Equation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 Two Variables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b.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1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Solve the equation for </a:t>
            </a:r>
            <a:r>
              <a:rPr lang="en-US" i="1" dirty="0"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2</a:t>
            </a:r>
            <a:r>
              <a:rPr lang="en-US" i="1" dirty="0">
                <a:latin typeface="Calibri" pitchFamily="34" charset="0"/>
              </a:rPr>
              <a:t>y </a:t>
            </a:r>
            <a:r>
              <a:rPr lang="en-US" dirty="0">
                <a:latin typeface="Calibri" pitchFamily="34" charset="0"/>
              </a:rPr>
              <a:t>+ 1) and substitute 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0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1</a:t>
            </a:r>
            <a:r>
              <a:rPr lang="en-US" dirty="0">
                <a:latin typeface="Calibri" pitchFamily="34" charset="0"/>
              </a:rPr>
              <a:t>, and </a:t>
            </a:r>
            <a:r>
              <a:rPr lang="en-US" dirty="0">
                <a:solidFill>
                  <a:srgbClr val="FF0008"/>
                </a:solidFill>
                <a:latin typeface="Calibri" pitchFamily="34" charset="0"/>
              </a:rPr>
              <a:t>2</a:t>
            </a:r>
            <a:r>
              <a:rPr lang="en-US" dirty="0">
                <a:latin typeface="Calibri" pitchFamily="34" charset="0"/>
              </a:rPr>
              <a:t> for </a:t>
            </a:r>
            <a:r>
              <a:rPr lang="en-US" i="1" dirty="0">
                <a:latin typeface="Calibri" pitchFamily="34" charset="0"/>
              </a:rPr>
              <a:t>y.</a:t>
            </a:r>
            <a:endParaRPr lang="en-US" dirty="0"/>
          </a:p>
        </p:txBody>
      </p:sp>
      <p:pic>
        <p:nvPicPr>
          <p:cNvPr id="12293" name="Picture 6" descr="Combo2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819400"/>
            <a:ext cx="3200400" cy="319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1" name="Object 4"/>
          <p:cNvGraphicFramePr>
            <a:graphicFrameLocks noChangeAspect="1"/>
          </p:cNvGraphicFramePr>
          <p:nvPr/>
        </p:nvGraphicFramePr>
        <p:xfrm>
          <a:off x="669925" y="3346450"/>
          <a:ext cx="4813300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4" imgW="4813200" imgH="2577960" progId="Equation.DSMT4">
                  <p:embed/>
                </p:oleObj>
              </mc:Choice>
              <mc:Fallback>
                <p:oleObj name="Equation" r:id="rId4" imgW="4813200" imgH="2577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3346450"/>
                        <a:ext cx="4813300" cy="257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404</Words>
  <Application>Microsoft Office PowerPoint</Application>
  <PresentationFormat>On-screen Show (4:3)</PresentationFormat>
  <Paragraphs>65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4.2</vt:lpstr>
      <vt:lpstr>Objectives</vt:lpstr>
      <vt:lpstr>The Standard Form: Ax + By = C</vt:lpstr>
      <vt:lpstr>The Standard Form: Ax + By = C</vt:lpstr>
      <vt:lpstr>The Standard Form: Ax + By = C</vt:lpstr>
      <vt:lpstr>The Standard Form: Ax + By = C</vt:lpstr>
      <vt:lpstr>Example 1: Graphing a Linear Equation  in Two Variables</vt:lpstr>
      <vt:lpstr>Example 1: Graphing a Linear Equation  in Two Variables (cont.)</vt:lpstr>
      <vt:lpstr>Example 1: Graphing a Linear Equation  in Two Variables (cont.)</vt:lpstr>
      <vt:lpstr>Example 1: Graphing a Linear Equation  in Two Variables (cont.)</vt:lpstr>
      <vt:lpstr>Locating the y-intercept and x-intercept</vt:lpstr>
      <vt:lpstr>Example 2: x- and y-Intercepts</vt:lpstr>
      <vt:lpstr>Example 2: x- and y-Intercepts (cont.)</vt:lpstr>
      <vt:lpstr>Example 2: x- and y-Intercepts (cont.)</vt:lpstr>
      <vt:lpstr>Example 2: x- and y-Intercepts (cont.)</vt:lpstr>
      <vt:lpstr>Locating the y-intercept and x-intercept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3</cp:revision>
  <dcterms:created xsi:type="dcterms:W3CDTF">2013-04-26T14:43:13Z</dcterms:created>
  <dcterms:modified xsi:type="dcterms:W3CDTF">2016-10-03T21:28:55Z</dcterms:modified>
</cp:coreProperties>
</file>