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0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B87CD-135C-4632-A765-D5B8687330E1}" type="datetimeFigureOut">
              <a:rPr lang="en-US" smtClean="0"/>
              <a:pPr/>
              <a:t>7/27/2017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E94F-E9B1-4B40-9CEF-F3F99C31A1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30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9.png"/><Relationship Id="rId4" Type="http://schemas.openxmlformats.org/officeDocument/2006/relationships/image" Target="../media/image3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6.png"/><Relationship Id="rId4" Type="http://schemas.openxmlformats.org/officeDocument/2006/relationships/image" Target="../media/image4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2.wmf"/><Relationship Id="rId5" Type="http://schemas.openxmlformats.org/officeDocument/2006/relationships/image" Target="../media/image16.png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9.wmf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Slope-Intercept Form: </a:t>
            </a:r>
          </a:p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y </a:t>
            </a:r>
            <a:r>
              <a:rPr lang="en-US" dirty="0" smtClean="0">
                <a:solidFill>
                  <a:srgbClr val="1F497D"/>
                </a:solidFill>
              </a:rPr>
              <a:t>=</a:t>
            </a:r>
            <a:r>
              <a:rPr lang="en-US" b="1" i="1" dirty="0" smtClean="0">
                <a:solidFill>
                  <a:srgbClr val="1F497D"/>
                </a:solidFill>
              </a:rPr>
              <a:t> mx </a:t>
            </a:r>
            <a:r>
              <a:rPr lang="en-US" dirty="0" smtClean="0">
                <a:solidFill>
                  <a:srgbClr val="1F497D"/>
                </a:solidFill>
              </a:rPr>
              <a:t>+</a:t>
            </a:r>
            <a:r>
              <a:rPr lang="en-US" b="1" i="1" dirty="0" smtClean="0">
                <a:solidFill>
                  <a:srgbClr val="1F497D"/>
                </a:solidFill>
              </a:rPr>
              <a:t> b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Slopes of Horizontal and </a:t>
            </a:r>
            <a:br>
              <a:rPr lang="en-US" sz="3200" dirty="0" smtClean="0">
                <a:solidFill>
                  <a:schemeClr val="accent1"/>
                </a:solidFill>
              </a:rPr>
            </a:br>
            <a:r>
              <a:rPr lang="en-US" sz="3200" dirty="0" smtClean="0">
                <a:solidFill>
                  <a:schemeClr val="accent1"/>
                </a:solidFill>
              </a:rPr>
              <a:t>Vertical Lines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Find the equation and slope of the horizontal line through the point </a:t>
            </a:r>
            <a:r>
              <a:rPr lang="en-US" i="0" dirty="0" smtClean="0">
                <a:solidFill>
                  <a:srgbClr val="0000FF"/>
                </a:solidFill>
              </a:rPr>
              <a:t>(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0000FF"/>
                </a:solidFill>
              </a:rPr>
              <a:t>2, 5)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equation is </a:t>
            </a:r>
            <a:r>
              <a:rPr lang="en-US" i="1" dirty="0" smtClean="0">
                <a:solidFill>
                  <a:srgbClr val="FF0008"/>
                </a:solidFill>
              </a:rPr>
              <a:t>y</a:t>
            </a:r>
            <a:r>
              <a:rPr lang="en-US" i="0" dirty="0" smtClean="0">
                <a:solidFill>
                  <a:srgbClr val="FF0008"/>
                </a:solidFill>
              </a:rPr>
              <a:t> = 5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</a:t>
            </a:r>
            <a:r>
              <a:rPr lang="en-US" i="0" dirty="0" smtClean="0">
                <a:solidFill>
                  <a:srgbClr val="FF0008"/>
                </a:solidFill>
              </a:rPr>
              <a:t>slope is 0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3316" name="Picture 4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263612"/>
            <a:ext cx="3657600" cy="360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3: Slopes of Horizontal and </a:t>
            </a:r>
            <a:br>
              <a:rPr lang="en-US" sz="3200" dirty="0" smtClean="0">
                <a:solidFill>
                  <a:schemeClr val="accent1"/>
                </a:solidFill>
              </a:rPr>
            </a:br>
            <a:r>
              <a:rPr lang="en-US" sz="3200" dirty="0" smtClean="0">
                <a:solidFill>
                  <a:schemeClr val="accent1"/>
                </a:solidFill>
              </a:rPr>
              <a:t>Vertical Lines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Find the equation and slope of the vertical line through the point </a:t>
            </a:r>
            <a:r>
              <a:rPr lang="en-US" i="0" dirty="0" smtClean="0">
                <a:solidFill>
                  <a:srgbClr val="0000FF"/>
                </a:solidFill>
              </a:rPr>
              <a:t>(3, 2)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equation is </a:t>
            </a:r>
            <a:r>
              <a:rPr lang="en-US" i="1" dirty="0" smtClean="0">
                <a:solidFill>
                  <a:srgbClr val="FF0008"/>
                </a:solidFill>
              </a:rPr>
              <a:t>x</a:t>
            </a:r>
            <a:r>
              <a:rPr lang="en-US" i="0" dirty="0" smtClean="0">
                <a:solidFill>
                  <a:srgbClr val="FF0008"/>
                </a:solidFill>
              </a:rPr>
              <a:t> = 3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</a:p>
          <a:p>
            <a:pPr marL="463550" indent="-46355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</a:t>
            </a:r>
            <a:r>
              <a:rPr lang="en-US" i="0" dirty="0" smtClean="0">
                <a:solidFill>
                  <a:srgbClr val="FF0008"/>
                </a:solidFill>
              </a:rPr>
              <a:t>slope is undefined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4340" name="Picture 5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3588" y="2259126"/>
            <a:ext cx="3657600" cy="3608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 Slope-Intercept Form: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47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For </a:t>
            </a:r>
            <a:r>
              <a:rPr lang="en-US" b="1" i="1" dirty="0" smtClean="0">
                <a:solidFill>
                  <a:srgbClr val="000000"/>
                </a:solidFill>
              </a:rPr>
              <a:t>y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=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mx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+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b</a:t>
            </a:r>
            <a:r>
              <a:rPr lang="en-US" b="1" i="0" dirty="0" smtClean="0">
                <a:solidFill>
                  <a:srgbClr val="000000"/>
                </a:solidFill>
              </a:rPr>
              <a:t>, </a:t>
            </a:r>
            <a:r>
              <a:rPr lang="en-US" b="1" i="1" dirty="0" smtClean="0">
                <a:solidFill>
                  <a:srgbClr val="000000"/>
                </a:solidFill>
              </a:rPr>
              <a:t>m</a:t>
            </a:r>
            <a:r>
              <a:rPr lang="en-US" b="1" i="0" dirty="0" smtClean="0">
                <a:solidFill>
                  <a:srgbClr val="000000"/>
                </a:solidFill>
              </a:rPr>
              <a:t> is the Slope</a:t>
            </a:r>
          </a:p>
          <a:p>
            <a:pPr marL="0" indent="0" algn="just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For an equation in the form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mx</a:t>
            </a:r>
            <a:r>
              <a:rPr lang="en-US" i="0" dirty="0" smtClean="0">
                <a:solidFill>
                  <a:srgbClr val="0000FF"/>
                </a:solidFill>
              </a:rPr>
              <a:t> + </a:t>
            </a:r>
            <a:r>
              <a:rPr lang="en-US" i="1" dirty="0" smtClean="0">
                <a:solidFill>
                  <a:srgbClr val="0000FF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, the slope of the line is </a:t>
            </a:r>
            <a:r>
              <a:rPr lang="en-US" i="1" dirty="0" smtClean="0">
                <a:solidFill>
                  <a:srgbClr val="C00C08"/>
                </a:solidFill>
              </a:rPr>
              <a:t>m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 Slope-Intercept Form: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</a:t>
            </a:r>
            <a:endParaRPr lang="en-US" sz="3200" dirty="0" smtClean="0">
              <a:solidFill>
                <a:schemeClr val="accent1"/>
              </a:solidFill>
            </a:endParaRPr>
          </a:p>
        </p:txBody>
      </p:sp>
      <p:sp>
        <p:nvSpPr>
          <p:cNvPr id="15364" name="Rectangle 4"/>
          <p:cNvSpPr>
            <a:spLocks/>
          </p:cNvSpPr>
          <p:nvPr/>
        </p:nvSpPr>
        <p:spPr bwMode="auto">
          <a:xfrm>
            <a:off x="457200" y="1280160"/>
            <a:ext cx="8229600" cy="19056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ts val="672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Slope-Intercept Form</a:t>
            </a:r>
          </a:p>
          <a:p>
            <a:pPr eaLnBrk="0" hangingPunct="0">
              <a:spcBef>
                <a:spcPts val="672"/>
              </a:spcBef>
              <a:buFont typeface="Courier New" pitchFamily="49" charset="0"/>
              <a:buNone/>
            </a:pPr>
            <a:r>
              <a:rPr lang="en-US" sz="2800" b="1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mx</a:t>
            </a:r>
            <a:r>
              <a:rPr lang="en-US" sz="2800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C00C08"/>
                </a:solidFill>
              </a:rPr>
              <a:t>slope-intercept form</a:t>
            </a:r>
            <a:r>
              <a:rPr lang="en-US" sz="2800" dirty="0">
                <a:solidFill>
                  <a:srgbClr val="000000"/>
                </a:solidFill>
              </a:rPr>
              <a:t> for the </a:t>
            </a:r>
            <a:r>
              <a:rPr lang="en-US" sz="2800" dirty="0" smtClean="0">
                <a:solidFill>
                  <a:srgbClr val="000000"/>
                </a:solidFill>
              </a:rPr>
              <a:t>equation </a:t>
            </a:r>
            <a:r>
              <a:rPr lang="en-US" sz="2800" dirty="0">
                <a:solidFill>
                  <a:srgbClr val="000000"/>
                </a:solidFill>
              </a:rPr>
              <a:t>of a line, where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is the </a:t>
            </a:r>
            <a:r>
              <a:rPr lang="en-US" sz="2800" b="1" dirty="0">
                <a:solidFill>
                  <a:srgbClr val="C00C08"/>
                </a:solidFill>
              </a:rPr>
              <a:t>slope</a:t>
            </a:r>
            <a:r>
              <a:rPr lang="en-US" sz="2800" dirty="0">
                <a:solidFill>
                  <a:srgbClr val="000000"/>
                </a:solidFill>
              </a:rPr>
              <a:t> and (0,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) </a:t>
            </a:r>
            <a:r>
              <a:rPr lang="en-US" sz="2800" dirty="0" smtClean="0">
                <a:solidFill>
                  <a:srgbClr val="000000"/>
                </a:solidFill>
              </a:rPr>
              <a:t>is the </a:t>
            </a:r>
            <a:r>
              <a:rPr lang="en-US" sz="2800" b="1" i="1" dirty="0">
                <a:solidFill>
                  <a:srgbClr val="C00C08"/>
                </a:solidFill>
              </a:rPr>
              <a:t>y</a:t>
            </a:r>
            <a:r>
              <a:rPr lang="en-US" sz="2800" dirty="0">
                <a:solidFill>
                  <a:srgbClr val="C00C08"/>
                </a:solidFill>
              </a:rPr>
              <a:t>-</a:t>
            </a:r>
            <a:r>
              <a:rPr lang="en-US" sz="2800" b="1" dirty="0">
                <a:solidFill>
                  <a:srgbClr val="C00C08"/>
                </a:solidFill>
              </a:rPr>
              <a:t>intercept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Find the slope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-intercept of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+</a:t>
            </a:r>
            <a:r>
              <a:rPr lang="en-US" i="0" dirty="0" smtClean="0">
                <a:solidFill>
                  <a:srgbClr val="0000FF"/>
                </a:solidFill>
              </a:rPr>
              <a:t> 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=</a:t>
            </a:r>
            <a:r>
              <a:rPr lang="en-US" i="0" dirty="0" smtClean="0">
                <a:solidFill>
                  <a:srgbClr val="0000FF"/>
                </a:solidFill>
              </a:rPr>
              <a:t> 6 </a:t>
            </a:r>
            <a:r>
              <a:rPr lang="en-US" i="0" dirty="0" smtClean="0">
                <a:solidFill>
                  <a:schemeClr val="tx1"/>
                </a:solidFill>
              </a:rPr>
              <a:t>and graph the line.</a:t>
            </a:r>
          </a:p>
          <a:p>
            <a:pPr marL="465138" indent="-46513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  </a:t>
            </a:r>
            <a:r>
              <a:rPr lang="en-US" i="0" dirty="0" smtClean="0">
                <a:solidFill>
                  <a:schemeClr val="tx1"/>
                </a:solidFill>
              </a:rPr>
              <a:t>Solve for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465138" indent="-465138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917700" y="2901288"/>
          <a:ext cx="1765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3" imgW="1765080" imgH="355320" progId="Equation.DSMT4">
                  <p:embed/>
                </p:oleObj>
              </mc:Choice>
              <mc:Fallback>
                <p:oleObj name="Equation" r:id="rId3" imgW="17650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2901288"/>
                        <a:ext cx="1765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804804" y="3419776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5" imgW="1549080" imgH="355320" progId="Equation.DSMT4">
                  <p:embed/>
                </p:oleObj>
              </mc:Choice>
              <mc:Fallback>
                <p:oleObj name="Equation" r:id="rId5" imgW="154908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4804" y="3419776"/>
                        <a:ext cx="1549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755900" y="3938264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7" imgW="1714320" imgH="838080" progId="Equation.DSMT4">
                  <p:embed/>
                </p:oleObj>
              </mc:Choice>
              <mc:Fallback>
                <p:oleObj name="Equation" r:id="rId7" imgW="1714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938264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970852" y="4939352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9" imgW="1447560" imgH="838080" progId="Equation.DSMT4">
                  <p:embed/>
                </p:oleObj>
              </mc:Choice>
              <mc:Fallback>
                <p:oleObj name="Equation" r:id="rId9" imgW="14475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0852" y="4939352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029200" y="3961750"/>
            <a:ext cx="3505200" cy="1905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dirty="0" smtClean="0"/>
              <a:t>Thus </a:t>
            </a:r>
            <a:r>
              <a:rPr lang="en-US" sz="2800" i="1" dirty="0" smtClean="0">
                <a:solidFill>
                  <a:srgbClr val="FF0008"/>
                </a:solidFill>
              </a:rPr>
              <a:t>m</a:t>
            </a:r>
            <a:r>
              <a:rPr lang="en-US" sz="2800" dirty="0" smtClean="0">
                <a:solidFill>
                  <a:srgbClr val="FF0008"/>
                </a:solidFill>
              </a:rPr>
              <a:t> =</a:t>
            </a:r>
            <a:r>
              <a:rPr lang="en-US" sz="2800" dirty="0" smtClean="0"/>
              <a:t>       which is </a:t>
            </a:r>
          </a:p>
          <a:p>
            <a:pPr>
              <a:spcBef>
                <a:spcPts val="672"/>
              </a:spcBef>
            </a:pPr>
            <a:r>
              <a:rPr lang="en-US" sz="2800" dirty="0" smtClean="0"/>
              <a:t>The slope, and </a:t>
            </a:r>
            <a:r>
              <a:rPr lang="en-US" sz="2800" i="1" dirty="0" smtClean="0"/>
              <a:t>b</a:t>
            </a:r>
            <a:r>
              <a:rPr lang="en-US" sz="2800" dirty="0" smtClean="0"/>
              <a:t> is 2 making the </a:t>
            </a:r>
            <a:r>
              <a:rPr lang="en-US" sz="2800" i="1" dirty="0" smtClean="0"/>
              <a:t>y</a:t>
            </a:r>
            <a:r>
              <a:rPr lang="en-US" sz="2800" dirty="0" smtClean="0"/>
              <a:t>-intercept equal </a:t>
            </a:r>
            <a:r>
              <a:rPr lang="en-US" sz="2800" dirty="0" smtClean="0">
                <a:solidFill>
                  <a:srgbClr val="FF0008"/>
                </a:solidFill>
              </a:rPr>
              <a:t>(0, 2)</a:t>
            </a:r>
            <a:r>
              <a:rPr lang="en-US" sz="2800" dirty="0" smtClean="0"/>
              <a:t>. </a:t>
            </a: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6515100" y="379665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1" imgW="368300" imgH="838200" progId="Equation.DSMT4">
                  <p:embed/>
                </p:oleObj>
              </mc:Choice>
              <mc:Fallback>
                <p:oleObj name="Equation" r:id="rId11" imgW="3683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3796650"/>
                        <a:ext cx="36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 </a:t>
            </a:r>
            <a:r>
              <a:rPr lang="en-US" sz="3200" dirty="0" smtClean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569929"/>
            <a:ext cx="4495800" cy="3108543"/>
          </a:xfrm>
        </p:spPr>
        <p:txBody>
          <a:bodyPr>
            <a:spAutoFit/>
          </a:bodyPr>
          <a:lstStyle/>
          <a:p>
            <a:pPr>
              <a:spcBef>
                <a:spcPts val="672"/>
              </a:spcBef>
            </a:pPr>
            <a:r>
              <a:rPr lang="en-US" dirty="0" smtClean="0"/>
              <a:t>As shown in the graph, if we </a:t>
            </a:r>
            <a:r>
              <a:rPr lang="en-US" dirty="0" smtClean="0">
                <a:latin typeface="Arial" pitchFamily="34" charset="0"/>
              </a:rPr>
              <a:t>“</a:t>
            </a:r>
            <a:r>
              <a:rPr lang="en-US" dirty="0" smtClean="0"/>
              <a:t>rise</a:t>
            </a:r>
            <a:r>
              <a:rPr lang="en-US" dirty="0" smtClean="0">
                <a:latin typeface="Arial" pitchFamily="34" charset="0"/>
              </a:rPr>
              <a:t>”</a:t>
            </a:r>
            <a:r>
              <a:rPr lang="en-US" dirty="0" smtClean="0"/>
              <a:t> 2 units up and </a:t>
            </a:r>
            <a:r>
              <a:rPr lang="en-US" dirty="0" smtClean="0">
                <a:latin typeface="Arial" pitchFamily="34" charset="0"/>
              </a:rPr>
              <a:t>“</a:t>
            </a:r>
            <a:r>
              <a:rPr lang="en-US" dirty="0" smtClean="0"/>
              <a:t>run</a:t>
            </a:r>
            <a:r>
              <a:rPr lang="en-US" dirty="0" smtClean="0">
                <a:latin typeface="Arial" pitchFamily="34" charset="0"/>
              </a:rPr>
              <a:t>”</a:t>
            </a:r>
            <a:r>
              <a:rPr lang="en-US" dirty="0" smtClean="0"/>
              <a:t> 3 units to the right </a:t>
            </a:r>
            <a:r>
              <a:rPr lang="en-US" b="1" dirty="0" smtClean="0"/>
              <a:t>from the </a:t>
            </a:r>
            <a:br>
              <a:rPr lang="en-US" b="1" dirty="0" smtClean="0"/>
            </a:br>
            <a:r>
              <a:rPr lang="en-US" b="1" i="1" dirty="0" smtClean="0"/>
              <a:t>y</a:t>
            </a:r>
            <a:r>
              <a:rPr lang="en-US" b="1" dirty="0" smtClean="0"/>
              <a:t>-intercept (0, 2)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we locate another point (3, 4). The line can be drawn through these two points.</a:t>
            </a:r>
            <a:endParaRPr lang="en-US" dirty="0"/>
          </a:p>
        </p:txBody>
      </p:sp>
      <p:pic>
        <p:nvPicPr>
          <p:cNvPr id="5" name="Picture 8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371600"/>
            <a:ext cx="3657600" cy="364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 </a:t>
            </a:r>
            <a:r>
              <a:rPr lang="en-US" sz="3200" dirty="0" smtClean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455613" y="1600200"/>
            <a:ext cx="4344987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As shown in the graph on the right, we could also first </a:t>
            </a:r>
            <a:r>
              <a:rPr lang="en-US" sz="2800" dirty="0">
                <a:latin typeface="Arial" pitchFamily="34" charset="0"/>
              </a:rPr>
              <a:t>“</a:t>
            </a:r>
            <a:r>
              <a:rPr lang="en-US" sz="2800" dirty="0"/>
              <a:t>run</a:t>
            </a:r>
            <a:r>
              <a:rPr lang="en-US" sz="2800" dirty="0">
                <a:latin typeface="Arial" pitchFamily="34" charset="0"/>
              </a:rPr>
              <a:t>”</a:t>
            </a:r>
            <a:r>
              <a:rPr lang="en-US" sz="2800" dirty="0"/>
              <a:t> 3 units right and </a:t>
            </a:r>
            <a:r>
              <a:rPr lang="en-US" sz="2800" dirty="0">
                <a:latin typeface="Arial" pitchFamily="34" charset="0"/>
              </a:rPr>
              <a:t>“</a:t>
            </a:r>
            <a:r>
              <a:rPr lang="en-US" sz="2800" dirty="0"/>
              <a:t>rise</a:t>
            </a:r>
            <a:r>
              <a:rPr lang="en-US" sz="2800" dirty="0">
                <a:latin typeface="Arial" pitchFamily="34" charset="0"/>
              </a:rPr>
              <a:t>”</a:t>
            </a:r>
            <a:r>
              <a:rPr lang="en-US" sz="2800" dirty="0"/>
              <a:t> 2 units up from the    </a:t>
            </a:r>
            <a:r>
              <a:rPr lang="en-US" sz="2800" i="1" dirty="0"/>
              <a:t>y</a:t>
            </a:r>
            <a:r>
              <a:rPr lang="en-US" sz="2800" dirty="0"/>
              <a:t>-intercept to locate the point (3, 4) on the graph.  </a:t>
            </a:r>
          </a:p>
        </p:txBody>
      </p:sp>
      <p:pic>
        <p:nvPicPr>
          <p:cNvPr id="18436" name="Picture 7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371600"/>
            <a:ext cx="3802063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 </a:t>
            </a:r>
            <a:r>
              <a:rPr lang="en-US" sz="3200" dirty="0" smtClean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5613" y="1295400"/>
            <a:ext cx="822642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63550" indent="-463550">
              <a:spcBef>
                <a:spcPct val="50000"/>
              </a:spcBef>
            </a:pPr>
            <a:r>
              <a:rPr lang="en-US" sz="2800" b="1" dirty="0"/>
              <a:t>b.</a:t>
            </a:r>
            <a:r>
              <a:rPr lang="en-US" sz="2800" dirty="0"/>
              <a:t>	Find the slope and </a:t>
            </a:r>
            <a:r>
              <a:rPr lang="en-US" sz="2800" i="1" dirty="0"/>
              <a:t>y</a:t>
            </a:r>
            <a:r>
              <a:rPr lang="en-US" sz="2800" dirty="0"/>
              <a:t>-intercept of 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>
                <a:solidFill>
                  <a:srgbClr val="0000FF"/>
                </a:solidFill>
              </a:rPr>
              <a:t> + 2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6 </a:t>
            </a:r>
            <a:r>
              <a:rPr lang="en-US" sz="2800" dirty="0"/>
              <a:t>and graph the line.</a:t>
            </a:r>
          </a:p>
          <a:p>
            <a:pPr marL="463550" indent="-463550">
              <a:spcBef>
                <a:spcPct val="50000"/>
              </a:spcBef>
            </a:pPr>
            <a:r>
              <a:rPr lang="en-US" sz="2800" b="1" dirty="0" smtClean="0"/>
              <a:t>Solution   </a:t>
            </a:r>
            <a:r>
              <a:rPr lang="en-US" sz="2800" dirty="0" smtClean="0"/>
              <a:t>Solve </a:t>
            </a:r>
            <a:r>
              <a:rPr lang="en-US" sz="2800" dirty="0"/>
              <a:t>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006600" y="2985448"/>
          <a:ext cx="160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1600200" imgH="355320" progId="Equation.DSMT4">
                  <p:embed/>
                </p:oleObj>
              </mc:Choice>
              <mc:Fallback>
                <p:oleObj name="Equation" r:id="rId3" imgW="160020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2985448"/>
                        <a:ext cx="1600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499056" y="3540456"/>
          <a:ext cx="160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600200" imgH="355320" progId="Equation.DSMT4">
                  <p:embed/>
                </p:oleObj>
              </mc:Choice>
              <mc:Fallback>
                <p:oleObj name="Equation" r:id="rId5" imgW="160020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056" y="3540456"/>
                        <a:ext cx="1600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50152" y="4016992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1765080" imgH="838080" progId="Equation.DSMT4">
                  <p:embed/>
                </p:oleObj>
              </mc:Choice>
              <mc:Fallback>
                <p:oleObj name="Equation" r:id="rId7" imgW="1765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152" y="4016992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678752" y="496096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1688760" imgH="838080" progId="Equation.DSMT4">
                  <p:embed/>
                </p:oleObj>
              </mc:Choice>
              <mc:Fallback>
                <p:oleObj name="Equation" r:id="rId9" imgW="1688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752" y="496096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876800" y="4050030"/>
            <a:ext cx="38862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/>
              <a:t>Thus </a:t>
            </a:r>
            <a:r>
              <a:rPr lang="en-US" sz="2800" i="1" dirty="0" smtClean="0">
                <a:solidFill>
                  <a:srgbClr val="FF0008"/>
                </a:solidFill>
              </a:rPr>
              <a:t>m </a:t>
            </a:r>
            <a:r>
              <a:rPr lang="en-US" sz="2800" dirty="0" smtClean="0">
                <a:solidFill>
                  <a:srgbClr val="FF0008"/>
                </a:solidFill>
              </a:rPr>
              <a:t>=</a:t>
            </a:r>
            <a:r>
              <a:rPr lang="en-US" sz="2800" dirty="0" smtClean="0"/>
              <a:t>         which is </a:t>
            </a:r>
          </a:p>
          <a:p>
            <a:r>
              <a:rPr lang="en-US" sz="2800" dirty="0" smtClean="0"/>
              <a:t>the slope, and </a:t>
            </a:r>
            <a:r>
              <a:rPr lang="en-US" sz="2800" i="1" dirty="0" smtClean="0"/>
              <a:t>b</a:t>
            </a:r>
            <a:r>
              <a:rPr lang="en-US" sz="2800" dirty="0" smtClean="0"/>
              <a:t> is </a:t>
            </a:r>
            <a:r>
              <a:rPr lang="en-US" sz="2800" dirty="0" smtClean="0">
                <a:latin typeface="Symbol" pitchFamily="18" charset="2"/>
              </a:rPr>
              <a:t>-</a:t>
            </a:r>
            <a:r>
              <a:rPr lang="en-US" sz="2800" dirty="0" smtClean="0"/>
              <a:t>3 making the  </a:t>
            </a:r>
            <a:r>
              <a:rPr lang="en-US" sz="2800" i="1" dirty="0" smtClean="0"/>
              <a:t>y</a:t>
            </a:r>
            <a:r>
              <a:rPr lang="en-US" sz="2800" dirty="0" smtClean="0"/>
              <a:t>-intercept equal </a:t>
            </a:r>
            <a:r>
              <a:rPr lang="en-US" sz="2800" dirty="0" smtClean="0">
                <a:solidFill>
                  <a:srgbClr val="FF0008"/>
                </a:solidFill>
              </a:rPr>
              <a:t>(0, </a:t>
            </a:r>
            <a:r>
              <a:rPr lang="en-US" sz="2800" dirty="0" smtClean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 smtClean="0">
                <a:solidFill>
                  <a:srgbClr val="FF0008"/>
                </a:solidFill>
              </a:rPr>
              <a:t>3)</a:t>
            </a:r>
            <a:r>
              <a:rPr lang="en-US" sz="2800" dirty="0" smtClean="0"/>
              <a:t>. </a:t>
            </a:r>
          </a:p>
        </p:txBody>
      </p:sp>
      <p:graphicFrame>
        <p:nvGraphicFramePr>
          <p:cNvPr id="8199" name="Object 6"/>
          <p:cNvGraphicFramePr>
            <a:graphicFrameLocks noChangeAspect="1"/>
          </p:cNvGraphicFramePr>
          <p:nvPr/>
        </p:nvGraphicFramePr>
        <p:xfrm>
          <a:off x="6350000" y="3923030"/>
          <a:ext cx="60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609600" imgH="825500" progId="Equation.DSMT4">
                  <p:embed/>
                </p:oleObj>
              </mc:Choice>
              <mc:Fallback>
                <p:oleObj name="Equation" r:id="rId11" imgW="6096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3923030"/>
                        <a:ext cx="609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 </a:t>
            </a:r>
            <a:r>
              <a:rPr lang="en-US" sz="3200" dirty="0" smtClean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80039"/>
            <a:ext cx="4419600" cy="4393510"/>
          </a:xfr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  <a:spcAft>
                <a:spcPts val="1200"/>
              </a:spcAft>
            </a:pPr>
            <a:r>
              <a:rPr lang="en-US" dirty="0" smtClean="0"/>
              <a:t>We can treat                                  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and the </a:t>
            </a:r>
            <a:r>
              <a:rPr lang="en-US" dirty="0" smtClean="0">
                <a:latin typeface="Arial" pitchFamily="34" charset="0"/>
              </a:rPr>
              <a:t>“</a:t>
            </a:r>
            <a:r>
              <a:rPr lang="en-US" dirty="0" smtClean="0"/>
              <a:t>rise</a:t>
            </a:r>
            <a:r>
              <a:rPr lang="en-US" dirty="0" smtClean="0">
                <a:latin typeface="Arial" pitchFamily="34" charset="0"/>
              </a:rPr>
              <a:t>”</a:t>
            </a:r>
            <a:r>
              <a:rPr lang="en-US" dirty="0" smtClean="0"/>
              <a:t> as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1 and the </a:t>
            </a:r>
            <a:r>
              <a:rPr lang="en-US" dirty="0" smtClean="0">
                <a:latin typeface="Arial" pitchFamily="34" charset="0"/>
              </a:rPr>
              <a:t>“</a:t>
            </a:r>
            <a:r>
              <a:rPr lang="en-US" dirty="0" smtClean="0"/>
              <a:t>run</a:t>
            </a:r>
            <a:r>
              <a:rPr lang="en-US" dirty="0" smtClean="0">
                <a:latin typeface="Arial" pitchFamily="34" charset="0"/>
              </a:rPr>
              <a:t>”</a:t>
            </a:r>
            <a:r>
              <a:rPr lang="en-US" dirty="0" smtClean="0"/>
              <a:t> as 2.  Moving from (0, 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3) as shown in the figure, we locate another point (2, </a:t>
            </a:r>
            <a:r>
              <a:rPr lang="en-US" dirty="0" smtClean="0">
                <a:latin typeface="Symbol" pitchFamily="18" charset="2"/>
              </a:rPr>
              <a:t>-</a:t>
            </a:r>
            <a:r>
              <a:rPr lang="en-US" dirty="0" smtClean="0"/>
              <a:t>4) on the graph and draw the line.</a:t>
            </a:r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/>
          </a:p>
        </p:txBody>
      </p:sp>
      <p:graphicFrame>
        <p:nvGraphicFramePr>
          <p:cNvPr id="20487" name="Object 8"/>
          <p:cNvGraphicFramePr>
            <a:graphicFrameLocks noChangeAspect="1"/>
          </p:cNvGraphicFramePr>
          <p:nvPr/>
        </p:nvGraphicFramePr>
        <p:xfrm>
          <a:off x="2451100" y="1435100"/>
          <a:ext cx="262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2628900" imgH="825500" progId="Equation.DSMT4">
                  <p:embed/>
                </p:oleObj>
              </mc:Choice>
              <mc:Fallback>
                <p:oleObj name="Equation" r:id="rId3" imgW="2628900" imgH="8255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1435100"/>
                        <a:ext cx="2628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9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05400" y="1605546"/>
            <a:ext cx="3657600" cy="3646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4: Using the Form </a:t>
            </a:r>
            <a:r>
              <a:rPr lang="en-US" sz="3200" i="1" dirty="0" smtClean="0">
                <a:solidFill>
                  <a:schemeClr val="accent1"/>
                </a:solidFill>
              </a:rPr>
              <a:t>y</a:t>
            </a:r>
            <a:r>
              <a:rPr lang="en-US" sz="3200" dirty="0" smtClean="0">
                <a:solidFill>
                  <a:schemeClr val="accent1"/>
                </a:solidFill>
              </a:rPr>
              <a:t> = </a:t>
            </a:r>
            <a:r>
              <a:rPr lang="en-US" sz="3200" i="1" dirty="0" smtClean="0">
                <a:solidFill>
                  <a:schemeClr val="accent1"/>
                </a:solidFill>
              </a:rPr>
              <a:t>mx</a:t>
            </a:r>
            <a:r>
              <a:rPr lang="en-US" sz="3200" dirty="0" smtClean="0">
                <a:solidFill>
                  <a:schemeClr val="accent1"/>
                </a:solidFill>
              </a:rPr>
              <a:t> + </a:t>
            </a:r>
            <a:r>
              <a:rPr lang="en-US" sz="3200" i="1" dirty="0" smtClean="0">
                <a:solidFill>
                  <a:schemeClr val="accent1"/>
                </a:solidFill>
              </a:rPr>
              <a:t>b </a:t>
            </a:r>
            <a:r>
              <a:rPr lang="en-US" sz="3200" dirty="0" smtClean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1507" name="Rectangle 8"/>
          <p:cNvSpPr>
            <a:spLocks noChangeArrowheads="1"/>
          </p:cNvSpPr>
          <p:nvPr/>
        </p:nvSpPr>
        <p:spPr bwMode="auto">
          <a:xfrm>
            <a:off x="455613" y="1280160"/>
            <a:ext cx="8226425" cy="438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65000"/>
              </a:spcBef>
              <a:tabLst>
                <a:tab pos="463550" algn="l"/>
              </a:tabLst>
            </a:pPr>
            <a:r>
              <a:rPr lang="en-US" sz="2800" b="1" dirty="0"/>
              <a:t>c.</a:t>
            </a:r>
            <a:r>
              <a:rPr lang="en-US" sz="2800" dirty="0"/>
              <a:t>	Find the equation of the line through the point   </a:t>
            </a:r>
          </a:p>
          <a:p>
            <a:pPr>
              <a:spcBef>
                <a:spcPct val="35000"/>
              </a:spcBef>
              <a:tabLst>
                <a:tab pos="463550" algn="l"/>
              </a:tabLst>
            </a:pPr>
            <a:r>
              <a:rPr lang="en-US" sz="2800" dirty="0"/>
              <a:t>   	</a:t>
            </a:r>
            <a:r>
              <a:rPr lang="en-US" sz="2800" dirty="0">
                <a:solidFill>
                  <a:srgbClr val="0000FF"/>
                </a:solidFill>
              </a:rPr>
              <a:t>(0,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FF"/>
                </a:solidFill>
              </a:rPr>
              <a:t>2) </a:t>
            </a:r>
            <a:r>
              <a:rPr lang="en-US" sz="2800" dirty="0"/>
              <a:t>with slope </a:t>
            </a:r>
          </a:p>
          <a:p>
            <a:pPr>
              <a:spcBef>
                <a:spcPct val="60000"/>
              </a:spcBef>
              <a:tabLst>
                <a:tab pos="463550" algn="l"/>
              </a:tabLst>
            </a:pPr>
            <a:r>
              <a:rPr lang="en-US" sz="2800" b="1" dirty="0"/>
              <a:t>Solution</a:t>
            </a:r>
          </a:p>
          <a:p>
            <a:pPr>
              <a:spcBef>
                <a:spcPct val="20000"/>
              </a:spcBef>
              <a:tabLst>
                <a:tab pos="463550" algn="l"/>
              </a:tabLst>
            </a:pPr>
            <a:r>
              <a:rPr lang="en-US" sz="2800" dirty="0"/>
              <a:t>Because the </a:t>
            </a:r>
            <a:r>
              <a:rPr lang="en-US" sz="2800" i="1" dirty="0"/>
              <a:t>x</a:t>
            </a:r>
            <a:r>
              <a:rPr lang="en-US" sz="2800" dirty="0"/>
              <a:t>-coordinate is 0, we know that the point </a:t>
            </a:r>
          </a:p>
          <a:p>
            <a:pPr>
              <a:spcBef>
                <a:spcPct val="20000"/>
              </a:spcBef>
              <a:tabLst>
                <a:tab pos="463550" algn="l"/>
              </a:tabLst>
            </a:pPr>
            <a:r>
              <a:rPr lang="en-US" sz="2800" dirty="0"/>
              <a:t>(0,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2) is the </a:t>
            </a:r>
            <a:r>
              <a:rPr lang="en-US" sz="2800" i="1" dirty="0"/>
              <a:t>y</a:t>
            </a:r>
            <a:r>
              <a:rPr lang="en-US" sz="2800" dirty="0"/>
              <a:t>-intercept.  So </a:t>
            </a:r>
            <a:r>
              <a:rPr lang="en-US" sz="2800" i="1" dirty="0"/>
              <a:t>b</a:t>
            </a:r>
            <a:r>
              <a:rPr lang="en-US" sz="2800" dirty="0"/>
              <a:t> =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2.  The slope is   </a:t>
            </a:r>
          </a:p>
          <a:p>
            <a:pPr>
              <a:spcBef>
                <a:spcPct val="45000"/>
              </a:spcBef>
              <a:tabLst>
                <a:tab pos="463550" algn="l"/>
              </a:tabLst>
            </a:pPr>
            <a:r>
              <a:rPr lang="en-US" sz="2800" dirty="0"/>
              <a:t>So               Substituting in slope-intercept form    </a:t>
            </a:r>
          </a:p>
          <a:p>
            <a:pPr>
              <a:spcBef>
                <a:spcPct val="45000"/>
              </a:spcBef>
              <a:tabLst>
                <a:tab pos="463550" algn="l"/>
              </a:tabLst>
            </a:pPr>
            <a:r>
              <a:rPr lang="en-US" sz="2800" i="1" dirty="0">
                <a:solidFill>
                  <a:schemeClr val="accent1"/>
                </a:solidFill>
              </a:rPr>
              <a:t>y</a:t>
            </a:r>
            <a:r>
              <a:rPr lang="en-US" sz="2800" dirty="0">
                <a:solidFill>
                  <a:schemeClr val="accent1"/>
                </a:solidFill>
              </a:rPr>
              <a:t> = </a:t>
            </a:r>
            <a:r>
              <a:rPr lang="en-US" sz="2800" i="1" dirty="0">
                <a:solidFill>
                  <a:schemeClr val="accent1"/>
                </a:solidFill>
              </a:rPr>
              <a:t>mx</a:t>
            </a:r>
            <a:r>
              <a:rPr lang="en-US" sz="2800" dirty="0">
                <a:solidFill>
                  <a:schemeClr val="accent1"/>
                </a:solidFill>
              </a:rPr>
              <a:t> + </a:t>
            </a:r>
            <a:r>
              <a:rPr lang="en-US" sz="2800" i="1" dirty="0">
                <a:solidFill>
                  <a:schemeClr val="accent1"/>
                </a:solidFill>
              </a:rPr>
              <a:t>b</a:t>
            </a:r>
            <a:r>
              <a:rPr lang="en-US" sz="2800" dirty="0"/>
              <a:t> gives the result:</a:t>
            </a:r>
          </a:p>
          <a:p>
            <a:pPr>
              <a:spcBef>
                <a:spcPct val="20000"/>
              </a:spcBef>
              <a:tabLst>
                <a:tab pos="463550" algn="l"/>
              </a:tabLst>
            </a:pPr>
            <a:endParaRPr lang="en-US" sz="2800" baseline="30000" dirty="0">
              <a:solidFill>
                <a:srgbClr val="000000"/>
              </a:solidFill>
              <a:latin typeface="TimesTen" pitchFamily="18" charset="0"/>
            </a:endParaRPr>
          </a:p>
        </p:txBody>
      </p:sp>
      <p:graphicFrame>
        <p:nvGraphicFramePr>
          <p:cNvPr id="21508" name="Object 9"/>
          <p:cNvGraphicFramePr>
            <a:graphicFrameLocks noChangeAspect="1"/>
          </p:cNvGraphicFramePr>
          <p:nvPr/>
        </p:nvGraphicFramePr>
        <p:xfrm>
          <a:off x="3619500" y="1731963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1731963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10"/>
          <p:cNvGraphicFramePr>
            <a:graphicFrameLocks noChangeAspect="1"/>
          </p:cNvGraphicFramePr>
          <p:nvPr/>
        </p:nvGraphicFramePr>
        <p:xfrm>
          <a:off x="7614312" y="3418196"/>
          <a:ext cx="34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5" imgW="342900" imgH="825500" progId="Equation.DSMT4">
                  <p:embed/>
                </p:oleObj>
              </mc:Choice>
              <mc:Fallback>
                <p:oleObj name="Equation" r:id="rId5" imgW="342900" imgH="8255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4312" y="3418196"/>
                        <a:ext cx="342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11"/>
          <p:cNvGraphicFramePr>
            <a:graphicFrameLocks noChangeAspect="1"/>
          </p:cNvGraphicFramePr>
          <p:nvPr/>
        </p:nvGraphicFramePr>
        <p:xfrm>
          <a:off x="990600" y="4044002"/>
          <a:ext cx="952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7" imgW="952500" imgH="825500" progId="Equation.DSMT4">
                  <p:embed/>
                </p:oleObj>
              </mc:Choice>
              <mc:Fallback>
                <p:oleObj name="Equation" r:id="rId7" imgW="952500" imgH="8255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44002"/>
                        <a:ext cx="952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12"/>
          <p:cNvGraphicFramePr>
            <a:graphicFrameLocks noChangeAspect="1"/>
          </p:cNvGraphicFramePr>
          <p:nvPr/>
        </p:nvGraphicFramePr>
        <p:xfrm>
          <a:off x="3810000" y="5168900"/>
          <a:ext cx="152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9" imgW="1524000" imgH="825500" progId="Equation.DSMT4">
                  <p:embed/>
                </p:oleObj>
              </mc:Choice>
              <mc:Fallback>
                <p:oleObj name="Equation" r:id="rId9" imgW="1524000" imgH="825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68900"/>
                        <a:ext cx="152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Interpret the slope of a line as a rate of change.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slope of a line given two points.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slopes of and graph horizontal and vertical lines.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slopes and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-intercepts of lines and then graph the lines.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Write the equations of lines given the slopes and     </a:t>
            </a:r>
            <a:r>
              <a:rPr lang="en-US" i="1" dirty="0" smtClean="0">
                <a:solidFill>
                  <a:schemeClr val="tx1"/>
                </a:solidFill>
              </a:rPr>
              <a:t>y</a:t>
            </a:r>
            <a:r>
              <a:rPr lang="en-US" i="0" dirty="0" smtClean="0">
                <a:solidFill>
                  <a:schemeClr val="tx1"/>
                </a:solidFill>
              </a:rPr>
              <a:t>-intercepts.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	Find the slope of the line through the two points     (1, 3) and (4, 6).  Graph the line.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	Find the equation of the line through the point (0, 5)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	with slope 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</a:t>
            </a:r>
            <a:r>
              <a:rPr lang="en-US" i="0" dirty="0" smtClean="0">
                <a:solidFill>
                  <a:srgbClr val="000000"/>
                </a:solidFill>
              </a:rPr>
              <a:t>	Find the slope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-intercept for the line 2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+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 = 7.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4.</a:t>
            </a:r>
            <a:r>
              <a:rPr lang="en-US" i="0" dirty="0" smtClean="0">
                <a:solidFill>
                  <a:srgbClr val="000000"/>
                </a:solidFill>
              </a:rPr>
              <a:t>	Write the equation for the horizontal line through the point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000000"/>
                </a:solidFill>
              </a:rPr>
              <a:t>1, 3).  What is the slope of this line?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5.</a:t>
            </a:r>
            <a:r>
              <a:rPr lang="en-US" i="0" dirty="0" smtClean="0">
                <a:solidFill>
                  <a:srgbClr val="000000"/>
                </a:solidFill>
              </a:rPr>
              <a:t>	Write the equation for the vertical line through the point (</a:t>
            </a:r>
            <a:r>
              <a:rPr lang="en-US" i="0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000000"/>
                </a:solidFill>
              </a:rPr>
              <a:t>1, 3).  What is the slope of this line?</a:t>
            </a: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2590800" y="2618096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583947" imgH="837836" progId="Equation.DSMT4">
                  <p:embed/>
                </p:oleObj>
              </mc:Choice>
              <mc:Fallback>
                <p:oleObj name="Equation" r:id="rId3" imgW="583947" imgH="83783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618096"/>
                        <a:ext cx="58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3555" name="Object 4"/>
          <p:cNvGraphicFramePr>
            <a:graphicFrameLocks noChangeAspect="1"/>
          </p:cNvGraphicFramePr>
          <p:nvPr/>
        </p:nvGraphicFramePr>
        <p:xfrm>
          <a:off x="488950" y="1295400"/>
          <a:ext cx="7658100" cy="248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7658100" imgH="2489200" progId="Equation.DSMT4">
                  <p:embed/>
                </p:oleObj>
              </mc:Choice>
              <mc:Fallback>
                <p:oleObj name="Equation" r:id="rId3" imgW="7658100" imgH="2489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1295400"/>
                        <a:ext cx="7658100" cy="248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6" name="Picture 5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14400" y="1790700"/>
            <a:ext cx="2257425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Calculating the Slope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251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Slope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Let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-25000" dirty="0" smtClean="0">
                <a:solidFill>
                  <a:srgbClr val="000000"/>
                </a:solidFill>
              </a:rPr>
              <a:t>1</a:t>
            </a:r>
            <a:r>
              <a:rPr lang="en-US" i="0" dirty="0" smtClean="0">
                <a:solidFill>
                  <a:srgbClr val="000000"/>
                </a:solidFill>
              </a:rPr>
              <a:t>) and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baseline="-25000" dirty="0" smtClean="0">
                <a:solidFill>
                  <a:srgbClr val="000000"/>
                </a:solidFill>
              </a:rPr>
              <a:t>2</a:t>
            </a:r>
            <a:r>
              <a:rPr lang="en-US" i="0" dirty="0" smtClean="0">
                <a:solidFill>
                  <a:srgbClr val="000000"/>
                </a:solidFill>
              </a:rPr>
              <a:t>) be two points on a line.  The </a:t>
            </a:r>
            <a:r>
              <a:rPr lang="en-US" b="1" i="0" dirty="0" smtClean="0">
                <a:solidFill>
                  <a:srgbClr val="C00C08"/>
                </a:solidFill>
              </a:rPr>
              <a:t>slope</a:t>
            </a:r>
            <a:r>
              <a:rPr lang="en-US" i="0" dirty="0" smtClean="0">
                <a:solidFill>
                  <a:srgbClr val="000000"/>
                </a:solidFill>
              </a:rPr>
              <a:t> can be calculated as follows: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Note: </a:t>
            </a:r>
            <a:r>
              <a:rPr lang="en-US" i="0" dirty="0" smtClean="0">
                <a:solidFill>
                  <a:srgbClr val="000000"/>
                </a:solidFill>
              </a:rPr>
              <a:t>The letter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i="0" dirty="0" smtClean="0">
                <a:solidFill>
                  <a:srgbClr val="000000"/>
                </a:solidFill>
              </a:rPr>
              <a:t> is standard notation for representing the slope of a line.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654300" y="2959100"/>
          <a:ext cx="3746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746500" imgH="927100" progId="Equation.DSMT4">
                  <p:embed/>
                </p:oleObj>
              </mc:Choice>
              <mc:Fallback>
                <p:oleObj name="Equation" r:id="rId3" imgW="3746500" imgH="927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4300" y="2959100"/>
                        <a:ext cx="37465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Finding the Slope of a Line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0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slope of the line that contains the points         </a:t>
            </a:r>
            <a:r>
              <a:rPr lang="en-US" i="0" dirty="0" smtClean="0">
                <a:solidFill>
                  <a:srgbClr val="0000FF"/>
                </a:solidFill>
              </a:rPr>
              <a:t>(</a:t>
            </a:r>
            <a:r>
              <a:rPr lang="en-US" i="0" dirty="0" smtClean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 smtClean="0">
                <a:solidFill>
                  <a:srgbClr val="0000FF"/>
                </a:solidFill>
              </a:rPr>
              <a:t>1, 2) </a:t>
            </a:r>
            <a:r>
              <a:rPr lang="en-US" i="0" dirty="0" smtClean="0">
                <a:solidFill>
                  <a:schemeClr val="tx1"/>
                </a:solidFill>
              </a:rPr>
              <a:t>and </a:t>
            </a:r>
            <a:r>
              <a:rPr lang="en-US" i="0" dirty="0" smtClean="0">
                <a:solidFill>
                  <a:srgbClr val="0000FF"/>
                </a:solidFill>
              </a:rPr>
              <a:t>(3, 5)</a:t>
            </a:r>
            <a:r>
              <a:rPr lang="en-US" i="0" dirty="0" smtClean="0">
                <a:solidFill>
                  <a:schemeClr val="tx1"/>
                </a:solidFill>
              </a:rPr>
              <a:t>,</a:t>
            </a:r>
            <a:r>
              <a:rPr lang="en-US" i="0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and then graph the line.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8675026"/>
              </p:ext>
            </p:extLst>
          </p:nvPr>
        </p:nvGraphicFramePr>
        <p:xfrm>
          <a:off x="574675" y="2959100"/>
          <a:ext cx="372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3720960" imgH="469800" progId="Equation.DSMT4">
                  <p:embed/>
                </p:oleObj>
              </mc:Choice>
              <mc:Fallback>
                <p:oleObj name="Equation" r:id="rId3" imgW="37209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2959100"/>
                        <a:ext cx="3721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Line 11"/>
          <p:cNvSpPr>
            <a:spLocks noChangeShapeType="1"/>
          </p:cNvSpPr>
          <p:nvPr/>
        </p:nvSpPr>
        <p:spPr bwMode="auto">
          <a:xfrm>
            <a:off x="1752600" y="3552825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5" name="Line 12"/>
          <p:cNvSpPr>
            <a:spLocks noChangeShapeType="1"/>
          </p:cNvSpPr>
          <p:nvPr/>
        </p:nvSpPr>
        <p:spPr bwMode="auto">
          <a:xfrm>
            <a:off x="2271713" y="3552825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6" name="Line 13"/>
          <p:cNvSpPr>
            <a:spLocks noChangeShapeType="1"/>
          </p:cNvSpPr>
          <p:nvPr/>
        </p:nvSpPr>
        <p:spPr bwMode="auto">
          <a:xfrm>
            <a:off x="3556000" y="3552825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7" name="Line 14"/>
          <p:cNvSpPr>
            <a:spLocks noChangeShapeType="1"/>
          </p:cNvSpPr>
          <p:nvPr/>
        </p:nvSpPr>
        <p:spPr bwMode="auto">
          <a:xfrm>
            <a:off x="4013200" y="3552825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614863" y="2743200"/>
          <a:ext cx="2743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2743200" imgH="927000" progId="Equation.DSMT4">
                  <p:embed/>
                </p:oleObj>
              </mc:Choice>
              <mc:Fallback>
                <p:oleObj name="Equation" r:id="rId5" imgW="27432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863" y="2743200"/>
                        <a:ext cx="2743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048375" y="3856038"/>
          <a:ext cx="1460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460160" imgH="952200" progId="Equation.DSMT4">
                  <p:embed/>
                </p:oleObj>
              </mc:Choice>
              <mc:Fallback>
                <p:oleObj name="Equation" r:id="rId7" imgW="146016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75" y="3856038"/>
                        <a:ext cx="1460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6055056" y="4993944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056" y="4993944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536700" y="4216400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11" imgW="1015920" imgH="495000" progId="Equation.DSMT4">
                  <p:embed/>
                </p:oleObj>
              </mc:Choice>
              <mc:Fallback>
                <p:oleObj name="Equation" r:id="rId11" imgW="10159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216400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302000" y="42291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3" imgW="1028520" imgH="495000" progId="Equation.DSMT4">
                  <p:embed/>
                </p:oleObj>
              </mc:Choice>
              <mc:Fallback>
                <p:oleObj name="Equation" r:id="rId13" imgW="10285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42291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5" grpId="0" animBg="1"/>
      <p:bldP spid="7176" grpId="0" animBg="1"/>
      <p:bldP spid="71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Finding the Slope of a Line (cont.)</a:t>
            </a:r>
          </a:p>
        </p:txBody>
      </p:sp>
      <p:graphicFrame>
        <p:nvGraphicFramePr>
          <p:cNvPr id="8195" name="Object 4"/>
          <p:cNvGraphicFramePr>
            <a:graphicFrameLocks noChangeAspect="1"/>
          </p:cNvGraphicFramePr>
          <p:nvPr/>
        </p:nvGraphicFramePr>
        <p:xfrm>
          <a:off x="530352" y="1371600"/>
          <a:ext cx="417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4178160" imgH="469800" progId="Equation.DSMT4">
                  <p:embed/>
                </p:oleObj>
              </mc:Choice>
              <mc:Fallback>
                <p:oleObj name="Equation" r:id="rId3" imgW="4178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4178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2133600" y="1905000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>
            <a:off x="2590800" y="1905000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1" name="Line 8"/>
          <p:cNvSpPr>
            <a:spLocks noChangeShapeType="1"/>
          </p:cNvSpPr>
          <p:nvPr/>
        </p:nvSpPr>
        <p:spPr bwMode="auto">
          <a:xfrm>
            <a:off x="3911600" y="1905000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202" name="Line 9"/>
          <p:cNvSpPr>
            <a:spLocks noChangeShapeType="1"/>
          </p:cNvSpPr>
          <p:nvPr/>
        </p:nvSpPr>
        <p:spPr bwMode="auto">
          <a:xfrm>
            <a:off x="4368800" y="1905000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8198" name="Picture 11" descr="Combo2E_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1605545"/>
            <a:ext cx="3657600" cy="364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23875" y="3062288"/>
          <a:ext cx="2743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6" imgW="2743200" imgH="927000" progId="Equation.DSMT4">
                  <p:embed/>
                </p:oleObj>
              </mc:Choice>
              <mc:Fallback>
                <p:oleObj name="Equation" r:id="rId6" imgW="274320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3062288"/>
                        <a:ext cx="2743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955800" y="4100513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8" imgW="1218960" imgH="838080" progId="Equation.DSMT4">
                  <p:embed/>
                </p:oleObj>
              </mc:Choice>
              <mc:Fallback>
                <p:oleObj name="Equation" r:id="rId8" imgW="1218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100513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955800" y="5029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0" imgW="749160" imgH="838080" progId="Equation.DSMT4">
                  <p:embed/>
                </p:oleObj>
              </mc:Choice>
              <mc:Fallback>
                <p:oleObj name="Equation" r:id="rId10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50292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819400" y="50292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2" imgW="545760" imgH="838080" progId="Equation.DSMT4">
                  <p:embed/>
                </p:oleObj>
              </mc:Choice>
              <mc:Fallback>
                <p:oleObj name="Equation" r:id="rId12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0292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905000" y="2565400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4" imgW="1015920" imgH="495000" progId="Equation.DSMT4">
                  <p:embed/>
                </p:oleObj>
              </mc:Choice>
              <mc:Fallback>
                <p:oleObj name="Equation" r:id="rId14" imgW="1015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65400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683000" y="25654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6" imgW="1028520" imgH="495000" progId="Equation.DSMT4">
                  <p:embed/>
                </p:oleObj>
              </mc:Choice>
              <mc:Fallback>
                <p:oleObj name="Equation" r:id="rId16" imgW="102852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25654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 animBg="1"/>
      <p:bldP spid="8200" grpId="0" animBg="1"/>
      <p:bldP spid="8201" grpId="0" animBg="1"/>
      <p:bldP spid="820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Finding the Slope of a Line</a:t>
            </a:r>
          </a:p>
        </p:txBody>
      </p:sp>
      <p:sp>
        <p:nvSpPr>
          <p:cNvPr id="9219" name="Rectangle 1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0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slope of the line that contains the points </a:t>
            </a:r>
            <a:r>
              <a:rPr lang="en-US" i="0" dirty="0" smtClean="0">
                <a:solidFill>
                  <a:srgbClr val="0000FF"/>
                </a:solidFill>
              </a:rPr>
              <a:t>(1, 3)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(5, 1)</a:t>
            </a:r>
            <a:r>
              <a:rPr lang="en-US" i="0" dirty="0" smtClean="0">
                <a:solidFill>
                  <a:schemeClr val="tx1"/>
                </a:solidFill>
              </a:rPr>
              <a:t>, and then graph the line.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92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987356"/>
              </p:ext>
            </p:extLst>
          </p:nvPr>
        </p:nvGraphicFramePr>
        <p:xfrm>
          <a:off x="574675" y="3009900"/>
          <a:ext cx="349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3492360" imgH="469800" progId="Equation.DSMT4">
                  <p:embed/>
                </p:oleObj>
              </mc:Choice>
              <mc:Fallback>
                <p:oleObj name="Equation" r:id="rId3" imgW="3492360" imgH="46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3009900"/>
                        <a:ext cx="349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Line 16"/>
          <p:cNvSpPr>
            <a:spLocks noChangeShapeType="1"/>
          </p:cNvSpPr>
          <p:nvPr/>
        </p:nvSpPr>
        <p:spPr bwMode="auto">
          <a:xfrm>
            <a:off x="1714500" y="3519488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2" name="Line 17"/>
          <p:cNvSpPr>
            <a:spLocks noChangeShapeType="1"/>
          </p:cNvSpPr>
          <p:nvPr/>
        </p:nvSpPr>
        <p:spPr bwMode="auto">
          <a:xfrm>
            <a:off x="2095500" y="3519488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3" name="Line 18"/>
          <p:cNvSpPr>
            <a:spLocks noChangeShapeType="1"/>
          </p:cNvSpPr>
          <p:nvPr/>
        </p:nvSpPr>
        <p:spPr bwMode="auto">
          <a:xfrm>
            <a:off x="3314700" y="3519488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224" name="Line 19"/>
          <p:cNvSpPr>
            <a:spLocks noChangeShapeType="1"/>
          </p:cNvSpPr>
          <p:nvPr/>
        </p:nvSpPr>
        <p:spPr bwMode="auto">
          <a:xfrm>
            <a:off x="3771900" y="3535363"/>
            <a:ext cx="0" cy="59372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397000" y="4191000"/>
          <a:ext cx="1016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5" imgW="1015920" imgH="495000" progId="Equation.DSMT4">
                  <p:embed/>
                </p:oleObj>
              </mc:Choice>
              <mc:Fallback>
                <p:oleObj name="Equation" r:id="rId5" imgW="10159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191000"/>
                        <a:ext cx="1016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073400" y="41910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7" imgW="1028520" imgH="495000" progId="Equation.DSMT4">
                  <p:embed/>
                </p:oleObj>
              </mc:Choice>
              <mc:Fallback>
                <p:oleObj name="Equation" r:id="rId7" imgW="10285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41910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65650" y="2757488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9" imgW="2450880" imgH="838080" progId="Equation.DSMT4">
                  <p:embed/>
                </p:oleObj>
              </mc:Choice>
              <mc:Fallback>
                <p:oleObj name="Equation" r:id="rId9" imgW="2450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5650" y="2757488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002338" y="370284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1" imgW="749160" imgH="838080" progId="Equation.DSMT4">
                  <p:embed/>
                </p:oleObj>
              </mc:Choice>
              <mc:Fallback>
                <p:oleObj name="Equation" r:id="rId11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338" y="370284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002338" y="46482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2338" y="46482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 animBg="1"/>
      <p:bldP spid="9223" grpId="0" animBg="1"/>
      <p:bldP spid="92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Finding the Slope of a Line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0244" name="Picture 11" descr="Combo2E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371601"/>
            <a:ext cx="3657600" cy="3603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Calculating the Slope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18638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 bIns="137160"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Lines with </a:t>
            </a:r>
            <a:r>
              <a:rPr lang="en-US" b="1" i="0" dirty="0" smtClean="0">
                <a:solidFill>
                  <a:srgbClr val="C00C08"/>
                </a:solidFill>
              </a:rPr>
              <a:t>positive slope</a:t>
            </a:r>
            <a:r>
              <a:rPr lang="en-US" i="0" dirty="0" smtClean="0">
                <a:solidFill>
                  <a:srgbClr val="C00C08"/>
                </a:solidFill>
              </a:rPr>
              <a:t> </a:t>
            </a:r>
            <a:r>
              <a:rPr lang="en-US" b="1" i="0" dirty="0" smtClean="0">
                <a:solidFill>
                  <a:srgbClr val="C00C08"/>
                </a:solidFill>
              </a:rPr>
              <a:t>go up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(increase) as we move along the line from left to right.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Lines with </a:t>
            </a:r>
            <a:r>
              <a:rPr lang="en-US" b="1" i="0" dirty="0" smtClean="0">
                <a:solidFill>
                  <a:srgbClr val="C00C08"/>
                </a:solidFill>
              </a:rPr>
              <a:t>negative slope</a:t>
            </a:r>
            <a:r>
              <a:rPr lang="en-US" i="0" dirty="0" smtClean="0">
                <a:solidFill>
                  <a:srgbClr val="C00C08"/>
                </a:solidFill>
              </a:rPr>
              <a:t> </a:t>
            </a:r>
            <a:r>
              <a:rPr lang="en-US" b="1" i="0" dirty="0" smtClean="0">
                <a:solidFill>
                  <a:srgbClr val="C00C08"/>
                </a:solidFill>
              </a:rPr>
              <a:t>go down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(decrease) as we move along the line from left to right.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Slopes of Horizontal and Vertical Lines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7784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Horizontal and Vertical Lines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rgbClr val="000000"/>
                </a:solidFill>
              </a:rPr>
              <a:t>The following two general statements are true for horizontal and vertical lines: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For </a:t>
            </a:r>
            <a:r>
              <a:rPr lang="en-US" b="1" i="0" dirty="0" smtClean="0">
                <a:solidFill>
                  <a:srgbClr val="C00C08"/>
                </a:solidFill>
              </a:rPr>
              <a:t>horizontal lines</a:t>
            </a:r>
            <a:r>
              <a:rPr lang="en-US" i="0" dirty="0" smtClean="0">
                <a:solidFill>
                  <a:srgbClr val="000000"/>
                </a:solidFill>
              </a:rPr>
              <a:t> (of the form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i="0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i="0" dirty="0" smtClean="0">
                <a:solidFill>
                  <a:srgbClr val="000000"/>
                </a:solidFill>
              </a:rPr>
              <a:t>), the </a:t>
            </a:r>
            <a:r>
              <a:rPr lang="en-US" b="1" i="0" dirty="0" smtClean="0">
                <a:solidFill>
                  <a:srgbClr val="C00C08"/>
                </a:solidFill>
              </a:rPr>
              <a:t>slope    	is 0</a:t>
            </a:r>
            <a:r>
              <a:rPr lang="en-US" i="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For </a:t>
            </a:r>
            <a:r>
              <a:rPr lang="en-US" b="1" i="0" dirty="0" smtClean="0">
                <a:solidFill>
                  <a:srgbClr val="C00C08"/>
                </a:solidFill>
              </a:rPr>
              <a:t>vertical lines</a:t>
            </a:r>
            <a:r>
              <a:rPr lang="en-US" i="0" dirty="0" smtClean="0">
                <a:solidFill>
                  <a:srgbClr val="000000"/>
                </a:solidFill>
              </a:rPr>
              <a:t> (of the form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i="0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i="0" dirty="0" smtClean="0">
                <a:solidFill>
                  <a:srgbClr val="000000"/>
                </a:solidFill>
              </a:rPr>
              <a:t>), the </a:t>
            </a:r>
            <a:r>
              <a:rPr lang="en-US" b="1" i="0" dirty="0" smtClean="0">
                <a:solidFill>
                  <a:srgbClr val="C00C08"/>
                </a:solidFill>
              </a:rPr>
              <a:t>slope is 	undefined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i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610</Words>
  <Application>Microsoft Office PowerPoint</Application>
  <PresentationFormat>On-screen Show (4:3)</PresentationFormat>
  <Paragraphs>81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Courier New</vt:lpstr>
      <vt:lpstr>TimesTen</vt:lpstr>
      <vt:lpstr>Calibri</vt:lpstr>
      <vt:lpstr>Symbol</vt:lpstr>
      <vt:lpstr>Arial</vt:lpstr>
      <vt:lpstr>Office Theme</vt:lpstr>
      <vt:lpstr>Equation</vt:lpstr>
      <vt:lpstr>Section 4.3</vt:lpstr>
      <vt:lpstr>Objectives</vt:lpstr>
      <vt:lpstr>Calculating the Slope</vt:lpstr>
      <vt:lpstr>Example 1: Finding the Slope of a Line</vt:lpstr>
      <vt:lpstr>Example 1: Finding the Slope of a Line (cont.)</vt:lpstr>
      <vt:lpstr>Example 2: Finding the Slope of a Line</vt:lpstr>
      <vt:lpstr>Example 2: Finding the Slope of a Line (cont.)</vt:lpstr>
      <vt:lpstr>Calculating the Slope</vt:lpstr>
      <vt:lpstr>Slopes of Horizontal and Vertical Lines</vt:lpstr>
      <vt:lpstr>Example 3: Slopes of Horizontal and  Vertical Lines</vt:lpstr>
      <vt:lpstr>Example 3: Slopes of Horizontal and  Vertical Lines (cont.)</vt:lpstr>
      <vt:lpstr> Slope-Intercept Form: y = mx + b</vt:lpstr>
      <vt:lpstr> Slope-Intercept Form: y = mx + b</vt:lpstr>
      <vt:lpstr>Example 4: Using the Form y = mx + b</vt:lpstr>
      <vt:lpstr>Example 4: Using the Form y = mx + b (cont.)</vt:lpstr>
      <vt:lpstr>Example 4: Using the Form y = mx + b (cont.)</vt:lpstr>
      <vt:lpstr>Example 4: Using the Form y = mx + b (cont.)</vt:lpstr>
      <vt:lpstr>Example 4: Using the Form y = mx + b (cont.)</vt:lpstr>
      <vt:lpstr>Example 4: Using the Form y = mx + b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Kara Roche</cp:lastModifiedBy>
  <cp:revision>2</cp:revision>
  <dcterms:created xsi:type="dcterms:W3CDTF">2013-04-26T14:43:13Z</dcterms:created>
  <dcterms:modified xsi:type="dcterms:W3CDTF">2017-07-27T20:45:53Z</dcterms:modified>
</cp:coreProperties>
</file>