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99"/>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11" Type="http://schemas.openxmlformats.org/officeDocument/2006/relationships/image" Target="../media/image57.wmf"/><Relationship Id="rId5" Type="http://schemas.openxmlformats.org/officeDocument/2006/relationships/image" Target="../media/image51.wmf"/><Relationship Id="rId10" Type="http://schemas.openxmlformats.org/officeDocument/2006/relationships/image" Target="../media/image56.wmf"/><Relationship Id="rId4" Type="http://schemas.openxmlformats.org/officeDocument/2006/relationships/image" Target="../media/image50.wmf"/><Relationship Id="rId9"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11" Type="http://schemas.openxmlformats.org/officeDocument/2006/relationships/image" Target="../media/image72.wmf"/><Relationship Id="rId5" Type="http://schemas.openxmlformats.org/officeDocument/2006/relationships/image" Target="../media/image66.wmf"/><Relationship Id="rId10" Type="http://schemas.openxmlformats.org/officeDocument/2006/relationships/image" Target="../media/image71.wmf"/><Relationship Id="rId4" Type="http://schemas.openxmlformats.org/officeDocument/2006/relationships/image" Target="../media/image65.wmf"/><Relationship Id="rId9" Type="http://schemas.openxmlformats.org/officeDocument/2006/relationships/image" Target="../media/image7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4.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7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image" Target="../media/image8.wmf"/><Relationship Id="rId7" Type="http://schemas.openxmlformats.org/officeDocument/2006/relationships/image" Target="../media/image12.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 Id="rId9"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image" Target="../media/image36.wmf"/><Relationship Id="rId18" Type="http://schemas.openxmlformats.org/officeDocument/2006/relationships/image" Target="../media/image41.wmf"/><Relationship Id="rId3" Type="http://schemas.openxmlformats.org/officeDocument/2006/relationships/image" Target="../media/image26.wmf"/><Relationship Id="rId7" Type="http://schemas.openxmlformats.org/officeDocument/2006/relationships/image" Target="../media/image30.wmf"/><Relationship Id="rId12" Type="http://schemas.openxmlformats.org/officeDocument/2006/relationships/image" Target="../media/image35.wmf"/><Relationship Id="rId17" Type="http://schemas.openxmlformats.org/officeDocument/2006/relationships/image" Target="../media/image40.wmf"/><Relationship Id="rId2" Type="http://schemas.openxmlformats.org/officeDocument/2006/relationships/image" Target="../media/image25.wmf"/><Relationship Id="rId16" Type="http://schemas.openxmlformats.org/officeDocument/2006/relationships/image" Target="../media/image39.wmf"/><Relationship Id="rId1" Type="http://schemas.openxmlformats.org/officeDocument/2006/relationships/image" Target="../media/image24.wmf"/><Relationship Id="rId6" Type="http://schemas.openxmlformats.org/officeDocument/2006/relationships/image" Target="../media/image29.wmf"/><Relationship Id="rId11" Type="http://schemas.openxmlformats.org/officeDocument/2006/relationships/image" Target="../media/image34.wmf"/><Relationship Id="rId5" Type="http://schemas.openxmlformats.org/officeDocument/2006/relationships/image" Target="../media/image28.wmf"/><Relationship Id="rId15" Type="http://schemas.openxmlformats.org/officeDocument/2006/relationships/image" Target="../media/image38.wmf"/><Relationship Id="rId10" Type="http://schemas.openxmlformats.org/officeDocument/2006/relationships/image" Target="../media/image33.wmf"/><Relationship Id="rId19" Type="http://schemas.openxmlformats.org/officeDocument/2006/relationships/image" Target="../media/image42.wmf"/><Relationship Id="rId4" Type="http://schemas.openxmlformats.org/officeDocument/2006/relationships/image" Target="../media/image27.wmf"/><Relationship Id="rId9" Type="http://schemas.openxmlformats.org/officeDocument/2006/relationships/image" Target="../media/image32.wmf"/><Relationship Id="rId14"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 Id="rId4" Type="http://schemas.openxmlformats.org/officeDocument/2006/relationships/image" Target="../media/image4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F67FD4-1650-4A8F-9991-2BE917FD0FA8}"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745FEA-C53F-45B7-8C99-9FB5F5A787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8.png"/><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1.wmf"/><Relationship Id="rId5" Type="http://schemas.openxmlformats.org/officeDocument/2006/relationships/oleObject" Target="../embeddings/oleObject17.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19.bin"/></Relationships>
</file>

<file path=ppt/slides/_rels/slide13.xml.rels><?xml version="1.0" encoding="UTF-8" standalone="yes"?>
<Relationships xmlns="http://schemas.openxmlformats.org/package/2006/relationships"><Relationship Id="rId13" Type="http://schemas.openxmlformats.org/officeDocument/2006/relationships/oleObject" Target="../embeddings/oleObject25.bin"/><Relationship Id="rId18" Type="http://schemas.openxmlformats.org/officeDocument/2006/relationships/image" Target="../media/image31.wmf"/><Relationship Id="rId26" Type="http://schemas.openxmlformats.org/officeDocument/2006/relationships/image" Target="../media/image35.wmf"/><Relationship Id="rId39" Type="http://schemas.openxmlformats.org/officeDocument/2006/relationships/oleObject" Target="../embeddings/oleObject38.bin"/><Relationship Id="rId21" Type="http://schemas.openxmlformats.org/officeDocument/2006/relationships/oleObject" Target="../embeddings/oleObject29.bin"/><Relationship Id="rId34" Type="http://schemas.openxmlformats.org/officeDocument/2006/relationships/image" Target="../media/image39.wmf"/><Relationship Id="rId7" Type="http://schemas.openxmlformats.org/officeDocument/2006/relationships/oleObject" Target="../embeddings/oleObject22.bin"/><Relationship Id="rId12" Type="http://schemas.openxmlformats.org/officeDocument/2006/relationships/image" Target="../media/image28.wmf"/><Relationship Id="rId17" Type="http://schemas.openxmlformats.org/officeDocument/2006/relationships/oleObject" Target="../embeddings/oleObject27.bin"/><Relationship Id="rId25" Type="http://schemas.openxmlformats.org/officeDocument/2006/relationships/oleObject" Target="../embeddings/oleObject31.bin"/><Relationship Id="rId33" Type="http://schemas.openxmlformats.org/officeDocument/2006/relationships/oleObject" Target="../embeddings/oleObject35.bin"/><Relationship Id="rId38" Type="http://schemas.openxmlformats.org/officeDocument/2006/relationships/image" Target="../media/image41.wmf"/><Relationship Id="rId2" Type="http://schemas.openxmlformats.org/officeDocument/2006/relationships/slideLayout" Target="../slideLayouts/slideLayout2.xml"/><Relationship Id="rId16" Type="http://schemas.openxmlformats.org/officeDocument/2006/relationships/image" Target="../media/image30.wmf"/><Relationship Id="rId20" Type="http://schemas.openxmlformats.org/officeDocument/2006/relationships/image" Target="../media/image32.wmf"/><Relationship Id="rId29" Type="http://schemas.openxmlformats.org/officeDocument/2006/relationships/oleObject" Target="../embeddings/oleObject33.bin"/><Relationship Id="rId1" Type="http://schemas.openxmlformats.org/officeDocument/2006/relationships/vmlDrawing" Target="../drawings/vmlDrawing8.vml"/><Relationship Id="rId6" Type="http://schemas.openxmlformats.org/officeDocument/2006/relationships/image" Target="../media/image25.wmf"/><Relationship Id="rId11" Type="http://schemas.openxmlformats.org/officeDocument/2006/relationships/oleObject" Target="../embeddings/oleObject24.bin"/><Relationship Id="rId24" Type="http://schemas.openxmlformats.org/officeDocument/2006/relationships/image" Target="../media/image34.wmf"/><Relationship Id="rId32" Type="http://schemas.openxmlformats.org/officeDocument/2006/relationships/image" Target="../media/image38.wmf"/><Relationship Id="rId37" Type="http://schemas.openxmlformats.org/officeDocument/2006/relationships/oleObject" Target="../embeddings/oleObject37.bin"/><Relationship Id="rId40" Type="http://schemas.openxmlformats.org/officeDocument/2006/relationships/image" Target="../media/image42.wmf"/><Relationship Id="rId5" Type="http://schemas.openxmlformats.org/officeDocument/2006/relationships/oleObject" Target="../embeddings/oleObject21.bin"/><Relationship Id="rId15" Type="http://schemas.openxmlformats.org/officeDocument/2006/relationships/oleObject" Target="../embeddings/oleObject26.bin"/><Relationship Id="rId23" Type="http://schemas.openxmlformats.org/officeDocument/2006/relationships/oleObject" Target="../embeddings/oleObject30.bin"/><Relationship Id="rId28" Type="http://schemas.openxmlformats.org/officeDocument/2006/relationships/image" Target="../media/image36.wmf"/><Relationship Id="rId36" Type="http://schemas.openxmlformats.org/officeDocument/2006/relationships/image" Target="../media/image40.wmf"/><Relationship Id="rId10" Type="http://schemas.openxmlformats.org/officeDocument/2006/relationships/image" Target="../media/image27.wmf"/><Relationship Id="rId19" Type="http://schemas.openxmlformats.org/officeDocument/2006/relationships/oleObject" Target="../embeddings/oleObject28.bin"/><Relationship Id="rId31" Type="http://schemas.openxmlformats.org/officeDocument/2006/relationships/oleObject" Target="../embeddings/oleObject34.bin"/><Relationship Id="rId4" Type="http://schemas.openxmlformats.org/officeDocument/2006/relationships/image" Target="../media/image24.wmf"/><Relationship Id="rId9" Type="http://schemas.openxmlformats.org/officeDocument/2006/relationships/oleObject" Target="../embeddings/oleObject23.bin"/><Relationship Id="rId14" Type="http://schemas.openxmlformats.org/officeDocument/2006/relationships/image" Target="../media/image29.wmf"/><Relationship Id="rId22" Type="http://schemas.openxmlformats.org/officeDocument/2006/relationships/image" Target="../media/image33.wmf"/><Relationship Id="rId27" Type="http://schemas.openxmlformats.org/officeDocument/2006/relationships/oleObject" Target="../embeddings/oleObject32.bin"/><Relationship Id="rId30" Type="http://schemas.openxmlformats.org/officeDocument/2006/relationships/image" Target="../media/image37.wmf"/><Relationship Id="rId35" Type="http://schemas.openxmlformats.org/officeDocument/2006/relationships/oleObject" Target="../embeddings/oleObject36.bin"/><Relationship Id="rId8" Type="http://schemas.openxmlformats.org/officeDocument/2006/relationships/image" Target="../media/image26.wmf"/><Relationship Id="rId3" Type="http://schemas.openxmlformats.org/officeDocument/2006/relationships/oleObject" Target="../embeddings/oleObject20.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4.wmf"/><Relationship Id="rId5" Type="http://schemas.openxmlformats.org/officeDocument/2006/relationships/oleObject" Target="../embeddings/oleObject40.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2.bin"/></Relationships>
</file>

<file path=ppt/slides/_rels/slide16.xml.rels><?xml version="1.0" encoding="UTF-8" standalone="yes"?>
<Relationships xmlns="http://schemas.openxmlformats.org/package/2006/relationships"><Relationship Id="rId8" Type="http://schemas.openxmlformats.org/officeDocument/2006/relationships/image" Target="../media/image49.wmf"/><Relationship Id="rId13" Type="http://schemas.openxmlformats.org/officeDocument/2006/relationships/oleObject" Target="../embeddings/oleObject48.bin"/><Relationship Id="rId18" Type="http://schemas.openxmlformats.org/officeDocument/2006/relationships/image" Target="../media/image54.wmf"/><Relationship Id="rId3" Type="http://schemas.openxmlformats.org/officeDocument/2006/relationships/oleObject" Target="../embeddings/oleObject43.bin"/><Relationship Id="rId21" Type="http://schemas.openxmlformats.org/officeDocument/2006/relationships/oleObject" Target="../embeddings/oleObject52.bin"/><Relationship Id="rId7" Type="http://schemas.openxmlformats.org/officeDocument/2006/relationships/oleObject" Target="../embeddings/oleObject45.bin"/><Relationship Id="rId12" Type="http://schemas.openxmlformats.org/officeDocument/2006/relationships/image" Target="../media/image51.wmf"/><Relationship Id="rId17"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53.wmf"/><Relationship Id="rId20" Type="http://schemas.openxmlformats.org/officeDocument/2006/relationships/image" Target="../media/image55.wmf"/><Relationship Id="rId1" Type="http://schemas.openxmlformats.org/officeDocument/2006/relationships/vmlDrawing" Target="../drawings/vmlDrawing10.vml"/><Relationship Id="rId6" Type="http://schemas.openxmlformats.org/officeDocument/2006/relationships/image" Target="../media/image48.wmf"/><Relationship Id="rId11" Type="http://schemas.openxmlformats.org/officeDocument/2006/relationships/oleObject" Target="../embeddings/oleObject47.bin"/><Relationship Id="rId24" Type="http://schemas.openxmlformats.org/officeDocument/2006/relationships/image" Target="../media/image57.wmf"/><Relationship Id="rId5" Type="http://schemas.openxmlformats.org/officeDocument/2006/relationships/oleObject" Target="../embeddings/oleObject44.bin"/><Relationship Id="rId15" Type="http://schemas.openxmlformats.org/officeDocument/2006/relationships/oleObject" Target="../embeddings/oleObject49.bin"/><Relationship Id="rId23" Type="http://schemas.openxmlformats.org/officeDocument/2006/relationships/oleObject" Target="../embeddings/oleObject53.bin"/><Relationship Id="rId10" Type="http://schemas.openxmlformats.org/officeDocument/2006/relationships/image" Target="../media/image50.wmf"/><Relationship Id="rId19" Type="http://schemas.openxmlformats.org/officeDocument/2006/relationships/oleObject" Target="../embeddings/oleObject51.bin"/><Relationship Id="rId4" Type="http://schemas.openxmlformats.org/officeDocument/2006/relationships/image" Target="../media/image47.wmf"/><Relationship Id="rId9" Type="http://schemas.openxmlformats.org/officeDocument/2006/relationships/oleObject" Target="../embeddings/oleObject46.bin"/><Relationship Id="rId14" Type="http://schemas.openxmlformats.org/officeDocument/2006/relationships/image" Target="../media/image52.wmf"/><Relationship Id="rId22" Type="http://schemas.openxmlformats.org/officeDocument/2006/relationships/image" Target="../media/image56.wmf"/></Relationships>
</file>

<file path=ppt/slides/_rels/slide17.xml.rels><?xml version="1.0" encoding="UTF-8" standalone="yes"?>
<Relationships xmlns="http://schemas.openxmlformats.org/package/2006/relationships"><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60.wmf"/><Relationship Id="rId5" Type="http://schemas.openxmlformats.org/officeDocument/2006/relationships/oleObject" Target="../embeddings/oleObject55.bin"/><Relationship Id="rId4" Type="http://schemas.openxmlformats.org/officeDocument/2006/relationships/image" Target="../media/image59.wmf"/></Relationships>
</file>

<file path=ppt/slides/_rels/slide19.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2.bin"/><Relationship Id="rId18" Type="http://schemas.openxmlformats.org/officeDocument/2006/relationships/image" Target="../media/image69.wmf"/><Relationship Id="rId3" Type="http://schemas.openxmlformats.org/officeDocument/2006/relationships/oleObject" Target="../embeddings/oleObject57.bin"/><Relationship Id="rId21" Type="http://schemas.openxmlformats.org/officeDocument/2006/relationships/oleObject" Target="../embeddings/oleObject66.bin"/><Relationship Id="rId7" Type="http://schemas.openxmlformats.org/officeDocument/2006/relationships/oleObject" Target="../embeddings/oleObject59.bin"/><Relationship Id="rId12" Type="http://schemas.openxmlformats.org/officeDocument/2006/relationships/image" Target="../media/image66.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8.wmf"/><Relationship Id="rId20" Type="http://schemas.openxmlformats.org/officeDocument/2006/relationships/image" Target="../media/image70.wmf"/><Relationship Id="rId1" Type="http://schemas.openxmlformats.org/officeDocument/2006/relationships/vmlDrawing" Target="../drawings/vmlDrawing12.vml"/><Relationship Id="rId6" Type="http://schemas.openxmlformats.org/officeDocument/2006/relationships/image" Target="../media/image63.wmf"/><Relationship Id="rId11" Type="http://schemas.openxmlformats.org/officeDocument/2006/relationships/oleObject" Target="../embeddings/oleObject61.bin"/><Relationship Id="rId24" Type="http://schemas.openxmlformats.org/officeDocument/2006/relationships/image" Target="../media/image72.wmf"/><Relationship Id="rId5" Type="http://schemas.openxmlformats.org/officeDocument/2006/relationships/oleObject" Target="../embeddings/oleObject58.bin"/><Relationship Id="rId15" Type="http://schemas.openxmlformats.org/officeDocument/2006/relationships/oleObject" Target="../embeddings/oleObject63.bin"/><Relationship Id="rId23" Type="http://schemas.openxmlformats.org/officeDocument/2006/relationships/oleObject" Target="../embeddings/oleObject67.bin"/><Relationship Id="rId10" Type="http://schemas.openxmlformats.org/officeDocument/2006/relationships/image" Target="../media/image65.wmf"/><Relationship Id="rId19" Type="http://schemas.openxmlformats.org/officeDocument/2006/relationships/oleObject" Target="../embeddings/oleObject65.bin"/><Relationship Id="rId4" Type="http://schemas.openxmlformats.org/officeDocument/2006/relationships/image" Target="../media/image62.wmf"/><Relationship Id="rId9" Type="http://schemas.openxmlformats.org/officeDocument/2006/relationships/oleObject" Target="../embeddings/oleObject60.bin"/><Relationship Id="rId14" Type="http://schemas.openxmlformats.org/officeDocument/2006/relationships/image" Target="../media/image67.wmf"/><Relationship Id="rId22" Type="http://schemas.openxmlformats.org/officeDocument/2006/relationships/image" Target="../media/image7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74.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oleObject" Target="../embeddings/oleObject70.bin"/><Relationship Id="rId4" Type="http://schemas.openxmlformats.org/officeDocument/2006/relationships/image" Target="../media/image75.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13" Type="http://schemas.openxmlformats.org/officeDocument/2006/relationships/oleObject" Target="../embeddings/oleObject9.bin"/><Relationship Id="rId18" Type="http://schemas.openxmlformats.org/officeDocument/2006/relationships/image" Target="../media/image13.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10.wmf"/><Relationship Id="rId17" Type="http://schemas.openxmlformats.org/officeDocument/2006/relationships/oleObject" Target="../embeddings/oleObject11.bin"/><Relationship Id="rId2" Type="http://schemas.openxmlformats.org/officeDocument/2006/relationships/slideLayout" Target="../slideLayouts/slideLayout2.xml"/><Relationship Id="rId16" Type="http://schemas.openxmlformats.org/officeDocument/2006/relationships/image" Target="../media/image12.wmf"/><Relationship Id="rId20" Type="http://schemas.openxmlformats.org/officeDocument/2006/relationships/image" Target="../media/image14.wmf"/><Relationship Id="rId1" Type="http://schemas.openxmlformats.org/officeDocument/2006/relationships/vmlDrawing" Target="../drawings/vmlDrawing3.vml"/><Relationship Id="rId6" Type="http://schemas.openxmlformats.org/officeDocument/2006/relationships/image" Target="../media/image7.wmf"/><Relationship Id="rId11" Type="http://schemas.openxmlformats.org/officeDocument/2006/relationships/oleObject" Target="../embeddings/oleObject8.bin"/><Relationship Id="rId5" Type="http://schemas.openxmlformats.org/officeDocument/2006/relationships/oleObject" Target="../embeddings/oleObject5.bin"/><Relationship Id="rId15" Type="http://schemas.openxmlformats.org/officeDocument/2006/relationships/oleObject" Target="../embeddings/oleObject10.bin"/><Relationship Id="rId10" Type="http://schemas.openxmlformats.org/officeDocument/2006/relationships/image" Target="../media/image9.wmf"/><Relationship Id="rId19" Type="http://schemas.openxmlformats.org/officeDocument/2006/relationships/oleObject" Target="../embeddings/oleObject12.bin"/><Relationship Id="rId4" Type="http://schemas.openxmlformats.org/officeDocument/2006/relationships/image" Target="../media/image6.wmf"/><Relationship Id="rId9" Type="http://schemas.openxmlformats.org/officeDocument/2006/relationships/oleObject" Target="../embeddings/oleObject7.bin"/><Relationship Id="rId14"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6.png"/><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Point-Slope Form:</a:t>
            </a:r>
          </a:p>
          <a:p>
            <a:pPr algn="ctr">
              <a:buNone/>
              <a:defRPr/>
            </a:pPr>
            <a:r>
              <a:rPr lang="en-US" b="1" i="1" dirty="0">
                <a:solidFill>
                  <a:srgbClr val="1F497D"/>
                </a:solidFill>
              </a:rPr>
              <a:t>y – y</a:t>
            </a:r>
            <a:r>
              <a:rPr lang="en-US" b="1" i="1" baseline="-25000" dirty="0">
                <a:solidFill>
                  <a:srgbClr val="1F497D"/>
                </a:solidFill>
              </a:rPr>
              <a:t>1</a:t>
            </a:r>
            <a:r>
              <a:rPr lang="en-US" b="1" i="1" dirty="0">
                <a:solidFill>
                  <a:srgbClr val="1F497D"/>
                </a:solidFill>
              </a:rPr>
              <a:t> = m (x – x</a:t>
            </a:r>
            <a:r>
              <a:rPr lang="en-US" b="1" i="1" baseline="-25000" dirty="0">
                <a:solidFill>
                  <a:srgbClr val="1F497D"/>
                </a:solidFill>
              </a:rPr>
              <a:t>1</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Finding Equations of Lines </a:t>
            </a:r>
            <a:br>
              <a:rPr lang="en-US" sz="3200">
                <a:solidFill>
                  <a:schemeClr val="accent1"/>
                </a:solidFill>
              </a:rPr>
            </a:br>
            <a:r>
              <a:rPr lang="en-US" sz="3200">
                <a:solidFill>
                  <a:schemeClr val="accent1"/>
                </a:solidFill>
              </a:rPr>
              <a:t>Using the Slope and a Point (cont.)</a:t>
            </a:r>
          </a:p>
        </p:txBody>
      </p:sp>
      <p:sp>
        <p:nvSpPr>
          <p:cNvPr id="7" name="Content Placeholder 6"/>
          <p:cNvSpPr>
            <a:spLocks noGrp="1"/>
          </p:cNvSpPr>
          <p:nvPr>
            <p:ph idx="1"/>
          </p:nvPr>
        </p:nvSpPr>
        <p:spPr/>
        <p:txBody>
          <a:bodyPr/>
          <a:lstStyle/>
          <a:p>
            <a:endParaRPr lang="en-US" dirty="0"/>
          </a:p>
          <a:p>
            <a:endParaRPr lang="en-US" dirty="0"/>
          </a:p>
        </p:txBody>
      </p:sp>
      <p:sp>
        <p:nvSpPr>
          <p:cNvPr id="13315" name="Rectangle 23"/>
          <p:cNvSpPr>
            <a:spLocks noChangeArrowheads="1"/>
          </p:cNvSpPr>
          <p:nvPr/>
        </p:nvSpPr>
        <p:spPr bwMode="auto">
          <a:xfrm>
            <a:off x="4724400" y="1676400"/>
            <a:ext cx="3474720" cy="13112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The point one unit up and two units to the left from (2, 3) is on the line because the slope is </a:t>
            </a:r>
          </a:p>
        </p:txBody>
      </p:sp>
      <p:graphicFrame>
        <p:nvGraphicFramePr>
          <p:cNvPr id="13316" name="Object 26"/>
          <p:cNvGraphicFramePr>
            <a:graphicFrameLocks noChangeAspect="1"/>
          </p:cNvGraphicFramePr>
          <p:nvPr/>
        </p:nvGraphicFramePr>
        <p:xfrm>
          <a:off x="4838700" y="2667000"/>
          <a:ext cx="2070100" cy="622300"/>
        </p:xfrm>
        <a:graphic>
          <a:graphicData uri="http://schemas.openxmlformats.org/presentationml/2006/ole">
            <mc:AlternateContent xmlns:mc="http://schemas.openxmlformats.org/markup-compatibility/2006">
              <mc:Choice xmlns:v="urn:schemas-microsoft-com:vml" Requires="v">
                <p:oleObj spid="_x0000_s5123" name="Equation" r:id="rId3" imgW="2070100" imgH="622300" progId="Equation.DSMT4">
                  <p:embed/>
                </p:oleObj>
              </mc:Choice>
              <mc:Fallback>
                <p:oleObj name="Equation" r:id="rId3" imgW="2070100" imgH="622300"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8700" y="2667000"/>
                        <a:ext cx="20701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3317" name="Picture 27" descr="IMA6E_Sec-_2"/>
          <p:cNvPicPr>
            <a:picLocks noChangeAspect="1" noChangeArrowheads="1"/>
          </p:cNvPicPr>
          <p:nvPr/>
        </p:nvPicPr>
        <p:blipFill>
          <a:blip r:embed="rId5" cstate="print"/>
          <a:srcRect/>
          <a:stretch>
            <a:fillRect/>
          </a:stretch>
        </p:blipFill>
        <p:spPr bwMode="auto">
          <a:xfrm>
            <a:off x="914400" y="1371601"/>
            <a:ext cx="3657600" cy="364720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Finding the Equations of Lines Given Two Points</a:t>
            </a:r>
          </a:p>
        </p:txBody>
      </p:sp>
      <p:sp>
        <p:nvSpPr>
          <p:cNvPr id="6" name="Content Placeholder 5"/>
          <p:cNvSpPr>
            <a:spLocks noGrp="1"/>
          </p:cNvSpPr>
          <p:nvPr>
            <p:ph idx="1"/>
          </p:nvPr>
        </p:nvSpPr>
        <p:spPr/>
        <p:txBody>
          <a:bodyPr/>
          <a:lstStyle/>
          <a:p>
            <a:endParaRPr lang="en-US" dirty="0"/>
          </a:p>
          <a:p>
            <a:endParaRPr lang="en-US" dirty="0"/>
          </a:p>
        </p:txBody>
      </p:sp>
      <p:sp>
        <p:nvSpPr>
          <p:cNvPr id="14339" name="TextBox 3"/>
          <p:cNvSpPr>
            <a:spLocks noChangeArrowheads="1"/>
          </p:cNvSpPr>
          <p:nvPr/>
        </p:nvSpPr>
        <p:spPr bwMode="auto">
          <a:xfrm>
            <a:off x="457200" y="1280160"/>
            <a:ext cx="8229600" cy="3657600"/>
          </a:xfrm>
          <a:prstGeom prst="rect">
            <a:avLst/>
          </a:prstGeom>
          <a:solidFill>
            <a:srgbClr val="FFFFCC"/>
          </a:solidFill>
          <a:ln w="28575">
            <a:solidFill>
              <a:srgbClr val="000000"/>
            </a:solidFill>
            <a:miter lim="800000"/>
            <a:headEnd/>
            <a:tailEnd/>
          </a:ln>
        </p:spPr>
        <p:txBody>
          <a:bodyPr/>
          <a:lstStyle/>
          <a:p>
            <a:pPr marL="6350" indent="-6350" algn="ctr" eaLnBrk="0" hangingPunct="0">
              <a:spcBef>
                <a:spcPct val="20000"/>
              </a:spcBef>
              <a:buFont typeface="Courier New" pitchFamily="49" charset="0"/>
              <a:buNone/>
              <a:tabLst>
                <a:tab pos="457200" algn="l"/>
              </a:tabLst>
            </a:pPr>
            <a:r>
              <a:rPr lang="en-US" sz="2800" b="1">
                <a:solidFill>
                  <a:srgbClr val="000000"/>
                </a:solidFill>
                <a:latin typeface="Calibri" pitchFamily="34" charset="0"/>
              </a:rPr>
              <a:t>Finding the Equation of a Line Given Two Points </a:t>
            </a:r>
            <a:endParaRPr lang="en-US" sz="2800">
              <a:solidFill>
                <a:srgbClr val="000000"/>
              </a:solidFill>
              <a:latin typeface="Calibri" pitchFamily="34" charset="0"/>
            </a:endParaRPr>
          </a:p>
          <a:p>
            <a:pPr marL="6350" indent="-6350" eaLnBrk="0" hangingPunct="0">
              <a:spcBef>
                <a:spcPct val="20000"/>
              </a:spcBef>
              <a:buFont typeface="Courier New" pitchFamily="49" charset="0"/>
              <a:buNone/>
              <a:tabLst>
                <a:tab pos="457200" algn="l"/>
              </a:tabLst>
            </a:pPr>
            <a:r>
              <a:rPr lang="en-US" sz="2800">
                <a:solidFill>
                  <a:srgbClr val="000000"/>
                </a:solidFill>
                <a:latin typeface="Calibri" pitchFamily="34" charset="0"/>
              </a:rPr>
              <a:t>To find the equation of a line given two points on the line</a:t>
            </a:r>
          </a:p>
          <a:p>
            <a:pPr marL="6350" indent="-6350" eaLnBrk="0" hangingPunct="0">
              <a:spcBef>
                <a:spcPct val="20000"/>
              </a:spcBef>
              <a:buFont typeface="Courier New" pitchFamily="49" charset="0"/>
              <a:buNone/>
              <a:tabLst>
                <a:tab pos="457200" algn="l"/>
              </a:tabLst>
            </a:pPr>
            <a:r>
              <a:rPr lang="en-US" sz="2800" b="1">
                <a:solidFill>
                  <a:srgbClr val="000000"/>
                </a:solidFill>
                <a:latin typeface="Calibri" pitchFamily="34" charset="0"/>
              </a:rPr>
              <a:t>1.	</a:t>
            </a:r>
            <a:r>
              <a:rPr lang="en-US" sz="2800">
                <a:solidFill>
                  <a:srgbClr val="000000"/>
                </a:solidFill>
                <a:latin typeface="Calibri" pitchFamily="34" charset="0"/>
              </a:rPr>
              <a:t>Use the formula                       </a:t>
            </a:r>
            <a:r>
              <a:rPr lang="en-US" sz="2800" b="1">
                <a:solidFill>
                  <a:srgbClr val="000000"/>
                </a:solidFill>
                <a:latin typeface="Calibri" pitchFamily="34" charset="0"/>
              </a:rPr>
              <a:t> </a:t>
            </a:r>
            <a:r>
              <a:rPr lang="en-US" sz="2800">
                <a:solidFill>
                  <a:srgbClr val="000000"/>
                </a:solidFill>
                <a:latin typeface="Calibri" pitchFamily="34" charset="0"/>
              </a:rPr>
              <a:t>to find the slope.</a:t>
            </a:r>
          </a:p>
          <a:p>
            <a:pPr marL="6350" indent="-6350" eaLnBrk="0" hangingPunct="0">
              <a:spcBef>
                <a:spcPct val="20000"/>
              </a:spcBef>
              <a:buFont typeface="Courier New" pitchFamily="49" charset="0"/>
              <a:buNone/>
              <a:tabLst>
                <a:tab pos="457200" algn="l"/>
              </a:tabLst>
            </a:pPr>
            <a:endParaRPr lang="en-US" sz="1500" b="1">
              <a:solidFill>
                <a:srgbClr val="000000"/>
              </a:solidFill>
              <a:latin typeface="Calibri" pitchFamily="34" charset="0"/>
            </a:endParaRPr>
          </a:p>
          <a:p>
            <a:pPr marL="6350" indent="-6350" eaLnBrk="0" hangingPunct="0">
              <a:spcBef>
                <a:spcPct val="20000"/>
              </a:spcBef>
              <a:buFont typeface="Courier New" pitchFamily="49" charset="0"/>
              <a:buNone/>
              <a:tabLst>
                <a:tab pos="457200" algn="l"/>
              </a:tabLst>
            </a:pPr>
            <a:r>
              <a:rPr lang="en-US" sz="2800" b="1">
                <a:solidFill>
                  <a:srgbClr val="000000"/>
                </a:solidFill>
                <a:latin typeface="Calibri" pitchFamily="34" charset="0"/>
              </a:rPr>
              <a:t>2.	</a:t>
            </a:r>
            <a:r>
              <a:rPr lang="en-US" sz="2800">
                <a:solidFill>
                  <a:srgbClr val="000000"/>
                </a:solidFill>
                <a:latin typeface="Calibri" pitchFamily="34" charset="0"/>
              </a:rPr>
              <a:t>Use this slope, </a:t>
            </a:r>
            <a:r>
              <a:rPr lang="en-US" sz="2800" b="1" i="1">
                <a:solidFill>
                  <a:srgbClr val="C00C08"/>
                </a:solidFill>
                <a:latin typeface="Calibri" pitchFamily="34" charset="0"/>
              </a:rPr>
              <a:t>m</a:t>
            </a:r>
            <a:r>
              <a:rPr lang="en-US" sz="2800">
                <a:solidFill>
                  <a:srgbClr val="000000"/>
                </a:solidFill>
                <a:latin typeface="Calibri" pitchFamily="34" charset="0"/>
              </a:rPr>
              <a:t>, and either point in the point-	slope formula </a:t>
            </a:r>
            <a:r>
              <a:rPr lang="en-US" sz="2800" b="1" i="1">
                <a:solidFill>
                  <a:srgbClr val="0000FF"/>
                </a:solidFill>
                <a:latin typeface="Calibri" pitchFamily="34" charset="0"/>
              </a:rPr>
              <a:t>y</a:t>
            </a:r>
            <a:r>
              <a:rPr lang="en-US" sz="2800" i="1">
                <a:solidFill>
                  <a:srgbClr val="0000FF"/>
                </a:solidFill>
                <a:latin typeface="Calibri" pitchFamily="34" charset="0"/>
              </a:rPr>
              <a:t> –</a:t>
            </a:r>
            <a:r>
              <a:rPr lang="en-US" sz="2800" b="1" i="1">
                <a:solidFill>
                  <a:srgbClr val="0000FF"/>
                </a:solidFill>
                <a:latin typeface="Calibri" pitchFamily="34" charset="0"/>
              </a:rPr>
              <a:t> y</a:t>
            </a:r>
            <a:r>
              <a:rPr lang="en-US" sz="2800" b="1" baseline="-25000">
                <a:solidFill>
                  <a:srgbClr val="0000FF"/>
                </a:solidFill>
                <a:latin typeface="Calibri" pitchFamily="34" charset="0"/>
              </a:rPr>
              <a:t>1</a:t>
            </a:r>
            <a:r>
              <a:rPr lang="en-US" sz="2800" i="1">
                <a:solidFill>
                  <a:srgbClr val="0000FF"/>
                </a:solidFill>
                <a:latin typeface="Calibri" pitchFamily="34" charset="0"/>
              </a:rPr>
              <a:t> </a:t>
            </a:r>
            <a:r>
              <a:rPr lang="en-US" sz="2800">
                <a:solidFill>
                  <a:srgbClr val="0000FF"/>
                </a:solidFill>
                <a:latin typeface="Calibri" pitchFamily="34" charset="0"/>
              </a:rPr>
              <a:t>=</a:t>
            </a:r>
            <a:r>
              <a:rPr lang="en-US" sz="2800" i="1">
                <a:solidFill>
                  <a:srgbClr val="0000FF"/>
                </a:solidFill>
                <a:latin typeface="Calibri" pitchFamily="34" charset="0"/>
              </a:rPr>
              <a:t> </a:t>
            </a:r>
            <a:r>
              <a:rPr lang="en-US" sz="2800" b="1" i="1">
                <a:solidFill>
                  <a:srgbClr val="0000FF"/>
                </a:solidFill>
                <a:latin typeface="Calibri" pitchFamily="34" charset="0"/>
              </a:rPr>
              <a:t>m</a:t>
            </a:r>
            <a:r>
              <a:rPr lang="en-US" sz="2800" i="1">
                <a:solidFill>
                  <a:srgbClr val="0000FF"/>
                </a:solidFill>
                <a:latin typeface="Calibri" pitchFamily="34" charset="0"/>
              </a:rPr>
              <a:t> </a:t>
            </a:r>
            <a:r>
              <a:rPr lang="en-US" sz="2800">
                <a:solidFill>
                  <a:srgbClr val="0000FF"/>
                </a:solidFill>
                <a:latin typeface="Calibri" pitchFamily="34" charset="0"/>
              </a:rPr>
              <a:t>(</a:t>
            </a:r>
            <a:r>
              <a:rPr lang="en-US" sz="2800" b="1" i="1">
                <a:solidFill>
                  <a:srgbClr val="0000FF"/>
                </a:solidFill>
                <a:latin typeface="Calibri" pitchFamily="34" charset="0"/>
              </a:rPr>
              <a:t>x</a:t>
            </a:r>
            <a:r>
              <a:rPr lang="en-US" sz="2800" i="1">
                <a:solidFill>
                  <a:srgbClr val="0000FF"/>
                </a:solidFill>
                <a:latin typeface="Calibri" pitchFamily="34" charset="0"/>
              </a:rPr>
              <a:t> – </a:t>
            </a:r>
            <a:r>
              <a:rPr lang="en-US" sz="2800" b="1" i="1">
                <a:solidFill>
                  <a:srgbClr val="0000FF"/>
                </a:solidFill>
                <a:latin typeface="Calibri" pitchFamily="34" charset="0"/>
              </a:rPr>
              <a:t>x</a:t>
            </a:r>
            <a:r>
              <a:rPr lang="en-US" sz="2800" b="1" baseline="-25000">
                <a:solidFill>
                  <a:srgbClr val="0000FF"/>
                </a:solidFill>
                <a:latin typeface="Calibri" pitchFamily="34" charset="0"/>
              </a:rPr>
              <a:t>1</a:t>
            </a:r>
            <a:r>
              <a:rPr lang="en-US" sz="2800">
                <a:solidFill>
                  <a:srgbClr val="0000FF"/>
                </a:solidFill>
                <a:latin typeface="Calibri" pitchFamily="34" charset="0"/>
              </a:rPr>
              <a:t>)</a:t>
            </a:r>
            <a:r>
              <a:rPr lang="en-US" sz="2800">
                <a:solidFill>
                  <a:srgbClr val="000000"/>
                </a:solidFill>
                <a:latin typeface="Calibri" pitchFamily="34" charset="0"/>
              </a:rPr>
              <a:t> to find the 	equation.</a:t>
            </a:r>
            <a:endParaRPr lang="en-US" sz="2800" i="1">
              <a:solidFill>
                <a:srgbClr val="000000"/>
              </a:solidFill>
              <a:latin typeface="Calibri" pitchFamily="34" charset="0"/>
            </a:endParaRPr>
          </a:p>
        </p:txBody>
      </p:sp>
      <p:graphicFrame>
        <p:nvGraphicFramePr>
          <p:cNvPr id="14340" name="Object 96"/>
          <p:cNvGraphicFramePr>
            <a:graphicFrameLocks noChangeAspect="1"/>
          </p:cNvGraphicFramePr>
          <p:nvPr/>
        </p:nvGraphicFramePr>
        <p:xfrm>
          <a:off x="3462029" y="2598760"/>
          <a:ext cx="1663700" cy="927100"/>
        </p:xfrm>
        <a:graphic>
          <a:graphicData uri="http://schemas.openxmlformats.org/presentationml/2006/ole">
            <mc:AlternateContent xmlns:mc="http://schemas.openxmlformats.org/markup-compatibility/2006">
              <mc:Choice xmlns:v="urn:schemas-microsoft-com:vml" Requires="v">
                <p:oleObj spid="_x0000_s6147" name="Equation" r:id="rId3" imgW="1663700" imgH="927100" progId="Equation.DSMT4">
                  <p:embed/>
                </p:oleObj>
              </mc:Choice>
              <mc:Fallback>
                <p:oleObj name="Equation" r:id="rId3" imgW="1663700" imgH="927100" progId="Equation.DSMT4">
                  <p:embed/>
                  <p:pic>
                    <p:nvPicPr>
                      <p:cNvPr id="0" name="Object 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2029" y="2598760"/>
                        <a:ext cx="16637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a:solidFill>
                  <a:schemeClr val="accent1"/>
                </a:solidFill>
              </a:rPr>
              <a:t>Example 3: Using Two Points to </a:t>
            </a:r>
            <a:br>
              <a:rPr lang="en-US" sz="3200">
                <a:solidFill>
                  <a:schemeClr val="accent1"/>
                </a:solidFill>
              </a:rPr>
            </a:br>
            <a:r>
              <a:rPr lang="en-US" sz="3200">
                <a:solidFill>
                  <a:schemeClr val="accent1"/>
                </a:solidFill>
              </a:rPr>
              <a:t>Find the Equation of a Line</a:t>
            </a:r>
          </a:p>
        </p:txBody>
      </p:sp>
      <p:sp>
        <p:nvSpPr>
          <p:cNvPr id="15363" name="Rectangle 3"/>
          <p:cNvSpPr>
            <a:spLocks noGrp="1"/>
          </p:cNvSpPr>
          <p:nvPr>
            <p:ph idx="1"/>
          </p:nvPr>
        </p:nvSpPr>
        <p:spPr>
          <a:xfrm>
            <a:off x="457200" y="1280160"/>
            <a:ext cx="8229600" cy="4616648"/>
          </a:xfrm>
          <a:prstGeom prst="rect">
            <a:avLst/>
          </a:prstGeom>
        </p:spPr>
        <p:txBody>
          <a:bodyPr>
            <a:spAutoFit/>
          </a:bodyPr>
          <a:lstStyle/>
          <a:p>
            <a:pPr marL="0" indent="0">
              <a:buFont typeface="Courier New" pitchFamily="49" charset="0"/>
              <a:buNone/>
              <a:tabLst>
                <a:tab pos="463550" algn="l"/>
              </a:tabLst>
            </a:pPr>
            <a:r>
              <a:rPr lang="en-US" i="0" dirty="0">
                <a:solidFill>
                  <a:schemeClr val="tx1"/>
                </a:solidFill>
              </a:rPr>
              <a:t>Find the equation of the line containing the two points </a:t>
            </a:r>
            <a:r>
              <a:rPr lang="en-US" i="0" dirty="0">
                <a:solidFill>
                  <a:srgbClr val="0000FF"/>
                </a:solidFill>
              </a:rPr>
              <a:t>(</a:t>
            </a:r>
            <a:r>
              <a:rPr lang="en-US" i="0" dirty="0">
                <a:solidFill>
                  <a:srgbClr val="0000FF"/>
                </a:solidFill>
                <a:latin typeface="Symbol" pitchFamily="18" charset="2"/>
              </a:rPr>
              <a:t>-</a:t>
            </a:r>
            <a:r>
              <a:rPr lang="en-US" i="0" dirty="0">
                <a:solidFill>
                  <a:srgbClr val="0000FF"/>
                </a:solidFill>
              </a:rPr>
              <a:t>1, 2)</a:t>
            </a:r>
            <a:r>
              <a:rPr lang="en-US" i="0" dirty="0">
                <a:solidFill>
                  <a:schemeClr val="tx1"/>
                </a:solidFill>
              </a:rPr>
              <a:t> and </a:t>
            </a:r>
            <a:r>
              <a:rPr lang="en-US" i="0" dirty="0">
                <a:solidFill>
                  <a:srgbClr val="0000FF"/>
                </a:solidFill>
              </a:rPr>
              <a:t>(4, </a:t>
            </a:r>
            <a:r>
              <a:rPr lang="en-US" i="0" dirty="0">
                <a:solidFill>
                  <a:srgbClr val="0000FF"/>
                </a:solidFill>
                <a:latin typeface="Symbol" pitchFamily="18" charset="2"/>
              </a:rPr>
              <a:t>-</a:t>
            </a:r>
            <a:r>
              <a:rPr lang="en-US" i="0" dirty="0">
                <a:solidFill>
                  <a:srgbClr val="0000FF"/>
                </a:solidFill>
              </a:rPr>
              <a:t>2)</a:t>
            </a:r>
            <a:r>
              <a:rPr lang="en-US" i="0" dirty="0">
                <a:solidFill>
                  <a:schemeClr val="tx1"/>
                </a:solidFill>
              </a:rPr>
              <a:t>.</a:t>
            </a:r>
          </a:p>
          <a:p>
            <a:pPr marL="0" indent="0" algn="just">
              <a:buFont typeface="Courier New" pitchFamily="49" charset="0"/>
              <a:buNone/>
              <a:tabLst>
                <a:tab pos="463550" algn="l"/>
              </a:tabLst>
            </a:pPr>
            <a:r>
              <a:rPr lang="en-US" b="1" i="0" dirty="0">
                <a:solidFill>
                  <a:schemeClr val="tx1"/>
                </a:solidFill>
              </a:rPr>
              <a:t>Solution   </a:t>
            </a:r>
            <a:r>
              <a:rPr lang="en-US" i="0" dirty="0">
                <a:solidFill>
                  <a:schemeClr val="tx1"/>
                </a:solidFill>
              </a:rPr>
              <a:t>First, find the slope.</a:t>
            </a:r>
          </a:p>
          <a:p>
            <a:pPr marL="0" indent="0" algn="just">
              <a:buFont typeface="Courier New" pitchFamily="49" charset="0"/>
              <a:buNone/>
              <a:tabLst>
                <a:tab pos="463550" algn="l"/>
              </a:tabLst>
            </a:pPr>
            <a:endParaRPr lang="en-US" b="1" dirty="0">
              <a:solidFill>
                <a:schemeClr val="tx1"/>
              </a:solidFill>
            </a:endParaRPr>
          </a:p>
          <a:p>
            <a:pPr marL="0" indent="0" algn="just">
              <a:lnSpc>
                <a:spcPct val="150000"/>
              </a:lnSpc>
              <a:buFont typeface="Courier New" pitchFamily="49" charset="0"/>
              <a:buNone/>
              <a:tabLst>
                <a:tab pos="463550" algn="l"/>
              </a:tabLst>
            </a:pPr>
            <a:endParaRPr lang="en-US" b="1" dirty="0">
              <a:solidFill>
                <a:schemeClr val="tx1"/>
              </a:solidFill>
            </a:endParaRPr>
          </a:p>
          <a:p>
            <a:pPr>
              <a:tabLst>
                <a:tab pos="463550" algn="l"/>
              </a:tabLst>
            </a:pPr>
            <a:r>
              <a:rPr lang="en-US" dirty="0">
                <a:solidFill>
                  <a:schemeClr val="tx1"/>
                </a:solidFill>
              </a:rPr>
              <a:t>Now use one of the given points and the point-slope form for the equation of a line. </a:t>
            </a:r>
          </a:p>
          <a:p>
            <a:pPr>
              <a:tabLst>
                <a:tab pos="463550" algn="l"/>
              </a:tabLst>
            </a:pPr>
            <a:r>
              <a:rPr lang="en-US" dirty="0">
                <a:solidFill>
                  <a:schemeClr val="tx1"/>
                </a:solidFill>
              </a:rPr>
              <a:t>(</a:t>
            </a:r>
            <a:r>
              <a:rPr lang="en-US" b="1" dirty="0">
                <a:solidFill>
                  <a:schemeClr val="tx1"/>
                </a:solidFill>
              </a:rPr>
              <a:t>Note: </a:t>
            </a:r>
            <a:r>
              <a:rPr lang="en-US" dirty="0">
                <a:solidFill>
                  <a:schemeClr val="tx1"/>
                </a:solidFill>
              </a:rPr>
              <a:t>(−1, 2) and (4, −2) are used on the next page to illustrate that either point may be used.)</a:t>
            </a:r>
            <a:endParaRPr lang="en-US" b="1" i="0" dirty="0">
              <a:solidFill>
                <a:schemeClr val="tx1"/>
              </a:solidFill>
            </a:endParaRPr>
          </a:p>
        </p:txBody>
      </p:sp>
      <p:graphicFrame>
        <p:nvGraphicFramePr>
          <p:cNvPr id="7171" name="Object 3"/>
          <p:cNvGraphicFramePr>
            <a:graphicFrameLocks noChangeAspect="1"/>
          </p:cNvGraphicFramePr>
          <p:nvPr/>
        </p:nvGraphicFramePr>
        <p:xfrm>
          <a:off x="2057400" y="2936544"/>
          <a:ext cx="1612900" cy="927100"/>
        </p:xfrm>
        <a:graphic>
          <a:graphicData uri="http://schemas.openxmlformats.org/presentationml/2006/ole">
            <mc:AlternateContent xmlns:mc="http://schemas.openxmlformats.org/markup-compatibility/2006">
              <mc:Choice xmlns:v="urn:schemas-microsoft-com:vml" Requires="v">
                <p:oleObj spid="_x0000_s7175" name="Equation" r:id="rId3" imgW="1612800" imgH="927000" progId="Equation.DSMT4">
                  <p:embed/>
                </p:oleObj>
              </mc:Choice>
              <mc:Fallback>
                <p:oleObj name="Equation" r:id="rId3" imgW="161280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936544"/>
                        <a:ext cx="1612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3763433" y="2971800"/>
          <a:ext cx="1473200" cy="952500"/>
        </p:xfrm>
        <a:graphic>
          <a:graphicData uri="http://schemas.openxmlformats.org/presentationml/2006/ole">
            <mc:AlternateContent xmlns:mc="http://schemas.openxmlformats.org/markup-compatibility/2006">
              <mc:Choice xmlns:v="urn:schemas-microsoft-com:vml" Requires="v">
                <p:oleObj spid="_x0000_s7176" name="Equation" r:id="rId5" imgW="1473120" imgH="952200" progId="Equation.DSMT4">
                  <p:embed/>
                </p:oleObj>
              </mc:Choice>
              <mc:Fallback>
                <p:oleObj name="Equation" r:id="rId5" imgW="14731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3433" y="2971800"/>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329766" y="2971800"/>
          <a:ext cx="749300" cy="838200"/>
        </p:xfrm>
        <a:graphic>
          <a:graphicData uri="http://schemas.openxmlformats.org/presentationml/2006/ole">
            <mc:AlternateContent xmlns:mc="http://schemas.openxmlformats.org/markup-compatibility/2006">
              <mc:Choice xmlns:v="urn:schemas-microsoft-com:vml" Requires="v">
                <p:oleObj spid="_x0000_s7177" name="Equation" r:id="rId7" imgW="749160" imgH="838080" progId="Equation.DSMT4">
                  <p:embed/>
                </p:oleObj>
              </mc:Choice>
              <mc:Fallback>
                <p:oleObj name="Equation" r:id="rId7" imgW="749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29766" y="29718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6172200" y="2984500"/>
          <a:ext cx="787400" cy="838200"/>
        </p:xfrm>
        <a:graphic>
          <a:graphicData uri="http://schemas.openxmlformats.org/presentationml/2006/ole">
            <mc:AlternateContent xmlns:mc="http://schemas.openxmlformats.org/markup-compatibility/2006">
              <mc:Choice xmlns:v="urn:schemas-microsoft-com:vml" Requires="v">
                <p:oleObj spid="_x0000_s7178" name="Equation" r:id="rId9" imgW="787320" imgH="838080" progId="Equation.DSMT4">
                  <p:embed/>
                </p:oleObj>
              </mc:Choice>
              <mc:Fallback>
                <p:oleObj name="Equation" r:id="rId9" imgW="7873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72200" y="29845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1"/>
                </a:solidFill>
              </a:rPr>
              <a:t>Example 3: Using Two Points to </a:t>
            </a:r>
            <a:br>
              <a:rPr lang="en-US" sz="3200">
                <a:solidFill>
                  <a:schemeClr val="accent1"/>
                </a:solidFill>
              </a:rPr>
            </a:br>
            <a:r>
              <a:rPr lang="en-US" sz="3200">
                <a:solidFill>
                  <a:schemeClr val="accent1"/>
                </a:solidFill>
              </a:rPr>
              <a:t>Find the Equation of a Line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8195" name="Object 3"/>
          <p:cNvGraphicFramePr>
            <a:graphicFrameLocks noChangeAspect="1"/>
          </p:cNvGraphicFramePr>
          <p:nvPr/>
        </p:nvGraphicFramePr>
        <p:xfrm>
          <a:off x="1202994" y="1156648"/>
          <a:ext cx="1574800" cy="457200"/>
        </p:xfrm>
        <a:graphic>
          <a:graphicData uri="http://schemas.openxmlformats.org/presentationml/2006/ole">
            <mc:AlternateContent xmlns:mc="http://schemas.openxmlformats.org/markup-compatibility/2006">
              <mc:Choice xmlns:v="urn:schemas-microsoft-com:vml" Requires="v">
                <p:oleObj spid="_x0000_s8217" name="Equation" r:id="rId3" imgW="1574640" imgH="457200" progId="Equation.DSMT4">
                  <p:embed/>
                </p:oleObj>
              </mc:Choice>
              <mc:Fallback>
                <p:oleObj name="Equation" r:id="rId3" imgW="1574640" imgH="457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2994" y="1156648"/>
                        <a:ext cx="157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879144" y="1690048"/>
          <a:ext cx="2222500" cy="444500"/>
        </p:xfrm>
        <a:graphic>
          <a:graphicData uri="http://schemas.openxmlformats.org/presentationml/2006/ole">
            <mc:AlternateContent xmlns:mc="http://schemas.openxmlformats.org/markup-compatibility/2006">
              <mc:Choice xmlns:v="urn:schemas-microsoft-com:vml" Requires="v">
                <p:oleObj spid="_x0000_s8218" name="Equation" r:id="rId5" imgW="2222280" imgH="444240" progId="Equation.DSMT4">
                  <p:embed/>
                </p:oleObj>
              </mc:Choice>
              <mc:Fallback>
                <p:oleObj name="Equation" r:id="rId5" imgW="2222280" imgH="444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9144" y="1690048"/>
                        <a:ext cx="2222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977900" y="2244725"/>
          <a:ext cx="2654300" cy="762000"/>
        </p:xfrm>
        <a:graphic>
          <a:graphicData uri="http://schemas.openxmlformats.org/presentationml/2006/ole">
            <mc:AlternateContent xmlns:mc="http://schemas.openxmlformats.org/markup-compatibility/2006">
              <mc:Choice xmlns:v="urn:schemas-microsoft-com:vml" Requires="v">
                <p:oleObj spid="_x0000_s8219" name="Equation" r:id="rId7" imgW="2654280" imgH="761760" progId="Equation.DSMT4">
                  <p:embed/>
                </p:oleObj>
              </mc:Choice>
              <mc:Fallback>
                <p:oleObj name="Equation" r:id="rId7" imgW="2654280" imgH="7617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77900" y="2244725"/>
                        <a:ext cx="2654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990600" y="3075296"/>
          <a:ext cx="2019300" cy="762000"/>
        </p:xfrm>
        <a:graphic>
          <a:graphicData uri="http://schemas.openxmlformats.org/presentationml/2006/ole">
            <mc:AlternateContent xmlns:mc="http://schemas.openxmlformats.org/markup-compatibility/2006">
              <mc:Choice xmlns:v="urn:schemas-microsoft-com:vml" Requires="v">
                <p:oleObj spid="_x0000_s8220" name="Equation" r:id="rId9" imgW="2019240" imgH="761760" progId="Equation.DSMT4">
                  <p:embed/>
                </p:oleObj>
              </mc:Choice>
              <mc:Fallback>
                <p:oleObj name="Equation" r:id="rId9" imgW="2019240" imgH="76176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90600" y="3075296"/>
                        <a:ext cx="2019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1412544" y="3921456"/>
          <a:ext cx="2019300" cy="762000"/>
        </p:xfrm>
        <a:graphic>
          <a:graphicData uri="http://schemas.openxmlformats.org/presentationml/2006/ole">
            <mc:AlternateContent xmlns:mc="http://schemas.openxmlformats.org/markup-compatibility/2006">
              <mc:Choice xmlns:v="urn:schemas-microsoft-com:vml" Requires="v">
                <p:oleObj spid="_x0000_s8221" name="Equation" r:id="rId11" imgW="2019240" imgH="761760" progId="Equation.DSMT4">
                  <p:embed/>
                </p:oleObj>
              </mc:Choice>
              <mc:Fallback>
                <p:oleObj name="Equation" r:id="rId11" imgW="2019240" imgH="76176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12544" y="3921456"/>
                        <a:ext cx="2019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1412544" y="4759656"/>
          <a:ext cx="1600200" cy="762000"/>
        </p:xfrm>
        <a:graphic>
          <a:graphicData uri="http://schemas.openxmlformats.org/presentationml/2006/ole">
            <mc:AlternateContent xmlns:mc="http://schemas.openxmlformats.org/markup-compatibility/2006">
              <mc:Choice xmlns:v="urn:schemas-microsoft-com:vml" Requires="v">
                <p:oleObj spid="_x0000_s8222" name="Equation" r:id="rId13" imgW="1600200" imgH="761760" progId="Equation.DSMT4">
                  <p:embed/>
                </p:oleObj>
              </mc:Choice>
              <mc:Fallback>
                <p:oleObj name="Equation" r:id="rId13" imgW="1600200" imgH="76176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12544" y="4759656"/>
                        <a:ext cx="1600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228600" y="5638800"/>
          <a:ext cx="1828800" cy="317500"/>
        </p:xfrm>
        <a:graphic>
          <a:graphicData uri="http://schemas.openxmlformats.org/presentationml/2006/ole">
            <mc:AlternateContent xmlns:mc="http://schemas.openxmlformats.org/markup-compatibility/2006">
              <mc:Choice xmlns:v="urn:schemas-microsoft-com:vml" Requires="v">
                <p:oleObj spid="_x0000_s8223" name="Equation" r:id="rId15" imgW="1828800" imgH="317160" progId="Equation.DSMT4">
                  <p:embed/>
                </p:oleObj>
              </mc:Choice>
              <mc:Fallback>
                <p:oleObj name="Equation" r:id="rId15" imgW="1828800" imgH="31716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 y="5638800"/>
                        <a:ext cx="18288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3706813" y="1781175"/>
          <a:ext cx="1765300" cy="279400"/>
        </p:xfrm>
        <a:graphic>
          <a:graphicData uri="http://schemas.openxmlformats.org/presentationml/2006/ole">
            <mc:AlternateContent xmlns:mc="http://schemas.openxmlformats.org/markup-compatibility/2006">
              <mc:Choice xmlns:v="urn:schemas-microsoft-com:vml" Requires="v">
                <p:oleObj spid="_x0000_s8224" name="Equation" r:id="rId17" imgW="1765080" imgH="279360" progId="Equation.DSMT4">
                  <p:embed/>
                </p:oleObj>
              </mc:Choice>
              <mc:Fallback>
                <p:oleObj name="Equation" r:id="rId17" imgW="1765080" imgH="27936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06813" y="1781175"/>
                        <a:ext cx="176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3738563" y="2522538"/>
          <a:ext cx="1155700" cy="241300"/>
        </p:xfrm>
        <a:graphic>
          <a:graphicData uri="http://schemas.openxmlformats.org/presentationml/2006/ole">
            <mc:AlternateContent xmlns:mc="http://schemas.openxmlformats.org/markup-compatibility/2006">
              <mc:Choice xmlns:v="urn:schemas-microsoft-com:vml" Requires="v">
                <p:oleObj spid="_x0000_s8225" name="Equation" r:id="rId19" imgW="1155600" imgH="241200" progId="Equation.DSMT4">
                  <p:embed/>
                </p:oleObj>
              </mc:Choice>
              <mc:Fallback>
                <p:oleObj name="Equation" r:id="rId19" imgW="1155600" imgH="241200" progId="Equation.DSMT4">
                  <p:embed/>
                  <p:pic>
                    <p:nvPicPr>
                      <p:cNvPr id="0" name="Picture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38563" y="2522538"/>
                        <a:ext cx="1155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7" name="Object 15"/>
          <p:cNvGraphicFramePr>
            <a:graphicFrameLocks noChangeAspect="1"/>
          </p:cNvGraphicFramePr>
          <p:nvPr/>
        </p:nvGraphicFramePr>
        <p:xfrm>
          <a:off x="3687763" y="3346450"/>
          <a:ext cx="2197100" cy="279400"/>
        </p:xfrm>
        <a:graphic>
          <a:graphicData uri="http://schemas.openxmlformats.org/presentationml/2006/ole">
            <mc:AlternateContent xmlns:mc="http://schemas.openxmlformats.org/markup-compatibility/2006">
              <mc:Choice xmlns:v="urn:schemas-microsoft-com:vml" Requires="v">
                <p:oleObj spid="_x0000_s8226" name="Equation" r:id="rId21" imgW="2197080" imgH="279360" progId="Equation.DSMT4">
                  <p:embed/>
                </p:oleObj>
              </mc:Choice>
              <mc:Fallback>
                <p:oleObj name="Equation" r:id="rId21" imgW="2197080" imgH="279360" progId="Equation.DSMT4">
                  <p:embed/>
                  <p:pic>
                    <p:nvPicPr>
                      <p:cNvPr id="0" name="Picture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87763" y="3346450"/>
                        <a:ext cx="219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8" name="Object 16"/>
          <p:cNvGraphicFramePr>
            <a:graphicFrameLocks noChangeAspect="1"/>
          </p:cNvGraphicFramePr>
          <p:nvPr/>
        </p:nvGraphicFramePr>
        <p:xfrm>
          <a:off x="3694113" y="5022850"/>
          <a:ext cx="2184400" cy="279400"/>
        </p:xfrm>
        <a:graphic>
          <a:graphicData uri="http://schemas.openxmlformats.org/presentationml/2006/ole">
            <mc:AlternateContent xmlns:mc="http://schemas.openxmlformats.org/markup-compatibility/2006">
              <mc:Choice xmlns:v="urn:schemas-microsoft-com:vml" Requires="v">
                <p:oleObj spid="_x0000_s8227" name="Equation" r:id="rId23" imgW="2184120" imgH="279360" progId="Equation.DSMT4">
                  <p:embed/>
                </p:oleObj>
              </mc:Choice>
              <mc:Fallback>
                <p:oleObj name="Equation" r:id="rId23" imgW="2184120" imgH="279360" progId="Equation.DSMT4">
                  <p:embed/>
                  <p:pic>
                    <p:nvPicPr>
                      <p:cNvPr id="0" name="Picture 1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694113" y="5022850"/>
                        <a:ext cx="218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9" name="Object 17"/>
          <p:cNvGraphicFramePr>
            <a:graphicFrameLocks noChangeAspect="1"/>
          </p:cNvGraphicFramePr>
          <p:nvPr/>
        </p:nvGraphicFramePr>
        <p:xfrm>
          <a:off x="3725863" y="5694363"/>
          <a:ext cx="1524000" cy="241300"/>
        </p:xfrm>
        <a:graphic>
          <a:graphicData uri="http://schemas.openxmlformats.org/presentationml/2006/ole">
            <mc:AlternateContent xmlns:mc="http://schemas.openxmlformats.org/markup-compatibility/2006">
              <mc:Choice xmlns:v="urn:schemas-microsoft-com:vml" Requires="v">
                <p:oleObj spid="_x0000_s8228" name="Equation" r:id="rId25" imgW="1523880" imgH="241200" progId="Equation.DSMT4">
                  <p:embed/>
                </p:oleObj>
              </mc:Choice>
              <mc:Fallback>
                <p:oleObj name="Equation" r:id="rId25" imgW="1523880" imgH="241200" progId="Equation.DSMT4">
                  <p:embed/>
                  <p:pic>
                    <p:nvPicPr>
                      <p:cNvPr id="0" name="Picture 1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725863" y="5694363"/>
                        <a:ext cx="1524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0" name="Object 18"/>
          <p:cNvGraphicFramePr>
            <a:graphicFrameLocks noChangeAspect="1"/>
          </p:cNvGraphicFramePr>
          <p:nvPr/>
        </p:nvGraphicFramePr>
        <p:xfrm>
          <a:off x="6463352" y="1143000"/>
          <a:ext cx="1625600" cy="457200"/>
        </p:xfrm>
        <a:graphic>
          <a:graphicData uri="http://schemas.openxmlformats.org/presentationml/2006/ole">
            <mc:AlternateContent xmlns:mc="http://schemas.openxmlformats.org/markup-compatibility/2006">
              <mc:Choice xmlns:v="urn:schemas-microsoft-com:vml" Requires="v">
                <p:oleObj spid="_x0000_s8229" name="Equation" r:id="rId27" imgW="1625400" imgH="457200" progId="Equation.DSMT4">
                  <p:embed/>
                </p:oleObj>
              </mc:Choice>
              <mc:Fallback>
                <p:oleObj name="Equation" r:id="rId27" imgW="1625400" imgH="457200" progId="Equation.DSMT4">
                  <p:embed/>
                  <p:pic>
                    <p:nvPicPr>
                      <p:cNvPr id="0" name="Picture 1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463352" y="1143000"/>
                        <a:ext cx="162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1" name="Object 19"/>
          <p:cNvGraphicFramePr>
            <a:graphicFrameLocks noChangeAspect="1"/>
          </p:cNvGraphicFramePr>
          <p:nvPr/>
        </p:nvGraphicFramePr>
        <p:xfrm>
          <a:off x="6158552" y="1690048"/>
          <a:ext cx="2235200" cy="444500"/>
        </p:xfrm>
        <a:graphic>
          <a:graphicData uri="http://schemas.openxmlformats.org/presentationml/2006/ole">
            <mc:AlternateContent xmlns:mc="http://schemas.openxmlformats.org/markup-compatibility/2006">
              <mc:Choice xmlns:v="urn:schemas-microsoft-com:vml" Requires="v">
                <p:oleObj spid="_x0000_s8230" name="Equation" r:id="rId29" imgW="2234880" imgH="444240" progId="Equation.DSMT4">
                  <p:embed/>
                </p:oleObj>
              </mc:Choice>
              <mc:Fallback>
                <p:oleObj name="Equation" r:id="rId29" imgW="2234880" imgH="444240" progId="Equation.DSMT4">
                  <p:embed/>
                  <p:pic>
                    <p:nvPicPr>
                      <p:cNvPr id="0" name="Picture 1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158552" y="1690048"/>
                        <a:ext cx="2235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2" name="Object 20"/>
          <p:cNvGraphicFramePr>
            <a:graphicFrameLocks noChangeAspect="1"/>
          </p:cNvGraphicFramePr>
          <p:nvPr/>
        </p:nvGraphicFramePr>
        <p:xfrm>
          <a:off x="5867400" y="2231408"/>
          <a:ext cx="2590800" cy="762000"/>
        </p:xfrm>
        <a:graphic>
          <a:graphicData uri="http://schemas.openxmlformats.org/presentationml/2006/ole">
            <mc:AlternateContent xmlns:mc="http://schemas.openxmlformats.org/markup-compatibility/2006">
              <mc:Choice xmlns:v="urn:schemas-microsoft-com:vml" Requires="v">
                <p:oleObj spid="_x0000_s8231" name="Equation" r:id="rId31" imgW="2590560" imgH="761760" progId="Equation.DSMT4">
                  <p:embed/>
                </p:oleObj>
              </mc:Choice>
              <mc:Fallback>
                <p:oleObj name="Equation" r:id="rId31" imgW="2590560" imgH="761760" progId="Equation.DSMT4">
                  <p:embed/>
                  <p:pic>
                    <p:nvPicPr>
                      <p:cNvPr id="0" name="Picture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867400" y="2231408"/>
                        <a:ext cx="2590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3" name="Object 21"/>
          <p:cNvGraphicFramePr>
            <a:graphicFrameLocks noChangeAspect="1"/>
          </p:cNvGraphicFramePr>
          <p:nvPr/>
        </p:nvGraphicFramePr>
        <p:xfrm>
          <a:off x="6289344" y="3069608"/>
          <a:ext cx="2159000" cy="762000"/>
        </p:xfrm>
        <a:graphic>
          <a:graphicData uri="http://schemas.openxmlformats.org/presentationml/2006/ole">
            <mc:AlternateContent xmlns:mc="http://schemas.openxmlformats.org/markup-compatibility/2006">
              <mc:Choice xmlns:v="urn:schemas-microsoft-com:vml" Requires="v">
                <p:oleObj spid="_x0000_s8232" name="Equation" r:id="rId33" imgW="2158920" imgH="761760" progId="Equation.DSMT4">
                  <p:embed/>
                </p:oleObj>
              </mc:Choice>
              <mc:Fallback>
                <p:oleObj name="Equation" r:id="rId33" imgW="2158920" imgH="761760" progId="Equation.DSMT4">
                  <p:embed/>
                  <p:pic>
                    <p:nvPicPr>
                      <p:cNvPr id="0" name="Picture 2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289344" y="3069608"/>
                        <a:ext cx="2159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4" name="Object 22"/>
          <p:cNvGraphicFramePr>
            <a:graphicFrameLocks noChangeAspect="1"/>
          </p:cNvGraphicFramePr>
          <p:nvPr/>
        </p:nvGraphicFramePr>
        <p:xfrm>
          <a:off x="6705600" y="3921456"/>
          <a:ext cx="2159000" cy="762000"/>
        </p:xfrm>
        <a:graphic>
          <a:graphicData uri="http://schemas.openxmlformats.org/presentationml/2006/ole">
            <mc:AlternateContent xmlns:mc="http://schemas.openxmlformats.org/markup-compatibility/2006">
              <mc:Choice xmlns:v="urn:schemas-microsoft-com:vml" Requires="v">
                <p:oleObj spid="_x0000_s8233" name="Equation" r:id="rId35" imgW="2158920" imgH="761760" progId="Equation.DSMT4">
                  <p:embed/>
                </p:oleObj>
              </mc:Choice>
              <mc:Fallback>
                <p:oleObj name="Equation" r:id="rId35" imgW="2158920" imgH="761760" progId="Equation.DSMT4">
                  <p:embed/>
                  <p:pic>
                    <p:nvPicPr>
                      <p:cNvPr id="0" name="Picture 2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705600" y="3921456"/>
                        <a:ext cx="2159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5" name="Object 23"/>
          <p:cNvGraphicFramePr>
            <a:graphicFrameLocks noChangeAspect="1"/>
          </p:cNvGraphicFramePr>
          <p:nvPr/>
        </p:nvGraphicFramePr>
        <p:xfrm>
          <a:off x="6705600" y="4778992"/>
          <a:ext cx="1600200" cy="762000"/>
        </p:xfrm>
        <a:graphic>
          <a:graphicData uri="http://schemas.openxmlformats.org/presentationml/2006/ole">
            <mc:AlternateContent xmlns:mc="http://schemas.openxmlformats.org/markup-compatibility/2006">
              <mc:Choice xmlns:v="urn:schemas-microsoft-com:vml" Requires="v">
                <p:oleObj spid="_x0000_s8234" name="Equation" r:id="rId37" imgW="1600200" imgH="761760" progId="Equation.DSMT4">
                  <p:embed/>
                </p:oleObj>
              </mc:Choice>
              <mc:Fallback>
                <p:oleObj name="Equation" r:id="rId37" imgW="1600200" imgH="761760" progId="Equation.DSMT4">
                  <p:embed/>
                  <p:pic>
                    <p:nvPicPr>
                      <p:cNvPr id="0" name="Picture 23"/>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6705600" y="4778992"/>
                        <a:ext cx="1600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16" name="Object 24"/>
          <p:cNvGraphicFramePr>
            <a:graphicFrameLocks noChangeAspect="1"/>
          </p:cNvGraphicFramePr>
          <p:nvPr/>
        </p:nvGraphicFramePr>
        <p:xfrm>
          <a:off x="5943600" y="5652448"/>
          <a:ext cx="1409700" cy="317500"/>
        </p:xfrm>
        <a:graphic>
          <a:graphicData uri="http://schemas.openxmlformats.org/presentationml/2006/ole">
            <mc:AlternateContent xmlns:mc="http://schemas.openxmlformats.org/markup-compatibility/2006">
              <mc:Choice xmlns:v="urn:schemas-microsoft-com:vml" Requires="v">
                <p:oleObj spid="_x0000_s8235" name="Equation" r:id="rId39" imgW="1409400" imgH="317160" progId="Equation.DSMT4">
                  <p:embed/>
                </p:oleObj>
              </mc:Choice>
              <mc:Fallback>
                <p:oleObj name="Equation" r:id="rId39" imgW="1409400" imgH="317160" progId="Equation.DSMT4">
                  <p:embed/>
                  <p:pic>
                    <p:nvPicPr>
                      <p:cNvPr id="0" name="Picture 24"/>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5943600" y="5652448"/>
                        <a:ext cx="14097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2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20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20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20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20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2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21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82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82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821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821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82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a:solidFill>
                  <a:schemeClr val="accent1"/>
                </a:solidFill>
              </a:rPr>
              <a:t>Parallel Lines and Perpendicular Lines</a:t>
            </a:r>
          </a:p>
        </p:txBody>
      </p:sp>
      <p:sp>
        <p:nvSpPr>
          <p:cNvPr id="18435" name="TextBox 3"/>
          <p:cNvSpPr>
            <a:spLocks noGrp="1" noChangeArrowheads="1"/>
          </p:cNvSpPr>
          <p:nvPr>
            <p:ph idx="1"/>
          </p:nvPr>
        </p:nvSpPr>
        <p:spPr>
          <a:xfrm>
            <a:off x="457200" y="1280160"/>
            <a:ext cx="8229600" cy="4206240"/>
          </a:xfrm>
          <a:prstGeom prst="rect">
            <a:avLst/>
          </a:prstGeom>
          <a:solidFill>
            <a:srgbClr val="FFFFCC"/>
          </a:solidFill>
          <a:ln w="28575">
            <a:solidFill>
              <a:srgbClr val="000000"/>
            </a:solidFill>
          </a:ln>
        </p:spPr>
        <p:txBody>
          <a:bodyPr/>
          <a:lstStyle/>
          <a:p>
            <a:pPr marL="6350" indent="-6350" algn="ctr" eaLnBrk="1" hangingPunct="1">
              <a:buFont typeface="Courier New" pitchFamily="49" charset="0"/>
              <a:buNone/>
              <a:tabLst>
                <a:tab pos="457200" algn="l"/>
              </a:tabLst>
            </a:pPr>
            <a:r>
              <a:rPr lang="en-US" b="1" i="0" dirty="0">
                <a:solidFill>
                  <a:srgbClr val="000000"/>
                </a:solidFill>
              </a:rPr>
              <a:t>Parallel Lines and Perpendicular Lines </a:t>
            </a:r>
          </a:p>
          <a:p>
            <a:pPr marL="6350" indent="-6350" eaLnBrk="1" hangingPunct="1">
              <a:buFont typeface="Courier New" pitchFamily="49" charset="0"/>
              <a:buNone/>
              <a:tabLst>
                <a:tab pos="457200" algn="l"/>
              </a:tabLst>
            </a:pPr>
            <a:r>
              <a:rPr lang="en-US" b="1" i="0" dirty="0">
                <a:solidFill>
                  <a:srgbClr val="C00C08"/>
                </a:solidFill>
              </a:rPr>
              <a:t>Parallel lines</a:t>
            </a:r>
            <a:r>
              <a:rPr lang="en-US" b="1" i="0" dirty="0"/>
              <a:t> </a:t>
            </a:r>
            <a:r>
              <a:rPr lang="en-US" i="0" dirty="0">
                <a:solidFill>
                  <a:srgbClr val="000000"/>
                </a:solidFill>
              </a:rPr>
              <a:t>are lines that never intersect (never cross each other) and these lines have the</a:t>
            </a:r>
            <a:r>
              <a:rPr lang="en-US" i="0" dirty="0"/>
              <a:t> </a:t>
            </a:r>
            <a:r>
              <a:rPr lang="en-US" b="1" i="0" dirty="0">
                <a:solidFill>
                  <a:srgbClr val="C00C08"/>
                </a:solidFill>
              </a:rPr>
              <a:t>same slope</a:t>
            </a:r>
            <a:r>
              <a:rPr lang="en-US" i="0" dirty="0"/>
              <a:t>. </a:t>
            </a:r>
            <a:r>
              <a:rPr lang="en-US" i="0" dirty="0">
                <a:solidFill>
                  <a:srgbClr val="000000"/>
                </a:solidFill>
              </a:rPr>
              <a:t>(</a:t>
            </a:r>
            <a:r>
              <a:rPr lang="en-US" b="1" i="0" dirty="0">
                <a:solidFill>
                  <a:srgbClr val="000000"/>
                </a:solidFill>
              </a:rPr>
              <a:t>Note: </a:t>
            </a:r>
            <a:r>
              <a:rPr lang="en-US" i="0" dirty="0">
                <a:solidFill>
                  <a:srgbClr val="000000"/>
                </a:solidFill>
              </a:rPr>
              <a:t>All vertical lines (undefined slopes) are parallel to one another.)</a:t>
            </a:r>
          </a:p>
          <a:p>
            <a:pPr marL="6350" indent="-6350" eaLnBrk="1" hangingPunct="1">
              <a:buFont typeface="Courier New" pitchFamily="49" charset="0"/>
              <a:buNone/>
              <a:tabLst>
                <a:tab pos="457200" algn="l"/>
              </a:tabLst>
            </a:pPr>
            <a:r>
              <a:rPr lang="en-US" b="1" i="0" dirty="0">
                <a:solidFill>
                  <a:srgbClr val="C00C08"/>
                </a:solidFill>
              </a:rPr>
              <a:t>Perpendicular lines</a:t>
            </a:r>
            <a:r>
              <a:rPr lang="en-US" b="1" i="0" dirty="0"/>
              <a:t> </a:t>
            </a:r>
            <a:r>
              <a:rPr lang="en-US" i="0" dirty="0">
                <a:solidFill>
                  <a:srgbClr val="000000"/>
                </a:solidFill>
              </a:rPr>
              <a:t>are lines that intersect at 90</a:t>
            </a:r>
            <a:r>
              <a:rPr lang="en-US" i="0" dirty="0">
                <a:solidFill>
                  <a:srgbClr val="000000"/>
                </a:solidFill>
                <a:sym typeface="Symbol"/>
              </a:rPr>
              <a:t> </a:t>
            </a:r>
            <a:r>
              <a:rPr lang="en-US" i="0" dirty="0">
                <a:solidFill>
                  <a:srgbClr val="000000"/>
                </a:solidFill>
              </a:rPr>
              <a:t>(right) angles and whose slopes are</a:t>
            </a:r>
            <a:r>
              <a:rPr lang="en-US" i="0" dirty="0"/>
              <a:t> </a:t>
            </a:r>
            <a:r>
              <a:rPr lang="en-US" b="1" i="0" dirty="0">
                <a:solidFill>
                  <a:srgbClr val="C00C08"/>
                </a:solidFill>
              </a:rPr>
              <a:t>negative reciprocals</a:t>
            </a:r>
            <a:r>
              <a:rPr lang="en-US" b="1" i="0" dirty="0"/>
              <a:t> </a:t>
            </a:r>
            <a:r>
              <a:rPr lang="en-US" i="0" dirty="0">
                <a:solidFill>
                  <a:srgbClr val="000000"/>
                </a:solidFill>
              </a:rPr>
              <a:t>of each other. Horizontal lines are perpendicular to vertical lines.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a:solidFill>
                  <a:schemeClr val="tx1"/>
                </a:solidFill>
              </a:rPr>
              <a:t>Example 4: Finding the Equations </a:t>
            </a:r>
            <a:br>
              <a:rPr lang="en-US" sz="3200">
                <a:solidFill>
                  <a:schemeClr val="tx1"/>
                </a:solidFill>
              </a:rPr>
            </a:br>
            <a:r>
              <a:rPr lang="en-US" sz="3200">
                <a:solidFill>
                  <a:schemeClr val="tx1"/>
                </a:solidFill>
              </a:rPr>
              <a:t>of Parallel Lines</a:t>
            </a:r>
          </a:p>
        </p:txBody>
      </p:sp>
      <p:sp>
        <p:nvSpPr>
          <p:cNvPr id="19459"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Find the equation of the line through the point </a:t>
            </a:r>
            <a:r>
              <a:rPr lang="en-US" i="0" dirty="0">
                <a:solidFill>
                  <a:srgbClr val="0000FF"/>
                </a:solidFill>
              </a:rPr>
              <a:t>(2, 3)</a:t>
            </a:r>
            <a:r>
              <a:rPr lang="en-US" i="0" dirty="0">
                <a:solidFill>
                  <a:schemeClr val="tx1"/>
                </a:solidFill>
              </a:rPr>
              <a:t> and parallel to the line </a:t>
            </a:r>
            <a:r>
              <a:rPr lang="en-US" i="0" dirty="0">
                <a:solidFill>
                  <a:srgbClr val="0000FF"/>
                </a:solidFill>
              </a:rPr>
              <a:t>5</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1</a:t>
            </a:r>
            <a:r>
              <a:rPr lang="en-US" i="0" dirty="0">
                <a:solidFill>
                  <a:schemeClr val="tx1"/>
                </a:solidFill>
              </a:rPr>
              <a:t>. Graph both lines.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First, solve for </a:t>
            </a:r>
            <a:r>
              <a:rPr lang="en-US" i="1" dirty="0">
                <a:solidFill>
                  <a:schemeClr val="tx1"/>
                </a:solidFill>
              </a:rPr>
              <a:t>y</a:t>
            </a:r>
            <a:r>
              <a:rPr lang="en-US" dirty="0">
                <a:solidFill>
                  <a:schemeClr val="tx1"/>
                </a:solidFill>
              </a:rPr>
              <a:t> </a:t>
            </a:r>
            <a:r>
              <a:rPr lang="en-US" i="0" dirty="0">
                <a:solidFill>
                  <a:schemeClr val="tx1"/>
                </a:solidFill>
              </a:rPr>
              <a:t>to find the slope of the given line.</a:t>
            </a:r>
          </a:p>
        </p:txBody>
      </p:sp>
      <p:sp>
        <p:nvSpPr>
          <p:cNvPr id="19461" name="Rectangle 5"/>
          <p:cNvSpPr>
            <a:spLocks noChangeArrowheads="1"/>
          </p:cNvSpPr>
          <p:nvPr/>
        </p:nvSpPr>
        <p:spPr bwMode="auto">
          <a:xfrm>
            <a:off x="5181600" y="4632325"/>
            <a:ext cx="3124200" cy="11588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Thus any line parallel to this </a:t>
            </a:r>
          </a:p>
          <a:p>
            <a:endParaRPr lang="en-US" sz="1000" dirty="0">
              <a:solidFill>
                <a:srgbClr val="008080"/>
              </a:solidFill>
              <a:latin typeface="Calibri" pitchFamily="34" charset="0"/>
            </a:endParaRPr>
          </a:p>
          <a:p>
            <a:r>
              <a:rPr lang="en-US" sz="2000" dirty="0">
                <a:solidFill>
                  <a:srgbClr val="008080"/>
                </a:solidFill>
                <a:latin typeface="Calibri" pitchFamily="34" charset="0"/>
              </a:rPr>
              <a:t>line has slope </a:t>
            </a:r>
          </a:p>
          <a:p>
            <a:endParaRPr lang="en-US" sz="2000" dirty="0">
              <a:solidFill>
                <a:srgbClr val="008080"/>
              </a:solidFill>
              <a:latin typeface="Calibri" pitchFamily="34" charset="0"/>
            </a:endParaRPr>
          </a:p>
        </p:txBody>
      </p:sp>
      <p:graphicFrame>
        <p:nvGraphicFramePr>
          <p:cNvPr id="19462" name="Object 6"/>
          <p:cNvGraphicFramePr>
            <a:graphicFrameLocks noChangeAspect="1"/>
          </p:cNvGraphicFramePr>
          <p:nvPr/>
        </p:nvGraphicFramePr>
        <p:xfrm>
          <a:off x="6716713" y="4973638"/>
          <a:ext cx="431800" cy="635000"/>
        </p:xfrm>
        <a:graphic>
          <a:graphicData uri="http://schemas.openxmlformats.org/presentationml/2006/ole">
            <mc:AlternateContent xmlns:mc="http://schemas.openxmlformats.org/markup-compatibility/2006">
              <mc:Choice xmlns:v="urn:schemas-microsoft-com:vml" Requires="v">
                <p:oleObj spid="_x0000_s9223" name="Equation" r:id="rId3" imgW="431613" imgH="634725" progId="Equation.DSMT4">
                  <p:embed/>
                </p:oleObj>
              </mc:Choice>
              <mc:Fallback>
                <p:oleObj name="Equation" r:id="rId3" imgW="431613" imgH="634725"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16713" y="4973638"/>
                        <a:ext cx="4318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2209800" y="3571544"/>
          <a:ext cx="1536700" cy="355600"/>
        </p:xfrm>
        <a:graphic>
          <a:graphicData uri="http://schemas.openxmlformats.org/presentationml/2006/ole">
            <mc:AlternateContent xmlns:mc="http://schemas.openxmlformats.org/markup-compatibility/2006">
              <mc:Choice xmlns:v="urn:schemas-microsoft-com:vml" Requires="v">
                <p:oleObj spid="_x0000_s9224" name="Equation" r:id="rId5" imgW="1536480" imgH="355320" progId="Equation.DSMT4">
                  <p:embed/>
                </p:oleObj>
              </mc:Choice>
              <mc:Fallback>
                <p:oleObj name="Equation" r:id="rId5" imgW="153648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3571544"/>
                        <a:ext cx="1536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854656" y="4114800"/>
          <a:ext cx="1739900" cy="355600"/>
        </p:xfrm>
        <a:graphic>
          <a:graphicData uri="http://schemas.openxmlformats.org/presentationml/2006/ole">
            <mc:AlternateContent xmlns:mc="http://schemas.openxmlformats.org/markup-compatibility/2006">
              <mc:Choice xmlns:v="urn:schemas-microsoft-com:vml" Requires="v">
                <p:oleObj spid="_x0000_s9225" name="Equation" r:id="rId7" imgW="1739880" imgH="355320" progId="Equation.DSMT4">
                  <p:embed/>
                </p:oleObj>
              </mc:Choice>
              <mc:Fallback>
                <p:oleObj name="Equation" r:id="rId7" imgW="17398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4656" y="4114800"/>
                        <a:ext cx="1739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007056" y="4593608"/>
          <a:ext cx="1752600" cy="838200"/>
        </p:xfrm>
        <a:graphic>
          <a:graphicData uri="http://schemas.openxmlformats.org/presentationml/2006/ole">
            <mc:AlternateContent xmlns:mc="http://schemas.openxmlformats.org/markup-compatibility/2006">
              <mc:Choice xmlns:v="urn:schemas-microsoft-com:vml" Requires="v">
                <p:oleObj spid="_x0000_s9226" name="Equation" r:id="rId9" imgW="1752480" imgH="838080" progId="Equation.DSMT4">
                  <p:embed/>
                </p:oleObj>
              </mc:Choice>
              <mc:Fallback>
                <p:oleObj name="Equation" r:id="rId9" imgW="17524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07056" y="4593608"/>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a:solidFill>
                  <a:schemeClr val="tx1"/>
                </a:solidFill>
              </a:rPr>
              <a:t>Example 4: Finding the Equations of </a:t>
            </a:r>
            <a:br>
              <a:rPr lang="en-US" sz="3200">
                <a:solidFill>
                  <a:schemeClr val="tx1"/>
                </a:solidFill>
              </a:rPr>
            </a:br>
            <a:r>
              <a:rPr lang="en-US" sz="3200">
                <a:solidFill>
                  <a:schemeClr val="tx1"/>
                </a:solidFill>
              </a:rPr>
              <a:t>Parallel Lines (cont.)</a:t>
            </a:r>
          </a:p>
        </p:txBody>
      </p:sp>
      <p:sp>
        <p:nvSpPr>
          <p:cNvPr id="2048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Now use the point-slope form </a:t>
            </a:r>
            <a:r>
              <a:rPr lang="en-US" i="1" dirty="0">
                <a:solidFill>
                  <a:srgbClr val="0000FF"/>
                </a:solidFill>
              </a:rPr>
              <a:t>y</a:t>
            </a:r>
            <a:r>
              <a:rPr lang="en-US" dirty="0">
                <a:solidFill>
                  <a:srgbClr val="0000FF"/>
                </a:solidFill>
              </a:rPr>
              <a:t> – </a:t>
            </a:r>
            <a:r>
              <a:rPr lang="en-US" i="1" dirty="0">
                <a:solidFill>
                  <a:srgbClr val="0000FF"/>
                </a:solidFill>
              </a:rPr>
              <a:t>y</a:t>
            </a:r>
            <a:r>
              <a:rPr lang="en-US" i="0" baseline="-25000" dirty="0">
                <a:solidFill>
                  <a:srgbClr val="0000FF"/>
                </a:solidFill>
              </a:rPr>
              <a:t>1</a:t>
            </a:r>
            <a:r>
              <a:rPr lang="en-US" dirty="0">
                <a:solidFill>
                  <a:srgbClr val="0000FF"/>
                </a:solidFill>
              </a:rPr>
              <a:t> </a:t>
            </a:r>
            <a:r>
              <a:rPr lang="en-US" i="0" dirty="0">
                <a:solidFill>
                  <a:srgbClr val="0000FF"/>
                </a:solidFill>
              </a:rPr>
              <a:t>=</a:t>
            </a:r>
            <a:r>
              <a:rPr lang="en-US" dirty="0">
                <a:solidFill>
                  <a:srgbClr val="0000FF"/>
                </a:solidFill>
              </a:rPr>
              <a:t> </a:t>
            </a:r>
            <a:r>
              <a:rPr lang="en-US" i="1" dirty="0">
                <a:solidFill>
                  <a:srgbClr val="0000FF"/>
                </a:solidFill>
              </a:rPr>
              <a:t>m</a:t>
            </a:r>
            <a:r>
              <a:rPr lang="en-US" dirty="0">
                <a:solidFill>
                  <a:srgbClr val="0000FF"/>
                </a:solidFill>
              </a:rPr>
              <a:t> </a:t>
            </a:r>
            <a:r>
              <a:rPr lang="en-US" i="0" dirty="0">
                <a:solidFill>
                  <a:srgbClr val="0000FF"/>
                </a:solidFill>
              </a:rPr>
              <a:t>(</a:t>
            </a:r>
            <a:r>
              <a:rPr lang="en-US" i="1" dirty="0">
                <a:solidFill>
                  <a:srgbClr val="0000FF"/>
                </a:solidFill>
              </a:rPr>
              <a:t>x</a:t>
            </a:r>
            <a:r>
              <a:rPr lang="en-US" dirty="0">
                <a:solidFill>
                  <a:srgbClr val="0000FF"/>
                </a:solidFill>
              </a:rPr>
              <a:t> – </a:t>
            </a:r>
            <a:r>
              <a:rPr lang="en-US" i="1" dirty="0">
                <a:solidFill>
                  <a:srgbClr val="0000FF"/>
                </a:solidFill>
              </a:rPr>
              <a:t>x</a:t>
            </a:r>
            <a:r>
              <a:rPr lang="en-US" i="0" baseline="-25000" dirty="0">
                <a:solidFill>
                  <a:srgbClr val="0000FF"/>
                </a:solidFill>
              </a:rPr>
              <a:t>1</a:t>
            </a:r>
            <a:r>
              <a:rPr lang="en-US" i="0" dirty="0">
                <a:solidFill>
                  <a:srgbClr val="0000FF"/>
                </a:solidFill>
              </a:rPr>
              <a:t>)</a:t>
            </a:r>
          </a:p>
          <a:p>
            <a:pPr marL="0" indent="0">
              <a:spcBef>
                <a:spcPts val="1200"/>
              </a:spcBef>
              <a:buFont typeface="Courier New" pitchFamily="49" charset="0"/>
              <a:buNone/>
            </a:pPr>
            <a:r>
              <a:rPr lang="en-US" i="0" dirty="0">
                <a:solidFill>
                  <a:schemeClr val="tx1"/>
                </a:solidFill>
              </a:rPr>
              <a:t>with                 and </a:t>
            </a:r>
            <a:r>
              <a:rPr lang="en-US" i="0" dirty="0">
                <a:solidFill>
                  <a:srgbClr val="000099"/>
                </a:solidFill>
              </a:rPr>
              <a:t>(</a:t>
            </a:r>
            <a:r>
              <a:rPr lang="en-US" i="1" dirty="0">
                <a:solidFill>
                  <a:srgbClr val="000099"/>
                </a:solidFill>
              </a:rPr>
              <a:t>x</a:t>
            </a:r>
            <a:r>
              <a:rPr lang="en-US" baseline="-25000" dirty="0">
                <a:solidFill>
                  <a:srgbClr val="000099"/>
                </a:solidFill>
              </a:rPr>
              <a:t>1</a:t>
            </a:r>
            <a:r>
              <a:rPr lang="en-US" dirty="0">
                <a:solidFill>
                  <a:srgbClr val="000099"/>
                </a:solidFill>
              </a:rPr>
              <a:t>, </a:t>
            </a:r>
            <a:r>
              <a:rPr lang="en-US" i="1" dirty="0">
                <a:solidFill>
                  <a:srgbClr val="000099"/>
                </a:solidFill>
              </a:rPr>
              <a:t>y</a:t>
            </a:r>
            <a:r>
              <a:rPr lang="en-US" baseline="-25000" dirty="0">
                <a:solidFill>
                  <a:srgbClr val="000099"/>
                </a:solidFill>
              </a:rPr>
              <a:t>1</a:t>
            </a:r>
            <a:r>
              <a:rPr lang="en-US" i="0" dirty="0">
                <a:solidFill>
                  <a:srgbClr val="000099"/>
                </a:solidFill>
              </a:rPr>
              <a:t>) = (2, 3)</a:t>
            </a:r>
            <a:r>
              <a:rPr lang="en-US" i="0" dirty="0">
                <a:solidFill>
                  <a:schemeClr val="tx1"/>
                </a:solidFill>
              </a:rPr>
              <a:t>.</a:t>
            </a:r>
          </a:p>
        </p:txBody>
      </p:sp>
      <p:graphicFrame>
        <p:nvGraphicFramePr>
          <p:cNvPr id="20484" name="Object 4"/>
          <p:cNvGraphicFramePr>
            <a:graphicFrameLocks noChangeAspect="1"/>
          </p:cNvGraphicFramePr>
          <p:nvPr/>
        </p:nvGraphicFramePr>
        <p:xfrm>
          <a:off x="1300163" y="1687204"/>
          <a:ext cx="1117600" cy="838200"/>
        </p:xfrm>
        <a:graphic>
          <a:graphicData uri="http://schemas.openxmlformats.org/presentationml/2006/ole">
            <mc:AlternateContent xmlns:mc="http://schemas.openxmlformats.org/markup-compatibility/2006">
              <mc:Choice xmlns:v="urn:schemas-microsoft-com:vml" Requires="v">
                <p:oleObj spid="_x0000_s10254" name="Equation" r:id="rId3" imgW="1117440" imgH="838080" progId="Equation.DSMT4">
                  <p:embed/>
                </p:oleObj>
              </mc:Choice>
              <mc:Fallback>
                <p:oleObj name="Equation" r:id="rId3" imgW="111744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0163" y="1687204"/>
                        <a:ext cx="1117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137392" y="2424752"/>
          <a:ext cx="2413000" cy="838200"/>
        </p:xfrm>
        <a:graphic>
          <a:graphicData uri="http://schemas.openxmlformats.org/presentationml/2006/ole">
            <mc:AlternateContent xmlns:mc="http://schemas.openxmlformats.org/markup-compatibility/2006">
              <mc:Choice xmlns:v="urn:schemas-microsoft-com:vml" Requires="v">
                <p:oleObj spid="_x0000_s10255" name="Equation" r:id="rId5" imgW="2412720" imgH="838080" progId="Equation.DSMT4">
                  <p:embed/>
                </p:oleObj>
              </mc:Choice>
              <mc:Fallback>
                <p:oleObj name="Equation" r:id="rId5" imgW="24127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7392" y="2424752"/>
                        <a:ext cx="241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690048" y="3380096"/>
          <a:ext cx="2743200" cy="469900"/>
        </p:xfrm>
        <a:graphic>
          <a:graphicData uri="http://schemas.openxmlformats.org/presentationml/2006/ole">
            <mc:AlternateContent xmlns:mc="http://schemas.openxmlformats.org/markup-compatibility/2006">
              <mc:Choice xmlns:v="urn:schemas-microsoft-com:vml" Requires="v">
                <p:oleObj spid="_x0000_s10256" name="Equation" r:id="rId7" imgW="2743200" imgH="469800" progId="Equation.DSMT4">
                  <p:embed/>
                </p:oleObj>
              </mc:Choice>
              <mc:Fallback>
                <p:oleObj name="Equation" r:id="rId7" imgW="27432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0048" y="3380096"/>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941204" y="3997656"/>
          <a:ext cx="2413000" cy="355600"/>
        </p:xfrm>
        <a:graphic>
          <a:graphicData uri="http://schemas.openxmlformats.org/presentationml/2006/ole">
            <mc:AlternateContent xmlns:mc="http://schemas.openxmlformats.org/markup-compatibility/2006">
              <mc:Choice xmlns:v="urn:schemas-microsoft-com:vml" Requires="v">
                <p:oleObj spid="_x0000_s10257" name="Equation" r:id="rId9" imgW="2412720" imgH="355320" progId="Equation.DSMT4">
                  <p:embed/>
                </p:oleObj>
              </mc:Choice>
              <mc:Fallback>
                <p:oleObj name="Equation" r:id="rId9" imgW="2412720" imgH="355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1204" y="3997656"/>
                        <a:ext cx="2413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760560" y="4550392"/>
          <a:ext cx="1727200" cy="355600"/>
        </p:xfrm>
        <a:graphic>
          <a:graphicData uri="http://schemas.openxmlformats.org/presentationml/2006/ole">
            <mc:AlternateContent xmlns:mc="http://schemas.openxmlformats.org/markup-compatibility/2006">
              <mc:Choice xmlns:v="urn:schemas-microsoft-com:vml" Requires="v">
                <p:oleObj spid="_x0000_s10258" name="Equation" r:id="rId11" imgW="1726920" imgH="355320" progId="Equation.DSMT4">
                  <p:embed/>
                </p:oleObj>
              </mc:Choice>
              <mc:Fallback>
                <p:oleObj name="Equation" r:id="rId11" imgW="172692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0560" y="4550392"/>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1344304" y="5015552"/>
          <a:ext cx="3187700" cy="838200"/>
        </p:xfrm>
        <a:graphic>
          <a:graphicData uri="http://schemas.openxmlformats.org/presentationml/2006/ole">
            <mc:AlternateContent xmlns:mc="http://schemas.openxmlformats.org/markup-compatibility/2006">
              <mc:Choice xmlns:v="urn:schemas-microsoft-com:vml" Requires="v">
                <p:oleObj spid="_x0000_s10259" name="Equation" r:id="rId13" imgW="3187440" imgH="838080" progId="Equation.DSMT4">
                  <p:embed/>
                </p:oleObj>
              </mc:Choice>
              <mc:Fallback>
                <p:oleObj name="Equation" r:id="rId13" imgW="31874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44304" y="5015552"/>
                        <a:ext cx="318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4982568" y="2743200"/>
          <a:ext cx="1765300" cy="279400"/>
        </p:xfrm>
        <a:graphic>
          <a:graphicData uri="http://schemas.openxmlformats.org/presentationml/2006/ole">
            <mc:AlternateContent xmlns:mc="http://schemas.openxmlformats.org/markup-compatibility/2006">
              <mc:Choice xmlns:v="urn:schemas-microsoft-com:vml" Requires="v">
                <p:oleObj spid="_x0000_s10260" name="Equation" r:id="rId15" imgW="1765080" imgH="279360" progId="Equation.DSMT4">
                  <p:embed/>
                </p:oleObj>
              </mc:Choice>
              <mc:Fallback>
                <p:oleObj name="Equation" r:id="rId15" imgW="17650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82568" y="2743200"/>
                        <a:ext cx="176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4982568" y="3510888"/>
          <a:ext cx="3479800" cy="279400"/>
        </p:xfrm>
        <a:graphic>
          <a:graphicData uri="http://schemas.openxmlformats.org/presentationml/2006/ole">
            <mc:AlternateContent xmlns:mc="http://schemas.openxmlformats.org/markup-compatibility/2006">
              <mc:Choice xmlns:v="urn:schemas-microsoft-com:vml" Requires="v">
                <p:oleObj spid="_x0000_s10261" name="Equation" r:id="rId17" imgW="3479760" imgH="279360" progId="Equation.DSMT4">
                  <p:embed/>
                </p:oleObj>
              </mc:Choice>
              <mc:Fallback>
                <p:oleObj name="Equation" r:id="rId17" imgW="347976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82568" y="3510888"/>
                        <a:ext cx="347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4982568" y="4052248"/>
          <a:ext cx="927100" cy="279400"/>
        </p:xfrm>
        <a:graphic>
          <a:graphicData uri="http://schemas.openxmlformats.org/presentationml/2006/ole">
            <mc:AlternateContent xmlns:mc="http://schemas.openxmlformats.org/markup-compatibility/2006">
              <mc:Choice xmlns:v="urn:schemas-microsoft-com:vml" Requires="v">
                <p:oleObj spid="_x0000_s10262" name="Equation" r:id="rId19" imgW="927000" imgH="279360" progId="Equation.DSMT4">
                  <p:embed/>
                </p:oleObj>
              </mc:Choice>
              <mc:Fallback>
                <p:oleObj name="Equation" r:id="rId19" imgW="92700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82568" y="405224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4982568" y="4612944"/>
          <a:ext cx="1524000" cy="241300"/>
        </p:xfrm>
        <a:graphic>
          <a:graphicData uri="http://schemas.openxmlformats.org/presentationml/2006/ole">
            <mc:AlternateContent xmlns:mc="http://schemas.openxmlformats.org/markup-compatibility/2006">
              <mc:Choice xmlns:v="urn:schemas-microsoft-com:vml" Requires="v">
                <p:oleObj spid="_x0000_s10263" name="Equation" r:id="rId21" imgW="1523880" imgH="241200" progId="Equation.DSMT4">
                  <p:embed/>
                </p:oleObj>
              </mc:Choice>
              <mc:Fallback>
                <p:oleObj name="Equation" r:id="rId21" imgW="1523880" imgH="241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82568" y="4612944"/>
                        <a:ext cx="1524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4982568" y="5334000"/>
          <a:ext cx="2184400" cy="279400"/>
        </p:xfrm>
        <a:graphic>
          <a:graphicData uri="http://schemas.openxmlformats.org/presentationml/2006/ole">
            <mc:AlternateContent xmlns:mc="http://schemas.openxmlformats.org/markup-compatibility/2006">
              <mc:Choice xmlns:v="urn:schemas-microsoft-com:vml" Requires="v">
                <p:oleObj spid="_x0000_s10264" name="Equation" r:id="rId23" imgW="2184120" imgH="279360" progId="Equation.DSMT4">
                  <p:embed/>
                </p:oleObj>
              </mc:Choice>
              <mc:Fallback>
                <p:oleObj name="Equation" r:id="rId23" imgW="2184120" imgH="27936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982568" y="5334000"/>
                        <a:ext cx="218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a:solidFill>
                  <a:schemeClr val="tx1"/>
                </a:solidFill>
              </a:rPr>
              <a:t>Example 4: Finding the Equations of </a:t>
            </a:r>
            <a:br>
              <a:rPr lang="en-US" sz="3200">
                <a:solidFill>
                  <a:schemeClr val="tx1"/>
                </a:solidFill>
              </a:rPr>
            </a:br>
            <a:r>
              <a:rPr lang="en-US" sz="3200">
                <a:solidFill>
                  <a:schemeClr val="tx1"/>
                </a:solidFill>
              </a:rPr>
              <a:t>Parallel Lines (cont.)</a:t>
            </a:r>
          </a:p>
        </p:txBody>
      </p:sp>
      <p:sp>
        <p:nvSpPr>
          <p:cNvPr id="5" name="Content Placeholder 4"/>
          <p:cNvSpPr>
            <a:spLocks noGrp="1"/>
          </p:cNvSpPr>
          <p:nvPr>
            <p:ph idx="1"/>
          </p:nvPr>
        </p:nvSpPr>
        <p:spPr/>
        <p:txBody>
          <a:bodyPr/>
          <a:lstStyle/>
          <a:p>
            <a:endParaRPr lang="en-US" dirty="0"/>
          </a:p>
          <a:p>
            <a:endParaRPr lang="en-US" dirty="0"/>
          </a:p>
        </p:txBody>
      </p:sp>
      <p:pic>
        <p:nvPicPr>
          <p:cNvPr id="21507" name="Picture 4" descr="IMA6E_Sec-_2"/>
          <p:cNvPicPr>
            <a:picLocks noChangeAspect="1" noChangeArrowheads="1"/>
          </p:cNvPicPr>
          <p:nvPr/>
        </p:nvPicPr>
        <p:blipFill>
          <a:blip r:embed="rId2" cstate="print"/>
          <a:srcRect/>
          <a:stretch>
            <a:fillRect/>
          </a:stretch>
        </p:blipFill>
        <p:spPr bwMode="auto">
          <a:xfrm>
            <a:off x="2743200" y="1306774"/>
            <a:ext cx="3657600" cy="3646226"/>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a:solidFill>
                  <a:schemeClr val="accent1"/>
                </a:solidFill>
              </a:rPr>
              <a:t>Example 5: Finding the Equations of Perpendicular Lines</a:t>
            </a:r>
          </a:p>
        </p:txBody>
      </p:sp>
      <p:sp>
        <p:nvSpPr>
          <p:cNvPr id="2253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Find the equation of the line through the point </a:t>
            </a:r>
            <a:r>
              <a:rPr lang="en-US" i="0" dirty="0">
                <a:solidFill>
                  <a:srgbClr val="0000FF"/>
                </a:solidFill>
              </a:rPr>
              <a:t>(2, 3) </a:t>
            </a:r>
            <a:r>
              <a:rPr lang="en-US" i="0" dirty="0">
                <a:solidFill>
                  <a:schemeClr val="tx1"/>
                </a:solidFill>
              </a:rPr>
              <a:t>and perpendicular to the line </a:t>
            </a:r>
            <a:r>
              <a:rPr lang="en-US" i="0" dirty="0">
                <a:solidFill>
                  <a:srgbClr val="0000FF"/>
                </a:solidFill>
              </a:rPr>
              <a:t>5</a:t>
            </a:r>
            <a:r>
              <a:rPr lang="en-US" i="1" dirty="0">
                <a:solidFill>
                  <a:srgbClr val="0000FF"/>
                </a:solidFill>
              </a:rPr>
              <a:t>x</a:t>
            </a:r>
            <a:r>
              <a:rPr lang="en-US" dirty="0">
                <a:solidFill>
                  <a:srgbClr val="0000FF"/>
                </a:solidFill>
              </a:rPr>
              <a:t> </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rPr>
              <a:t>= 1</a:t>
            </a:r>
            <a:r>
              <a:rPr lang="en-US" i="0" dirty="0">
                <a:solidFill>
                  <a:schemeClr val="tx1"/>
                </a:solidFill>
              </a:rPr>
              <a:t>. Graph both lines.</a:t>
            </a: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We know from Example 4 that the slope of the line </a:t>
            </a:r>
          </a:p>
          <a:p>
            <a:pPr marL="0" indent="0">
              <a:buFont typeface="Courier New" pitchFamily="49" charset="0"/>
              <a:buNone/>
            </a:pPr>
            <a:endParaRPr lang="en-US" sz="1000" i="0" dirty="0">
              <a:solidFill>
                <a:schemeClr val="tx1"/>
              </a:solidFill>
            </a:endParaRPr>
          </a:p>
          <a:p>
            <a:pPr marL="0" indent="0">
              <a:buFont typeface="Courier New" pitchFamily="49" charset="0"/>
              <a:buNone/>
            </a:pPr>
            <a:r>
              <a:rPr lang="en-US" i="0" dirty="0">
                <a:solidFill>
                  <a:srgbClr val="0000FF"/>
                </a:solidFill>
              </a:rPr>
              <a:t>5</a:t>
            </a:r>
            <a:r>
              <a:rPr lang="en-US" i="1" dirty="0">
                <a:solidFill>
                  <a:srgbClr val="0000FF"/>
                </a:solidFill>
              </a:rPr>
              <a:t>x </a:t>
            </a:r>
            <a:r>
              <a:rPr lang="en-US" i="0" dirty="0">
                <a:solidFill>
                  <a:srgbClr val="0000FF"/>
                </a:solidFill>
              </a:rPr>
              <a:t>+ 3</a:t>
            </a:r>
            <a:r>
              <a:rPr lang="en-US" i="1" dirty="0">
                <a:solidFill>
                  <a:srgbClr val="0000FF"/>
                </a:solidFill>
              </a:rPr>
              <a:t>y</a:t>
            </a:r>
            <a:r>
              <a:rPr lang="en-US" dirty="0">
                <a:solidFill>
                  <a:srgbClr val="0000FF"/>
                </a:solidFill>
              </a:rPr>
              <a:t> </a:t>
            </a:r>
            <a:r>
              <a:rPr lang="en-US" i="0" dirty="0">
                <a:solidFill>
                  <a:srgbClr val="0000FF"/>
                </a:solidFill>
              </a:rPr>
              <a:t>= 1 </a:t>
            </a:r>
            <a:r>
              <a:rPr lang="en-US" i="0" dirty="0">
                <a:solidFill>
                  <a:schemeClr val="tx1"/>
                </a:solidFill>
              </a:rPr>
              <a:t>is          Thus any line perpendicular to this </a:t>
            </a:r>
          </a:p>
          <a:p>
            <a:pPr marL="0" indent="0">
              <a:buFont typeface="Courier New" pitchFamily="49" charset="0"/>
              <a:buNone/>
            </a:pPr>
            <a:endParaRPr lang="en-US" sz="1000" i="0" dirty="0">
              <a:solidFill>
                <a:schemeClr val="tx1"/>
              </a:solidFill>
            </a:endParaRPr>
          </a:p>
          <a:p>
            <a:pPr marL="0" indent="0">
              <a:buFont typeface="Courier New" pitchFamily="49" charset="0"/>
              <a:buNone/>
            </a:pPr>
            <a:r>
              <a:rPr lang="en-US" i="0" dirty="0">
                <a:solidFill>
                  <a:schemeClr val="tx1"/>
                </a:solidFill>
              </a:rPr>
              <a:t>line must have slope             (the negative reciprocal of</a:t>
            </a:r>
          </a:p>
          <a:p>
            <a:pPr marL="0" indent="0">
              <a:buFont typeface="Courier New" pitchFamily="49" charset="0"/>
              <a:buNone/>
            </a:pPr>
            <a:r>
              <a:rPr lang="en-US" i="0" dirty="0">
                <a:solidFill>
                  <a:schemeClr val="tx1"/>
                </a:solidFill>
              </a:rPr>
              <a:t>      </a:t>
            </a:r>
          </a:p>
        </p:txBody>
      </p:sp>
      <p:graphicFrame>
        <p:nvGraphicFramePr>
          <p:cNvPr id="22532" name="Object 4"/>
          <p:cNvGraphicFramePr>
            <a:graphicFrameLocks noChangeAspect="1"/>
          </p:cNvGraphicFramePr>
          <p:nvPr/>
        </p:nvGraphicFramePr>
        <p:xfrm>
          <a:off x="530352" y="5011738"/>
          <a:ext cx="685800" cy="838200"/>
        </p:xfrm>
        <a:graphic>
          <a:graphicData uri="http://schemas.openxmlformats.org/presentationml/2006/ole">
            <mc:AlternateContent xmlns:mc="http://schemas.openxmlformats.org/markup-compatibility/2006">
              <mc:Choice xmlns:v="urn:schemas-microsoft-com:vml" Requires="v">
                <p:oleObj spid="_x0000_s11269" name="Equation" r:id="rId3" imgW="685800" imgH="838080" progId="Equation.DSMT4">
                  <p:embed/>
                </p:oleObj>
              </mc:Choice>
              <mc:Fallback>
                <p:oleObj name="Equation" r:id="rId3" imgW="685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5011738"/>
                        <a:ext cx="685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3" name="Object 5"/>
          <p:cNvGraphicFramePr>
            <a:graphicFrameLocks noChangeAspect="1"/>
          </p:cNvGraphicFramePr>
          <p:nvPr/>
        </p:nvGraphicFramePr>
        <p:xfrm>
          <a:off x="2457450" y="3725840"/>
          <a:ext cx="584200" cy="838200"/>
        </p:xfrm>
        <a:graphic>
          <a:graphicData uri="http://schemas.openxmlformats.org/presentationml/2006/ole">
            <mc:AlternateContent xmlns:mc="http://schemas.openxmlformats.org/markup-compatibility/2006">
              <mc:Choice xmlns:v="urn:schemas-microsoft-com:vml" Requires="v">
                <p:oleObj spid="_x0000_s11270" name="Equation" r:id="rId5" imgW="583947" imgH="837836" progId="Equation.DSMT4">
                  <p:embed/>
                </p:oleObj>
              </mc:Choice>
              <mc:Fallback>
                <p:oleObj name="Equation" r:id="rId5" imgW="583947" imgH="837836"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7450" y="3725840"/>
                        <a:ext cx="58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4" name="Object 6"/>
          <p:cNvGraphicFramePr>
            <a:graphicFrameLocks noChangeAspect="1"/>
          </p:cNvGraphicFramePr>
          <p:nvPr/>
        </p:nvGraphicFramePr>
        <p:xfrm>
          <a:off x="3568700" y="4378303"/>
          <a:ext cx="876300" cy="838200"/>
        </p:xfrm>
        <a:graphic>
          <a:graphicData uri="http://schemas.openxmlformats.org/presentationml/2006/ole">
            <mc:AlternateContent xmlns:mc="http://schemas.openxmlformats.org/markup-compatibility/2006">
              <mc:Choice xmlns:v="urn:schemas-microsoft-com:vml" Requires="v">
                <p:oleObj spid="_x0000_s11271" name="Equation" r:id="rId7" imgW="876300" imgH="838200" progId="Equation.DSMT4">
                  <p:embed/>
                </p:oleObj>
              </mc:Choice>
              <mc:Fallback>
                <p:oleObj name="Equation" r:id="rId7" imgW="876300" imgH="838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68700" y="4378303"/>
                        <a:ext cx="87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53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3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531">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53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3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a:solidFill>
                  <a:schemeClr val="accent1"/>
                </a:solidFill>
              </a:rPr>
              <a:t>Example 5: Finding the Equations of Perpendicular Lines (cont.)</a:t>
            </a:r>
          </a:p>
        </p:txBody>
      </p:sp>
      <p:sp>
        <p:nvSpPr>
          <p:cNvPr id="23555" name="Rectangle 3"/>
          <p:cNvSpPr>
            <a:spLocks noGrp="1"/>
          </p:cNvSpPr>
          <p:nvPr>
            <p:ph idx="1"/>
          </p:nvPr>
        </p:nvSpPr>
        <p:spPr>
          <a:prstGeom prst="rect">
            <a:avLst/>
          </a:prstGeom>
        </p:spPr>
        <p:txBody>
          <a:bodyPr/>
          <a:lstStyle/>
          <a:p>
            <a:r>
              <a:rPr lang="en-US" i="0" dirty="0">
                <a:solidFill>
                  <a:schemeClr val="tx1"/>
                </a:solidFill>
              </a:rPr>
              <a:t>Now using the point-slope form </a:t>
            </a:r>
            <a:r>
              <a:rPr lang="en-US" i="1" dirty="0">
                <a:solidFill>
                  <a:srgbClr val="0000FF"/>
                </a:solidFill>
              </a:rPr>
              <a:t>y</a:t>
            </a:r>
            <a:r>
              <a:rPr lang="en-US" dirty="0">
                <a:solidFill>
                  <a:srgbClr val="0000FF"/>
                </a:solidFill>
              </a:rPr>
              <a:t> – </a:t>
            </a:r>
            <a:r>
              <a:rPr lang="en-US" i="1" dirty="0">
                <a:solidFill>
                  <a:srgbClr val="0000FF"/>
                </a:solidFill>
              </a:rPr>
              <a:t>y</a:t>
            </a:r>
            <a:r>
              <a:rPr lang="en-US" i="0" baseline="-25000" dirty="0">
                <a:solidFill>
                  <a:srgbClr val="0000FF"/>
                </a:solidFill>
              </a:rPr>
              <a:t>1</a:t>
            </a:r>
            <a:r>
              <a:rPr lang="en-US" dirty="0">
                <a:solidFill>
                  <a:srgbClr val="0000FF"/>
                </a:solidFill>
              </a:rPr>
              <a:t> </a:t>
            </a:r>
            <a:r>
              <a:rPr lang="en-US" i="0" dirty="0">
                <a:solidFill>
                  <a:srgbClr val="0000FF"/>
                </a:solidFill>
              </a:rPr>
              <a:t>=</a:t>
            </a:r>
            <a:r>
              <a:rPr lang="en-US" dirty="0">
                <a:solidFill>
                  <a:srgbClr val="0000FF"/>
                </a:solidFill>
              </a:rPr>
              <a:t> </a:t>
            </a:r>
            <a:r>
              <a:rPr lang="en-US" i="1" dirty="0">
                <a:solidFill>
                  <a:srgbClr val="0000FF"/>
                </a:solidFill>
              </a:rPr>
              <a:t>m</a:t>
            </a:r>
            <a:r>
              <a:rPr lang="en-US" dirty="0">
                <a:solidFill>
                  <a:srgbClr val="0000FF"/>
                </a:solidFill>
              </a:rPr>
              <a:t> </a:t>
            </a:r>
            <a:r>
              <a:rPr lang="en-US" i="0" dirty="0">
                <a:solidFill>
                  <a:srgbClr val="0000FF"/>
                </a:solidFill>
              </a:rPr>
              <a:t>(</a:t>
            </a:r>
            <a:r>
              <a:rPr lang="en-US" i="1" dirty="0">
                <a:solidFill>
                  <a:srgbClr val="0000FF"/>
                </a:solidFill>
              </a:rPr>
              <a:t>x</a:t>
            </a:r>
            <a:r>
              <a:rPr lang="en-US" dirty="0">
                <a:solidFill>
                  <a:srgbClr val="0000FF"/>
                </a:solidFill>
              </a:rPr>
              <a:t> – </a:t>
            </a:r>
            <a:r>
              <a:rPr lang="en-US" i="1" dirty="0">
                <a:solidFill>
                  <a:srgbClr val="0000FF"/>
                </a:solidFill>
              </a:rPr>
              <a:t>x</a:t>
            </a:r>
            <a:r>
              <a:rPr lang="en-US" i="0" baseline="-25000" dirty="0">
                <a:solidFill>
                  <a:srgbClr val="0000FF"/>
                </a:solidFill>
              </a:rPr>
              <a:t>1</a:t>
            </a:r>
            <a:r>
              <a:rPr lang="en-US" i="0" dirty="0">
                <a:solidFill>
                  <a:srgbClr val="0000FF"/>
                </a:solidFill>
              </a:rPr>
              <a:t>) </a:t>
            </a:r>
            <a:r>
              <a:rPr lang="en-US" i="0" dirty="0">
                <a:solidFill>
                  <a:schemeClr val="tx1"/>
                </a:solidFill>
              </a:rPr>
              <a:t>with </a:t>
            </a:r>
          </a:p>
          <a:p>
            <a:pPr marL="0" indent="0">
              <a:buFont typeface="Courier New" pitchFamily="49" charset="0"/>
              <a:buNone/>
            </a:pPr>
            <a:endParaRPr lang="en-US" sz="800" i="0" dirty="0">
              <a:solidFill>
                <a:schemeClr val="tx1"/>
              </a:solidFill>
            </a:endParaRPr>
          </a:p>
          <a:p>
            <a:r>
              <a:rPr lang="en-US" i="0" dirty="0">
                <a:solidFill>
                  <a:schemeClr val="tx1"/>
                </a:solidFill>
              </a:rPr>
              <a:t>            and </a:t>
            </a:r>
            <a:r>
              <a:rPr lang="en-US" i="0" dirty="0">
                <a:solidFill>
                  <a:srgbClr val="000099"/>
                </a:solidFill>
              </a:rPr>
              <a:t>(</a:t>
            </a:r>
            <a:r>
              <a:rPr lang="en-US" i="1" dirty="0">
                <a:solidFill>
                  <a:srgbClr val="000099"/>
                </a:solidFill>
              </a:rPr>
              <a:t>x</a:t>
            </a:r>
            <a:r>
              <a:rPr lang="en-US" baseline="-25000" dirty="0">
                <a:solidFill>
                  <a:srgbClr val="000099"/>
                </a:solidFill>
              </a:rPr>
              <a:t>1</a:t>
            </a:r>
            <a:r>
              <a:rPr lang="en-US" dirty="0">
                <a:solidFill>
                  <a:srgbClr val="000099"/>
                </a:solidFill>
              </a:rPr>
              <a:t>, </a:t>
            </a:r>
            <a:r>
              <a:rPr lang="en-US" i="1" dirty="0">
                <a:solidFill>
                  <a:srgbClr val="000099"/>
                </a:solidFill>
              </a:rPr>
              <a:t>y</a:t>
            </a:r>
            <a:r>
              <a:rPr lang="en-US" baseline="-25000" dirty="0">
                <a:solidFill>
                  <a:srgbClr val="000099"/>
                </a:solidFill>
              </a:rPr>
              <a:t>1</a:t>
            </a:r>
            <a:r>
              <a:rPr lang="en-US" i="0" dirty="0">
                <a:solidFill>
                  <a:srgbClr val="000099"/>
                </a:solidFill>
              </a:rPr>
              <a:t>) = (2, 3)</a:t>
            </a:r>
            <a:r>
              <a:rPr lang="en-US" i="0" dirty="0">
                <a:solidFill>
                  <a:schemeClr val="tx1"/>
                </a:solidFill>
              </a:rPr>
              <a:t>, we have</a:t>
            </a:r>
            <a:r>
              <a:rPr lang="en-US" dirty="0">
                <a:solidFill>
                  <a:schemeClr val="tx1"/>
                </a:solidFill>
              </a:rPr>
              <a:t> </a:t>
            </a:r>
          </a:p>
        </p:txBody>
      </p:sp>
      <p:graphicFrame>
        <p:nvGraphicFramePr>
          <p:cNvPr id="23557" name="Object 5"/>
          <p:cNvGraphicFramePr>
            <a:graphicFrameLocks noChangeAspect="1"/>
          </p:cNvGraphicFramePr>
          <p:nvPr/>
        </p:nvGraphicFramePr>
        <p:xfrm>
          <a:off x="543052" y="1788804"/>
          <a:ext cx="876300" cy="838200"/>
        </p:xfrm>
        <a:graphic>
          <a:graphicData uri="http://schemas.openxmlformats.org/presentationml/2006/ole">
            <mc:AlternateContent xmlns:mc="http://schemas.openxmlformats.org/markup-compatibility/2006">
              <mc:Choice xmlns:v="urn:schemas-microsoft-com:vml" Requires="v">
                <p:oleObj spid="_x0000_s12303" name="Equation" r:id="rId3" imgW="876240" imgH="838080" progId="Equation.DSMT4">
                  <p:embed/>
                </p:oleObj>
              </mc:Choice>
              <mc:Fallback>
                <p:oleObj name="Equation" r:id="rId3" imgW="876240" imgH="838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052" y="1788804"/>
                        <a:ext cx="87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071048" y="2541896"/>
          <a:ext cx="2171700" cy="838200"/>
        </p:xfrm>
        <a:graphic>
          <a:graphicData uri="http://schemas.openxmlformats.org/presentationml/2006/ole">
            <mc:AlternateContent xmlns:mc="http://schemas.openxmlformats.org/markup-compatibility/2006">
              <mc:Choice xmlns:v="urn:schemas-microsoft-com:vml" Requires="v">
                <p:oleObj spid="_x0000_s12304" name="Equation" r:id="rId5" imgW="2171520" imgH="838080" progId="Equation.DSMT4">
                  <p:embed/>
                </p:oleObj>
              </mc:Choice>
              <mc:Fallback>
                <p:oleObj name="Equation" r:id="rId5" imgW="21715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1048" y="2541896"/>
                        <a:ext cx="217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613848" y="3483592"/>
          <a:ext cx="2540000" cy="469900"/>
        </p:xfrm>
        <a:graphic>
          <a:graphicData uri="http://schemas.openxmlformats.org/presentationml/2006/ole">
            <mc:AlternateContent xmlns:mc="http://schemas.openxmlformats.org/markup-compatibility/2006">
              <mc:Choice xmlns:v="urn:schemas-microsoft-com:vml" Requires="v">
                <p:oleObj spid="_x0000_s12305" name="Equation" r:id="rId7" imgW="2539800" imgH="469800" progId="Equation.DSMT4">
                  <p:embed/>
                </p:oleObj>
              </mc:Choice>
              <mc:Fallback>
                <p:oleObj name="Equation" r:id="rId7" imgW="25398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3848" y="3483592"/>
                        <a:ext cx="254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14500" y="4126552"/>
          <a:ext cx="2197100" cy="355600"/>
        </p:xfrm>
        <a:graphic>
          <a:graphicData uri="http://schemas.openxmlformats.org/presentationml/2006/ole">
            <mc:AlternateContent xmlns:mc="http://schemas.openxmlformats.org/markup-compatibility/2006">
              <mc:Choice xmlns:v="urn:schemas-microsoft-com:vml" Requires="v">
                <p:oleObj spid="_x0000_s12306" name="Equation" r:id="rId9" imgW="2197080" imgH="355320" progId="Equation.DSMT4">
                  <p:embed/>
                </p:oleObj>
              </mc:Choice>
              <mc:Fallback>
                <p:oleObj name="Equation" r:id="rId9" imgW="2197080" imgH="3553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14500" y="4126552"/>
                        <a:ext cx="219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1711656" y="4653888"/>
          <a:ext cx="1765300" cy="355600"/>
        </p:xfrm>
        <a:graphic>
          <a:graphicData uri="http://schemas.openxmlformats.org/presentationml/2006/ole">
            <mc:AlternateContent xmlns:mc="http://schemas.openxmlformats.org/markup-compatibility/2006">
              <mc:Choice xmlns:v="urn:schemas-microsoft-com:vml" Requires="v">
                <p:oleObj spid="_x0000_s12307" name="Equation" r:id="rId11" imgW="1765080" imgH="355320" progId="Equation.DSMT4">
                  <p:embed/>
                </p:oleObj>
              </mc:Choice>
              <mc:Fallback>
                <p:oleObj name="Equation" r:id="rId11" imgW="1765080" imgH="35532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11656" y="4653888"/>
                        <a:ext cx="1765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398896" y="5127008"/>
          <a:ext cx="2667000" cy="838200"/>
        </p:xfrm>
        <a:graphic>
          <a:graphicData uri="http://schemas.openxmlformats.org/presentationml/2006/ole">
            <mc:AlternateContent xmlns:mc="http://schemas.openxmlformats.org/markup-compatibility/2006">
              <mc:Choice xmlns:v="urn:schemas-microsoft-com:vml" Requires="v">
                <p:oleObj spid="_x0000_s12308" name="Equation" r:id="rId13" imgW="2666880" imgH="838080" progId="Equation.DSMT4">
                  <p:embed/>
                </p:oleObj>
              </mc:Choice>
              <mc:Fallback>
                <p:oleObj name="Equation" r:id="rId13" imgW="26668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98896" y="5127008"/>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572000" y="2860344"/>
          <a:ext cx="1765300" cy="279400"/>
        </p:xfrm>
        <a:graphic>
          <a:graphicData uri="http://schemas.openxmlformats.org/presentationml/2006/ole">
            <mc:AlternateContent xmlns:mc="http://schemas.openxmlformats.org/markup-compatibility/2006">
              <mc:Choice xmlns:v="urn:schemas-microsoft-com:vml" Requires="v">
                <p:oleObj spid="_x0000_s12309" name="Equation" r:id="rId15" imgW="1765080" imgH="279360" progId="Equation.DSMT4">
                  <p:embed/>
                </p:oleObj>
              </mc:Choice>
              <mc:Fallback>
                <p:oleObj name="Equation" r:id="rId15" imgW="176508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2860344"/>
                        <a:ext cx="176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4572000" y="3622344"/>
          <a:ext cx="3429000" cy="304800"/>
        </p:xfrm>
        <a:graphic>
          <a:graphicData uri="http://schemas.openxmlformats.org/presentationml/2006/ole">
            <mc:AlternateContent xmlns:mc="http://schemas.openxmlformats.org/markup-compatibility/2006">
              <mc:Choice xmlns:v="urn:schemas-microsoft-com:vml" Requires="v">
                <p:oleObj spid="_x0000_s12310" name="Equation" r:id="rId17" imgW="3429000" imgH="304560" progId="Equation.DSMT4">
                  <p:embed/>
                </p:oleObj>
              </mc:Choice>
              <mc:Fallback>
                <p:oleObj name="Equation" r:id="rId17" imgW="3429000" imgH="3045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72000" y="3622344"/>
                        <a:ext cx="342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4572000" y="4169392"/>
          <a:ext cx="927100" cy="279400"/>
        </p:xfrm>
        <a:graphic>
          <a:graphicData uri="http://schemas.openxmlformats.org/presentationml/2006/ole">
            <mc:AlternateContent xmlns:mc="http://schemas.openxmlformats.org/markup-compatibility/2006">
              <mc:Choice xmlns:v="urn:schemas-microsoft-com:vml" Requires="v">
                <p:oleObj spid="_x0000_s12311" name="Equation" r:id="rId19" imgW="927000" imgH="279360" progId="Equation.DSMT4">
                  <p:embed/>
                </p:oleObj>
              </mc:Choice>
              <mc:Fallback>
                <p:oleObj name="Equation" r:id="rId19" imgW="927000" imgH="2793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72000" y="4169392"/>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4572000" y="4724400"/>
          <a:ext cx="1524000" cy="241300"/>
        </p:xfrm>
        <a:graphic>
          <a:graphicData uri="http://schemas.openxmlformats.org/presentationml/2006/ole">
            <mc:AlternateContent xmlns:mc="http://schemas.openxmlformats.org/markup-compatibility/2006">
              <mc:Choice xmlns:v="urn:schemas-microsoft-com:vml" Requires="v">
                <p:oleObj spid="_x0000_s12312" name="Equation" r:id="rId21" imgW="1523880" imgH="241200" progId="Equation.DSMT4">
                  <p:embed/>
                </p:oleObj>
              </mc:Choice>
              <mc:Fallback>
                <p:oleObj name="Equation" r:id="rId21" imgW="1523880" imgH="24120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72000" y="4724400"/>
                        <a:ext cx="1524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4572000" y="5459104"/>
          <a:ext cx="2184400" cy="279400"/>
        </p:xfrm>
        <a:graphic>
          <a:graphicData uri="http://schemas.openxmlformats.org/presentationml/2006/ole">
            <mc:AlternateContent xmlns:mc="http://schemas.openxmlformats.org/markup-compatibility/2006">
              <mc:Choice xmlns:v="urn:schemas-microsoft-com:vml" Requires="v">
                <p:oleObj spid="_x0000_s12313" name="Equation" r:id="rId23" imgW="2184120" imgH="279360" progId="Equation.DSMT4">
                  <p:embed/>
                </p:oleObj>
              </mc:Choice>
              <mc:Fallback>
                <p:oleObj name="Equation" r:id="rId23" imgW="2184120" imgH="2793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572000" y="5459104"/>
                        <a:ext cx="218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3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3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3797963"/>
          </a:xfrm>
        </p:spPr>
        <p:txBody>
          <a:bodyPr>
            <a:spAutoFit/>
          </a:bodyPr>
          <a:lstStyle/>
          <a:p>
            <a:pPr marL="463550" indent="-463550">
              <a:buFont typeface="Courier New" pitchFamily="49" charset="0"/>
              <a:buChar char="o"/>
            </a:pPr>
            <a:r>
              <a:rPr lang="en-US" i="0" dirty="0">
                <a:solidFill>
                  <a:schemeClr val="tx1"/>
                </a:solidFill>
              </a:rPr>
              <a:t>Graph a line given its slope and one point on the line.</a:t>
            </a:r>
          </a:p>
          <a:p>
            <a:pPr marL="463550" indent="-463550">
              <a:buFont typeface="Courier New" pitchFamily="49" charset="0"/>
              <a:buChar char="o"/>
            </a:pPr>
            <a:r>
              <a:rPr lang="en-US" i="0" dirty="0">
                <a:solidFill>
                  <a:schemeClr val="tx1"/>
                </a:solidFill>
              </a:rPr>
              <a:t>Find the equation of a line given its slope and one point on the line using the formula </a:t>
            </a:r>
            <a:r>
              <a:rPr lang="en-US" i="1" dirty="0">
                <a:solidFill>
                  <a:schemeClr val="tx1"/>
                </a:solidFill>
              </a:rPr>
              <a:t>y</a:t>
            </a:r>
            <a:r>
              <a:rPr lang="en-US" i="0" dirty="0">
                <a:solidFill>
                  <a:schemeClr val="tx1"/>
                </a:solidFill>
              </a:rPr>
              <a:t> – </a:t>
            </a:r>
            <a:r>
              <a:rPr lang="en-US" i="1" dirty="0">
                <a:solidFill>
                  <a:schemeClr val="tx1"/>
                </a:solidFill>
              </a:rPr>
              <a:t>y</a:t>
            </a:r>
            <a:r>
              <a:rPr lang="en-US" i="0" baseline="-25000" dirty="0">
                <a:solidFill>
                  <a:schemeClr val="tx1"/>
                </a:solidFill>
              </a:rPr>
              <a:t>1</a:t>
            </a:r>
            <a:r>
              <a:rPr lang="en-US" i="0" dirty="0">
                <a:solidFill>
                  <a:schemeClr val="tx1"/>
                </a:solidFill>
              </a:rPr>
              <a:t> = </a:t>
            </a:r>
            <a:r>
              <a:rPr lang="en-US" i="1" dirty="0">
                <a:solidFill>
                  <a:schemeClr val="tx1"/>
                </a:solidFill>
              </a:rPr>
              <a:t>m</a:t>
            </a:r>
            <a:r>
              <a:rPr lang="en-US" i="0" dirty="0">
                <a:solidFill>
                  <a:schemeClr val="tx1"/>
                </a:solidFill>
              </a:rPr>
              <a:t>(</a:t>
            </a:r>
            <a:r>
              <a:rPr lang="en-US" i="1" dirty="0">
                <a:solidFill>
                  <a:schemeClr val="tx1"/>
                </a:solidFill>
              </a:rPr>
              <a:t>x</a:t>
            </a:r>
            <a:r>
              <a:rPr lang="en-US" i="0" dirty="0">
                <a:solidFill>
                  <a:schemeClr val="tx1"/>
                </a:solidFill>
              </a:rPr>
              <a:t> – </a:t>
            </a:r>
            <a:r>
              <a:rPr lang="en-US" i="1" dirty="0">
                <a:solidFill>
                  <a:schemeClr val="tx1"/>
                </a:solidFill>
              </a:rPr>
              <a:t>x</a:t>
            </a:r>
            <a:r>
              <a:rPr lang="en-US" i="0" baseline="-25000" dirty="0">
                <a:solidFill>
                  <a:schemeClr val="tx1"/>
                </a:solidFill>
              </a:rPr>
              <a:t>1</a:t>
            </a:r>
            <a:r>
              <a:rPr lang="en-US" i="0" dirty="0">
                <a:solidFill>
                  <a:schemeClr val="tx1"/>
                </a:solidFill>
              </a:rPr>
              <a:t>).</a:t>
            </a:r>
          </a:p>
          <a:p>
            <a:pPr marL="463550" indent="-463550">
              <a:buFont typeface="Courier New" pitchFamily="49" charset="0"/>
              <a:buChar char="o"/>
            </a:pPr>
            <a:r>
              <a:rPr lang="en-US" i="0" dirty="0">
                <a:solidFill>
                  <a:schemeClr val="tx1"/>
                </a:solidFill>
              </a:rPr>
              <a:t>Find the equation of a line given two points on the line. </a:t>
            </a:r>
          </a:p>
          <a:p>
            <a:pPr marL="463550" indent="-463550">
              <a:buFont typeface="Courier New" pitchFamily="49" charset="0"/>
              <a:buChar char="o"/>
            </a:pPr>
            <a:r>
              <a:rPr lang="en-US" i="0" dirty="0">
                <a:solidFill>
                  <a:schemeClr val="tx1"/>
                </a:solidFill>
              </a:rPr>
              <a:t>Recognize and know how to find lines that are parallel and perpendicular.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a:solidFill>
                  <a:schemeClr val="accent1"/>
                </a:solidFill>
              </a:rPr>
              <a:t>Example 5: Finding the Equations of Perpendicular Lines (cont.)</a:t>
            </a:r>
          </a:p>
        </p:txBody>
      </p:sp>
      <p:sp>
        <p:nvSpPr>
          <p:cNvPr id="5" name="Content Placeholder 4"/>
          <p:cNvSpPr>
            <a:spLocks noGrp="1"/>
          </p:cNvSpPr>
          <p:nvPr>
            <p:ph idx="1"/>
          </p:nvPr>
        </p:nvSpPr>
        <p:spPr/>
        <p:txBody>
          <a:bodyPr/>
          <a:lstStyle/>
          <a:p>
            <a:endParaRPr lang="en-US" dirty="0"/>
          </a:p>
          <a:p>
            <a:endParaRPr lang="en-US" dirty="0"/>
          </a:p>
        </p:txBody>
      </p:sp>
      <p:pic>
        <p:nvPicPr>
          <p:cNvPr id="24579" name="Picture 4" descr="IMA6E_Sec-_2"/>
          <p:cNvPicPr>
            <a:picLocks noChangeAspect="1" noChangeArrowheads="1"/>
          </p:cNvPicPr>
          <p:nvPr/>
        </p:nvPicPr>
        <p:blipFill>
          <a:blip r:embed="rId2" cstate="print"/>
          <a:srcRect/>
          <a:stretch>
            <a:fillRect/>
          </a:stretch>
        </p:blipFill>
        <p:spPr bwMode="auto">
          <a:xfrm>
            <a:off x="2743200" y="1383164"/>
            <a:ext cx="3657600" cy="3646036"/>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a:solidFill>
                  <a:schemeClr val="accent1"/>
                </a:solidFill>
              </a:rPr>
              <a:t>Parallel Lines and Perpendicular Lines</a:t>
            </a:r>
          </a:p>
        </p:txBody>
      </p:sp>
      <p:sp>
        <p:nvSpPr>
          <p:cNvPr id="25603" name="TextBox 3"/>
          <p:cNvSpPr>
            <a:spLocks noGrp="1" noChangeArrowheads="1"/>
          </p:cNvSpPr>
          <p:nvPr>
            <p:ph idx="1"/>
          </p:nvPr>
        </p:nvSpPr>
        <p:spPr>
          <a:xfrm>
            <a:off x="457200" y="1280160"/>
            <a:ext cx="8229600" cy="3145476"/>
          </a:xfrm>
          <a:prstGeom prst="rect">
            <a:avLst/>
          </a:prstGeom>
          <a:solidFill>
            <a:srgbClr val="FFFFCC"/>
          </a:solidFill>
          <a:ln w="28575">
            <a:solidFill>
              <a:srgbClr val="000000"/>
            </a:solidFill>
          </a:ln>
        </p:spPr>
        <p:txBody>
          <a:bodyPr>
            <a:spAutoFit/>
          </a:bodyPr>
          <a:lstStyle/>
          <a:p>
            <a:pPr marL="6350" indent="-6350" algn="ctr">
              <a:buFont typeface="Courier New" pitchFamily="49" charset="0"/>
              <a:buNone/>
              <a:tabLst>
                <a:tab pos="457200" algn="l"/>
              </a:tabLst>
            </a:pPr>
            <a:r>
              <a:rPr lang="en-US" b="1" i="0" dirty="0">
                <a:solidFill>
                  <a:srgbClr val="000000"/>
                </a:solidFill>
              </a:rPr>
              <a:t>Summary of Formulas and Properties of Straight Lines</a:t>
            </a:r>
            <a:endParaRPr lang="en-US" sz="900" b="1" i="0" dirty="0">
              <a:solidFill>
                <a:srgbClr val="000000"/>
              </a:solidFill>
            </a:endParaRPr>
          </a:p>
          <a:p>
            <a:pPr marL="6350" indent="-6350">
              <a:buFont typeface="Courier New" pitchFamily="49" charset="0"/>
              <a:buNone/>
              <a:tabLst>
                <a:tab pos="457200" algn="l"/>
              </a:tabLst>
            </a:pPr>
            <a:r>
              <a:rPr lang="en-US" b="1" i="0" dirty="0">
                <a:solidFill>
                  <a:srgbClr val="000000"/>
                </a:solidFill>
              </a:rPr>
              <a:t>1.	</a:t>
            </a:r>
            <a:r>
              <a:rPr lang="en-US" i="1" dirty="0">
                <a:solidFill>
                  <a:srgbClr val="0000FF"/>
                </a:solidFill>
              </a:rPr>
              <a:t>Ax</a:t>
            </a:r>
            <a:r>
              <a:rPr lang="en-US" i="0" dirty="0">
                <a:solidFill>
                  <a:srgbClr val="0000FF"/>
                </a:solidFill>
              </a:rPr>
              <a:t> + </a:t>
            </a:r>
            <a:r>
              <a:rPr lang="en-US" i="1" dirty="0">
                <a:solidFill>
                  <a:srgbClr val="0000FF"/>
                </a:solidFill>
              </a:rPr>
              <a:t>By</a:t>
            </a:r>
            <a:r>
              <a:rPr lang="en-US" i="0" dirty="0">
                <a:solidFill>
                  <a:srgbClr val="0000FF"/>
                </a:solidFill>
              </a:rPr>
              <a:t> = </a:t>
            </a:r>
            <a:r>
              <a:rPr lang="en-US" i="1" dirty="0">
                <a:solidFill>
                  <a:srgbClr val="0000FF"/>
                </a:solidFill>
              </a:rPr>
              <a:t>C</a:t>
            </a:r>
            <a:r>
              <a:rPr lang="en-US" dirty="0">
                <a:solidFill>
                  <a:srgbClr val="000000"/>
                </a:solidFill>
              </a:rPr>
              <a:t>		</a:t>
            </a:r>
            <a:r>
              <a:rPr lang="en-US" i="0" dirty="0">
                <a:solidFill>
                  <a:srgbClr val="000000"/>
                </a:solidFill>
              </a:rPr>
              <a:t>Standard form</a:t>
            </a:r>
          </a:p>
          <a:p>
            <a:pPr marL="6350" indent="-6350">
              <a:buFont typeface="Courier New" pitchFamily="49" charset="0"/>
              <a:buNone/>
              <a:tabLst>
                <a:tab pos="457200" algn="l"/>
              </a:tabLst>
            </a:pPr>
            <a:endParaRPr lang="en-US" sz="1500" b="1" i="0" dirty="0">
              <a:solidFill>
                <a:srgbClr val="000000"/>
              </a:solidFill>
            </a:endParaRPr>
          </a:p>
          <a:p>
            <a:pPr marL="6350" indent="-6350">
              <a:buFont typeface="Courier New" pitchFamily="49" charset="0"/>
              <a:buNone/>
              <a:tabLst>
                <a:tab pos="457200" algn="l"/>
              </a:tabLst>
            </a:pPr>
            <a:r>
              <a:rPr lang="en-US" b="1" i="0" dirty="0">
                <a:solidFill>
                  <a:srgbClr val="000000"/>
                </a:solidFill>
              </a:rPr>
              <a:t>2.</a:t>
            </a:r>
            <a:r>
              <a:rPr lang="en-US" i="0" dirty="0">
                <a:solidFill>
                  <a:srgbClr val="000000"/>
                </a:solidFill>
              </a:rPr>
              <a:t>					Slope of a line</a:t>
            </a:r>
          </a:p>
          <a:p>
            <a:pPr marL="6350" indent="-6350">
              <a:buFont typeface="Courier New" pitchFamily="49" charset="0"/>
              <a:buNone/>
              <a:tabLst>
                <a:tab pos="457200" algn="l"/>
              </a:tabLst>
            </a:pPr>
            <a:endParaRPr lang="en-US" sz="1500" b="1" i="0" dirty="0">
              <a:solidFill>
                <a:srgbClr val="000000"/>
              </a:solidFill>
            </a:endParaRPr>
          </a:p>
          <a:p>
            <a:pPr marL="6350" indent="-6350">
              <a:buFont typeface="Courier New" pitchFamily="49" charset="0"/>
              <a:buNone/>
              <a:tabLst>
                <a:tab pos="457200" algn="l"/>
              </a:tabLst>
            </a:pPr>
            <a:r>
              <a:rPr lang="en-US" b="1" i="0" dirty="0">
                <a:solidFill>
                  <a:srgbClr val="000000"/>
                </a:solidFill>
              </a:rPr>
              <a:t>3.	</a:t>
            </a:r>
            <a:r>
              <a:rPr lang="en-US" i="1" dirty="0">
                <a:solidFill>
                  <a:srgbClr val="0000FF"/>
                </a:solidFill>
              </a:rPr>
              <a:t>y</a:t>
            </a:r>
            <a:r>
              <a:rPr lang="en-US" i="0" dirty="0">
                <a:solidFill>
                  <a:srgbClr val="0000FF"/>
                </a:solidFill>
              </a:rPr>
              <a:t> = </a:t>
            </a:r>
            <a:r>
              <a:rPr lang="en-US" i="1" dirty="0" err="1">
                <a:solidFill>
                  <a:srgbClr val="0000FF"/>
                </a:solidFill>
              </a:rPr>
              <a:t>mx</a:t>
            </a:r>
            <a:r>
              <a:rPr lang="en-US" i="0" dirty="0">
                <a:solidFill>
                  <a:srgbClr val="0000FF"/>
                </a:solidFill>
              </a:rPr>
              <a:t> + </a:t>
            </a:r>
            <a:r>
              <a:rPr lang="en-US" i="1" dirty="0">
                <a:solidFill>
                  <a:srgbClr val="0000FF"/>
                </a:solidFill>
              </a:rPr>
              <a:t>b</a:t>
            </a:r>
            <a:r>
              <a:rPr lang="en-US" dirty="0">
                <a:solidFill>
                  <a:srgbClr val="000000"/>
                </a:solidFill>
              </a:rPr>
              <a:t>		</a:t>
            </a:r>
            <a:r>
              <a:rPr lang="en-US" i="0" dirty="0">
                <a:solidFill>
                  <a:srgbClr val="000000"/>
                </a:solidFill>
              </a:rPr>
              <a:t>Slope-intercept form</a:t>
            </a:r>
          </a:p>
          <a:p>
            <a:pPr marL="6350" indent="-6350">
              <a:buFont typeface="Courier New" pitchFamily="49" charset="0"/>
              <a:buNone/>
              <a:tabLst>
                <a:tab pos="457200" algn="l"/>
              </a:tabLst>
            </a:pPr>
            <a:r>
              <a:rPr lang="en-US" b="1" i="0" dirty="0">
                <a:solidFill>
                  <a:srgbClr val="000000"/>
                </a:solidFill>
              </a:rPr>
              <a:t>4.	</a:t>
            </a:r>
            <a:r>
              <a:rPr lang="en-US" i="1" dirty="0">
                <a:solidFill>
                  <a:srgbClr val="0000FF"/>
                </a:solidFill>
              </a:rPr>
              <a:t>y</a:t>
            </a:r>
            <a:r>
              <a:rPr lang="en-US" dirty="0">
                <a:solidFill>
                  <a:srgbClr val="0000FF"/>
                </a:solidFill>
              </a:rPr>
              <a:t> – </a:t>
            </a:r>
            <a:r>
              <a:rPr lang="en-US" i="1" dirty="0">
                <a:solidFill>
                  <a:srgbClr val="0000FF"/>
                </a:solidFill>
              </a:rPr>
              <a:t>y</a:t>
            </a:r>
            <a:r>
              <a:rPr lang="en-US" i="0" baseline="-25000" dirty="0">
                <a:solidFill>
                  <a:srgbClr val="0000FF"/>
                </a:solidFill>
              </a:rPr>
              <a:t>1</a:t>
            </a:r>
            <a:r>
              <a:rPr lang="en-US" dirty="0">
                <a:solidFill>
                  <a:srgbClr val="0000FF"/>
                </a:solidFill>
              </a:rPr>
              <a:t> </a:t>
            </a:r>
            <a:r>
              <a:rPr lang="en-US" i="0" dirty="0">
                <a:solidFill>
                  <a:srgbClr val="0000FF"/>
                </a:solidFill>
              </a:rPr>
              <a:t>=</a:t>
            </a:r>
            <a:r>
              <a:rPr lang="en-US" dirty="0">
                <a:solidFill>
                  <a:srgbClr val="0000FF"/>
                </a:solidFill>
              </a:rPr>
              <a:t> </a:t>
            </a:r>
            <a:r>
              <a:rPr lang="en-US" i="1" dirty="0">
                <a:solidFill>
                  <a:srgbClr val="0000FF"/>
                </a:solidFill>
              </a:rPr>
              <a:t>m</a:t>
            </a:r>
            <a:r>
              <a:rPr lang="en-US" dirty="0">
                <a:solidFill>
                  <a:srgbClr val="0000FF"/>
                </a:solidFill>
              </a:rPr>
              <a:t> </a:t>
            </a:r>
            <a:r>
              <a:rPr lang="en-US" i="0" dirty="0">
                <a:solidFill>
                  <a:srgbClr val="0000FF"/>
                </a:solidFill>
              </a:rPr>
              <a:t>(</a:t>
            </a:r>
            <a:r>
              <a:rPr lang="en-US" i="1" dirty="0">
                <a:solidFill>
                  <a:srgbClr val="0000FF"/>
                </a:solidFill>
              </a:rPr>
              <a:t>x</a:t>
            </a:r>
            <a:r>
              <a:rPr lang="en-US" dirty="0">
                <a:solidFill>
                  <a:srgbClr val="0000FF"/>
                </a:solidFill>
              </a:rPr>
              <a:t> – </a:t>
            </a:r>
            <a:r>
              <a:rPr lang="en-US" i="1" dirty="0">
                <a:solidFill>
                  <a:srgbClr val="0000FF"/>
                </a:solidFill>
              </a:rPr>
              <a:t>x</a:t>
            </a:r>
            <a:r>
              <a:rPr lang="en-US" i="0" baseline="-25000" dirty="0">
                <a:solidFill>
                  <a:srgbClr val="0000FF"/>
                </a:solidFill>
              </a:rPr>
              <a:t>1</a:t>
            </a:r>
            <a:r>
              <a:rPr lang="en-US" i="0" dirty="0">
                <a:solidFill>
                  <a:srgbClr val="0000FF"/>
                </a:solidFill>
              </a:rPr>
              <a:t>)</a:t>
            </a:r>
            <a:r>
              <a:rPr lang="en-US" i="0" dirty="0">
                <a:solidFill>
                  <a:srgbClr val="000000"/>
                </a:solidFill>
              </a:rPr>
              <a:t>	Point-slope form</a:t>
            </a:r>
            <a:endParaRPr lang="en-US" b="1" i="0" dirty="0">
              <a:solidFill>
                <a:srgbClr val="000000"/>
              </a:solidFill>
            </a:endParaRPr>
          </a:p>
        </p:txBody>
      </p:sp>
      <p:graphicFrame>
        <p:nvGraphicFramePr>
          <p:cNvPr id="25604" name="Object 5"/>
          <p:cNvGraphicFramePr>
            <a:graphicFrameLocks noChangeAspect="1"/>
          </p:cNvGraphicFramePr>
          <p:nvPr/>
        </p:nvGraphicFramePr>
        <p:xfrm>
          <a:off x="976313" y="2425700"/>
          <a:ext cx="1612900" cy="927100"/>
        </p:xfrm>
        <a:graphic>
          <a:graphicData uri="http://schemas.openxmlformats.org/presentationml/2006/ole">
            <mc:AlternateContent xmlns:mc="http://schemas.openxmlformats.org/markup-compatibility/2006">
              <mc:Choice xmlns:v="urn:schemas-microsoft-com:vml" Requires="v">
                <p:oleObj spid="_x0000_s13315" name="Equation" r:id="rId3" imgW="2134800" imgH="1217880" progId="Equation.DSMT4">
                  <p:embed/>
                </p:oleObj>
              </mc:Choice>
              <mc:Fallback>
                <p:oleObj name="Equation" r:id="rId3" imgW="2134800" imgH="12178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6313" y="2425700"/>
                        <a:ext cx="16129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a:solidFill>
                  <a:schemeClr val="accent1"/>
                </a:solidFill>
              </a:rPr>
              <a:t>Parallel Lines and Perpendicular Lines</a:t>
            </a:r>
          </a:p>
        </p:txBody>
      </p:sp>
      <p:sp>
        <p:nvSpPr>
          <p:cNvPr id="26627" name="TextBox 3"/>
          <p:cNvSpPr>
            <a:spLocks noGrp="1" noChangeArrowheads="1"/>
          </p:cNvSpPr>
          <p:nvPr>
            <p:ph idx="1"/>
          </p:nvPr>
        </p:nvSpPr>
        <p:spPr>
          <a:xfrm>
            <a:off x="457200" y="1280160"/>
            <a:ext cx="8229600" cy="3600986"/>
          </a:xfrm>
          <a:prstGeom prst="rect">
            <a:avLst/>
          </a:prstGeom>
          <a:solidFill>
            <a:srgbClr val="FFFFCC"/>
          </a:solidFill>
          <a:ln w="28575">
            <a:solidFill>
              <a:srgbClr val="000000"/>
            </a:solidFill>
          </a:ln>
        </p:spPr>
        <p:txBody>
          <a:bodyPr>
            <a:spAutoFit/>
          </a:bodyPr>
          <a:lstStyle/>
          <a:p>
            <a:pPr marL="6350" indent="-6350" algn="ctr">
              <a:buFont typeface="Courier New" pitchFamily="49" charset="0"/>
              <a:buNone/>
              <a:tabLst>
                <a:tab pos="457200" algn="l"/>
                <a:tab pos="3206750" algn="l"/>
              </a:tabLst>
            </a:pPr>
            <a:r>
              <a:rPr lang="en-US" b="1" i="0" dirty="0">
                <a:solidFill>
                  <a:srgbClr val="000000"/>
                </a:solidFill>
              </a:rPr>
              <a:t>Summary of Formulas and Properties of Straight Lines</a:t>
            </a:r>
            <a:r>
              <a:rPr lang="en-US" sz="900" b="1" i="0" dirty="0">
                <a:solidFill>
                  <a:srgbClr val="000000"/>
                </a:solidFill>
              </a:rPr>
              <a:t> </a:t>
            </a:r>
            <a:r>
              <a:rPr lang="en-US" b="1" i="0" dirty="0">
                <a:solidFill>
                  <a:srgbClr val="000000"/>
                </a:solidFill>
              </a:rPr>
              <a:t>(cont.)</a:t>
            </a:r>
          </a:p>
          <a:p>
            <a:pPr marL="6350" indent="-6350">
              <a:buFont typeface="Courier New" pitchFamily="49" charset="0"/>
              <a:buNone/>
              <a:tabLst>
                <a:tab pos="457200" algn="l"/>
                <a:tab pos="3206750" algn="l"/>
              </a:tabLst>
            </a:pPr>
            <a:endParaRPr lang="en-US" sz="800" b="1" i="0" dirty="0">
              <a:solidFill>
                <a:srgbClr val="000000"/>
              </a:solidFill>
            </a:endParaRPr>
          </a:p>
          <a:p>
            <a:pPr marL="6350" indent="-6350">
              <a:buFont typeface="Courier New" pitchFamily="49" charset="0"/>
              <a:buNone/>
              <a:tabLst>
                <a:tab pos="457200" algn="l"/>
                <a:tab pos="3206750" algn="l"/>
              </a:tabLst>
            </a:pPr>
            <a:r>
              <a:rPr lang="en-US" b="1" i="0" dirty="0">
                <a:solidFill>
                  <a:srgbClr val="000000"/>
                </a:solidFill>
              </a:rPr>
              <a:t>5.	</a:t>
            </a:r>
            <a:r>
              <a:rPr lang="en-US" i="1" dirty="0">
                <a:solidFill>
                  <a:srgbClr val="0000FF"/>
                </a:solidFill>
              </a:rPr>
              <a:t>y</a:t>
            </a:r>
            <a:r>
              <a:rPr lang="en-US" i="0" dirty="0">
                <a:solidFill>
                  <a:srgbClr val="0000FF"/>
                </a:solidFill>
              </a:rPr>
              <a:t> = </a:t>
            </a:r>
            <a:r>
              <a:rPr lang="en-US" i="1" dirty="0">
                <a:solidFill>
                  <a:srgbClr val="0000FF"/>
                </a:solidFill>
              </a:rPr>
              <a:t>b</a:t>
            </a:r>
            <a:r>
              <a:rPr lang="en-US" dirty="0">
                <a:solidFill>
                  <a:srgbClr val="000000"/>
                </a:solidFill>
              </a:rPr>
              <a:t>	</a:t>
            </a:r>
            <a:r>
              <a:rPr lang="en-US" i="0" dirty="0">
                <a:solidFill>
                  <a:srgbClr val="000000"/>
                </a:solidFill>
              </a:rPr>
              <a:t>Horizontal line, slope 0</a:t>
            </a:r>
            <a:endParaRPr lang="en-US" dirty="0">
              <a:solidFill>
                <a:srgbClr val="000000"/>
              </a:solidFill>
            </a:endParaRPr>
          </a:p>
          <a:p>
            <a:pPr marL="6350" indent="-6350">
              <a:buFont typeface="Courier New" pitchFamily="49" charset="0"/>
              <a:buNone/>
              <a:tabLst>
                <a:tab pos="457200" algn="l"/>
                <a:tab pos="3206750" algn="l"/>
              </a:tabLst>
            </a:pPr>
            <a:r>
              <a:rPr lang="en-US" b="1" i="0" dirty="0">
                <a:solidFill>
                  <a:srgbClr val="000000"/>
                </a:solidFill>
              </a:rPr>
              <a:t>6.	</a:t>
            </a:r>
            <a:r>
              <a:rPr lang="en-US" i="1" dirty="0">
                <a:solidFill>
                  <a:srgbClr val="0000FF"/>
                </a:solidFill>
              </a:rPr>
              <a:t>x</a:t>
            </a:r>
            <a:r>
              <a:rPr lang="en-US" i="0" dirty="0">
                <a:solidFill>
                  <a:srgbClr val="0000FF"/>
                </a:solidFill>
              </a:rPr>
              <a:t> = </a:t>
            </a:r>
            <a:r>
              <a:rPr lang="en-US" i="1" dirty="0">
                <a:solidFill>
                  <a:srgbClr val="0000FF"/>
                </a:solidFill>
              </a:rPr>
              <a:t>a</a:t>
            </a:r>
            <a:r>
              <a:rPr lang="en-US" dirty="0">
                <a:solidFill>
                  <a:srgbClr val="000000"/>
                </a:solidFill>
              </a:rPr>
              <a:t>	</a:t>
            </a:r>
            <a:r>
              <a:rPr lang="en-US" i="0" dirty="0">
                <a:solidFill>
                  <a:srgbClr val="000000"/>
                </a:solidFill>
              </a:rPr>
              <a:t>Vertical line, undefined slope</a:t>
            </a:r>
            <a:endParaRPr lang="en-US" dirty="0">
              <a:solidFill>
                <a:srgbClr val="000000"/>
              </a:solidFill>
            </a:endParaRPr>
          </a:p>
          <a:p>
            <a:pPr marL="6350" indent="-6350">
              <a:buFont typeface="Courier New" pitchFamily="49" charset="0"/>
              <a:buNone/>
              <a:tabLst>
                <a:tab pos="457200" algn="l"/>
                <a:tab pos="3206750" algn="l"/>
              </a:tabLst>
            </a:pPr>
            <a:r>
              <a:rPr lang="en-US" b="1" i="0" dirty="0">
                <a:solidFill>
                  <a:srgbClr val="000000"/>
                </a:solidFill>
              </a:rPr>
              <a:t>7.	</a:t>
            </a:r>
            <a:r>
              <a:rPr lang="en-US" i="0" dirty="0">
                <a:solidFill>
                  <a:srgbClr val="000000"/>
                </a:solidFill>
              </a:rPr>
              <a:t>Parallel lines have the same slope.</a:t>
            </a:r>
          </a:p>
          <a:p>
            <a:pPr marL="6350" indent="-6350">
              <a:buFont typeface="Courier New" pitchFamily="49" charset="0"/>
              <a:buNone/>
              <a:tabLst>
                <a:tab pos="457200" algn="l"/>
                <a:tab pos="3206750" algn="l"/>
              </a:tabLst>
            </a:pPr>
            <a:r>
              <a:rPr lang="en-US" b="1" i="0" dirty="0">
                <a:solidFill>
                  <a:srgbClr val="000000"/>
                </a:solidFill>
              </a:rPr>
              <a:t>8.	</a:t>
            </a:r>
            <a:r>
              <a:rPr lang="en-US" i="0" dirty="0">
                <a:solidFill>
                  <a:srgbClr val="000000"/>
                </a:solidFill>
              </a:rPr>
              <a:t>Perpendicular lines have slopes that are negative 	reciprocals of each other.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a:solidFill>
                  <a:schemeClr val="accent1"/>
                </a:solidFill>
              </a:rPr>
              <a:t>Practice Problems</a:t>
            </a:r>
          </a:p>
        </p:txBody>
      </p:sp>
      <p:sp>
        <p:nvSpPr>
          <p:cNvPr id="5" name="Content Placeholder 4"/>
          <p:cNvSpPr>
            <a:spLocks noGrp="1"/>
          </p:cNvSpPr>
          <p:nvPr>
            <p:ph idx="1"/>
          </p:nvPr>
        </p:nvSpPr>
        <p:spPr/>
        <p:txBody>
          <a:bodyPr/>
          <a:lstStyle/>
          <a:p>
            <a:endParaRPr lang="en-US" dirty="0"/>
          </a:p>
          <a:p>
            <a:endParaRPr lang="en-US" dirty="0"/>
          </a:p>
        </p:txBody>
      </p:sp>
      <p:sp>
        <p:nvSpPr>
          <p:cNvPr id="27651" name="TextBox 3"/>
          <p:cNvSpPr>
            <a:spLocks noChangeArrowheads="1"/>
          </p:cNvSpPr>
          <p:nvPr/>
        </p:nvSpPr>
        <p:spPr bwMode="auto">
          <a:xfrm>
            <a:off x="533400" y="1280160"/>
            <a:ext cx="8226425" cy="3833813"/>
          </a:xfrm>
          <a:prstGeom prst="rect">
            <a:avLst/>
          </a:prstGeom>
          <a:solidFill>
            <a:srgbClr val="FFFFCC"/>
          </a:solidFill>
          <a:ln w="28575">
            <a:solidFill>
              <a:srgbClr val="000000"/>
            </a:solidFill>
            <a:miter lim="800000"/>
            <a:headEnd/>
            <a:tailEnd/>
          </a:ln>
        </p:spPr>
        <p:txBody>
          <a:bodyPr>
            <a:spAutoFit/>
          </a:bodyPr>
          <a:lstStyle/>
          <a:p>
            <a:pPr defTabSz="863600">
              <a:spcBef>
                <a:spcPct val="20000"/>
              </a:spcBef>
              <a:buFont typeface="Courier New" pitchFamily="49" charset="0"/>
              <a:buNone/>
              <a:tabLst>
                <a:tab pos="398463" algn="l"/>
              </a:tabLst>
            </a:pPr>
            <a:r>
              <a:rPr lang="en-US" sz="2800">
                <a:solidFill>
                  <a:srgbClr val="000000"/>
                </a:solidFill>
                <a:latin typeface="Calibri" pitchFamily="34" charset="0"/>
              </a:rPr>
              <a:t>Find a linear equation in standard form whose graph satisfies the given conditions.</a:t>
            </a:r>
          </a:p>
          <a:p>
            <a:pPr defTabSz="863600">
              <a:spcBef>
                <a:spcPct val="20000"/>
              </a:spcBef>
              <a:spcAft>
                <a:spcPts val="1000"/>
              </a:spcAft>
              <a:buFont typeface="Courier New" pitchFamily="49" charset="0"/>
              <a:buNone/>
              <a:tabLst>
                <a:tab pos="398463" algn="l"/>
              </a:tabLst>
            </a:pPr>
            <a:r>
              <a:rPr lang="en-US" sz="2800" b="1">
                <a:solidFill>
                  <a:srgbClr val="000000"/>
                </a:solidFill>
                <a:latin typeface="Calibri" pitchFamily="34" charset="0"/>
              </a:rPr>
              <a:t>1.  </a:t>
            </a:r>
            <a:r>
              <a:rPr lang="en-US" sz="2800">
                <a:solidFill>
                  <a:srgbClr val="000000"/>
                </a:solidFill>
                <a:latin typeface="Calibri" pitchFamily="34" charset="0"/>
              </a:rPr>
              <a:t>Passes through the point (4, </a:t>
            </a:r>
            <a:r>
              <a:rPr lang="en-US" sz="2800">
                <a:solidFill>
                  <a:srgbClr val="000000"/>
                </a:solidFill>
                <a:latin typeface="Symbol" pitchFamily="18" charset="2"/>
              </a:rPr>
              <a:t>-</a:t>
            </a:r>
            <a:r>
              <a:rPr lang="en-US" sz="2800">
                <a:solidFill>
                  <a:srgbClr val="000000"/>
                </a:solidFill>
                <a:latin typeface="Calibri" pitchFamily="34" charset="0"/>
              </a:rPr>
              <a:t>1) with </a:t>
            </a:r>
            <a:r>
              <a:rPr lang="en-US" sz="2800" i="1">
                <a:solidFill>
                  <a:srgbClr val="000000"/>
                </a:solidFill>
                <a:latin typeface="Calibri" pitchFamily="34" charset="0"/>
              </a:rPr>
              <a:t>m </a:t>
            </a:r>
            <a:r>
              <a:rPr lang="en-US" sz="2800">
                <a:solidFill>
                  <a:srgbClr val="000000"/>
                </a:solidFill>
                <a:latin typeface="Calibri" pitchFamily="34" charset="0"/>
              </a:rPr>
              <a:t>= 2</a:t>
            </a:r>
          </a:p>
          <a:p>
            <a:pPr defTabSz="863600">
              <a:spcBef>
                <a:spcPct val="20000"/>
              </a:spcBef>
              <a:spcAft>
                <a:spcPts val="1000"/>
              </a:spcAft>
              <a:buFont typeface="Courier New" pitchFamily="49" charset="0"/>
              <a:buNone/>
              <a:tabLst>
                <a:tab pos="398463" algn="l"/>
              </a:tabLst>
            </a:pPr>
            <a:r>
              <a:rPr lang="en-US" sz="2800" b="1">
                <a:solidFill>
                  <a:srgbClr val="000000"/>
                </a:solidFill>
                <a:latin typeface="Calibri" pitchFamily="34" charset="0"/>
              </a:rPr>
              <a:t>2.</a:t>
            </a:r>
            <a:r>
              <a:rPr lang="en-US" sz="2800">
                <a:solidFill>
                  <a:srgbClr val="000000"/>
                </a:solidFill>
                <a:latin typeface="Calibri" pitchFamily="34" charset="0"/>
              </a:rPr>
              <a:t>  Parallel to </a:t>
            </a:r>
            <a:r>
              <a:rPr lang="en-US" sz="2800" i="1">
                <a:solidFill>
                  <a:srgbClr val="000000"/>
                </a:solidFill>
                <a:latin typeface="Calibri" pitchFamily="34" charset="0"/>
              </a:rPr>
              <a:t>y </a:t>
            </a:r>
            <a:r>
              <a:rPr lang="en-US" sz="2800">
                <a:solidFill>
                  <a:srgbClr val="000000"/>
                </a:solidFill>
                <a:latin typeface="Calibri" pitchFamily="34" charset="0"/>
              </a:rPr>
              <a:t>= </a:t>
            </a:r>
            <a:r>
              <a:rPr lang="en-US" sz="2800">
                <a:solidFill>
                  <a:srgbClr val="000000"/>
                </a:solidFill>
                <a:latin typeface="Symbol" pitchFamily="18" charset="2"/>
              </a:rPr>
              <a:t>-</a:t>
            </a:r>
            <a:r>
              <a:rPr lang="en-US" sz="2800">
                <a:solidFill>
                  <a:srgbClr val="000000"/>
                </a:solidFill>
                <a:latin typeface="Calibri" pitchFamily="34" charset="0"/>
              </a:rPr>
              <a:t>3</a:t>
            </a:r>
            <a:r>
              <a:rPr lang="en-US" sz="2800" i="1">
                <a:solidFill>
                  <a:srgbClr val="000000"/>
                </a:solidFill>
                <a:latin typeface="Calibri" pitchFamily="34" charset="0"/>
              </a:rPr>
              <a:t>x </a:t>
            </a:r>
            <a:r>
              <a:rPr lang="en-US" sz="2800">
                <a:solidFill>
                  <a:srgbClr val="000000"/>
                </a:solidFill>
                <a:latin typeface="Calibri" pitchFamily="34" charset="0"/>
              </a:rPr>
              <a:t>+ 4 and contains the point (−1, 5)</a:t>
            </a:r>
          </a:p>
          <a:p>
            <a:pPr defTabSz="863600">
              <a:spcBef>
                <a:spcPct val="20000"/>
              </a:spcBef>
              <a:spcAft>
                <a:spcPts val="1000"/>
              </a:spcAft>
              <a:buFont typeface="Courier New" pitchFamily="49" charset="0"/>
              <a:buNone/>
              <a:tabLst>
                <a:tab pos="398463" algn="l"/>
              </a:tabLst>
            </a:pPr>
            <a:r>
              <a:rPr lang="en-US" sz="2800" b="1">
                <a:solidFill>
                  <a:srgbClr val="000000"/>
                </a:solidFill>
                <a:latin typeface="Calibri" pitchFamily="34" charset="0"/>
              </a:rPr>
              <a:t>3.  </a:t>
            </a:r>
            <a:r>
              <a:rPr lang="en-US" sz="2800">
                <a:solidFill>
                  <a:srgbClr val="000000"/>
                </a:solidFill>
                <a:latin typeface="Calibri" pitchFamily="34" charset="0"/>
              </a:rPr>
              <a:t>Perpendicular to 2</a:t>
            </a:r>
            <a:r>
              <a:rPr lang="en-US" sz="2800" i="1">
                <a:solidFill>
                  <a:srgbClr val="000000"/>
                </a:solidFill>
                <a:latin typeface="Calibri" pitchFamily="34" charset="0"/>
              </a:rPr>
              <a:t>x </a:t>
            </a:r>
            <a:r>
              <a:rPr lang="en-US" sz="2800">
                <a:solidFill>
                  <a:srgbClr val="000000"/>
                </a:solidFill>
                <a:latin typeface="Calibri" pitchFamily="34" charset="0"/>
              </a:rPr>
              <a:t>+ </a:t>
            </a:r>
            <a:r>
              <a:rPr lang="en-US" sz="2800" i="1">
                <a:solidFill>
                  <a:srgbClr val="000000"/>
                </a:solidFill>
                <a:latin typeface="Calibri" pitchFamily="34" charset="0"/>
              </a:rPr>
              <a:t>y </a:t>
            </a:r>
            <a:r>
              <a:rPr lang="en-US" sz="2800">
                <a:solidFill>
                  <a:srgbClr val="000000"/>
                </a:solidFill>
                <a:latin typeface="Calibri" pitchFamily="34" charset="0"/>
              </a:rPr>
              <a:t>= 1 and passes through the 	origin (0, 0)</a:t>
            </a:r>
          </a:p>
          <a:p>
            <a:pPr defTabSz="863600">
              <a:spcBef>
                <a:spcPct val="20000"/>
              </a:spcBef>
              <a:spcAft>
                <a:spcPts val="1000"/>
              </a:spcAft>
              <a:buFont typeface="Courier New" pitchFamily="49" charset="0"/>
              <a:buNone/>
              <a:tabLst>
                <a:tab pos="398463" algn="l"/>
              </a:tabLst>
            </a:pPr>
            <a:r>
              <a:rPr lang="en-US" sz="2800" b="1">
                <a:solidFill>
                  <a:srgbClr val="000000"/>
                </a:solidFill>
                <a:latin typeface="Calibri" pitchFamily="34" charset="0"/>
              </a:rPr>
              <a:t>4.  </a:t>
            </a:r>
            <a:r>
              <a:rPr lang="en-US" sz="2800">
                <a:solidFill>
                  <a:srgbClr val="000000"/>
                </a:solidFill>
                <a:latin typeface="Calibri" pitchFamily="34" charset="0"/>
              </a:rPr>
              <a:t>Contains the two points (6, </a:t>
            </a:r>
            <a:r>
              <a:rPr lang="en-US" sz="2800">
                <a:solidFill>
                  <a:srgbClr val="000000"/>
                </a:solidFill>
                <a:latin typeface="Symbol" pitchFamily="18" charset="2"/>
              </a:rPr>
              <a:t>-</a:t>
            </a:r>
            <a:r>
              <a:rPr lang="en-US" sz="2800">
                <a:solidFill>
                  <a:srgbClr val="000000"/>
                </a:solidFill>
                <a:latin typeface="Calibri" pitchFamily="34" charset="0"/>
              </a:rPr>
              <a:t>2) and (2, 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a:solidFill>
                  <a:schemeClr val="accent1"/>
                </a:solidFill>
              </a:rPr>
              <a:t>Practice Problem Answers</a:t>
            </a:r>
          </a:p>
        </p:txBody>
      </p:sp>
      <p:sp>
        <p:nvSpPr>
          <p:cNvPr id="28677" name="Rectangle 14"/>
          <p:cNvSpPr>
            <a:spLocks noGrp="1"/>
          </p:cNvSpPr>
          <p:nvPr>
            <p:ph idx="1"/>
          </p:nvPr>
        </p:nvSpPr>
        <p:spPr>
          <a:xfrm>
            <a:off x="457200" y="1280160"/>
            <a:ext cx="8229600" cy="2074414"/>
          </a:xfrm>
          <a:prstGeom prst="rect">
            <a:avLst/>
          </a:prstGeom>
          <a:noFill/>
        </p:spPr>
        <p:txBody>
          <a:bodyPr>
            <a:spAutoFit/>
          </a:bodyPr>
          <a:lstStyle/>
          <a:p>
            <a:pPr marL="463550" indent="-463550">
              <a:buFont typeface="Courier New" pitchFamily="49" charset="0"/>
              <a:buNone/>
            </a:pPr>
            <a:r>
              <a:rPr lang="en-US" b="1" i="0" dirty="0">
                <a:solidFill>
                  <a:schemeClr val="tx1"/>
                </a:solidFill>
              </a:rPr>
              <a:t>1.	</a:t>
            </a:r>
            <a:r>
              <a:rPr lang="en-US" i="0" dirty="0">
                <a:solidFill>
                  <a:srgbClr val="FF0008"/>
                </a:solidFill>
              </a:rPr>
              <a:t>2</a:t>
            </a:r>
            <a:r>
              <a:rPr lang="en-US" i="1" dirty="0">
                <a:solidFill>
                  <a:srgbClr val="FF0008"/>
                </a:solidFill>
              </a:rPr>
              <a:t>x</a:t>
            </a:r>
            <a:r>
              <a:rPr lang="en-US" i="0" dirty="0">
                <a:solidFill>
                  <a:srgbClr val="FF0008"/>
                </a:solidFill>
              </a:rPr>
              <a:t> – </a:t>
            </a:r>
            <a:r>
              <a:rPr lang="en-US" i="1" dirty="0">
                <a:solidFill>
                  <a:srgbClr val="FF0008"/>
                </a:solidFill>
              </a:rPr>
              <a:t>y</a:t>
            </a:r>
            <a:r>
              <a:rPr lang="en-US" i="0" dirty="0">
                <a:solidFill>
                  <a:srgbClr val="FF0008"/>
                </a:solidFill>
              </a:rPr>
              <a:t> = 9</a:t>
            </a:r>
          </a:p>
          <a:p>
            <a:pPr marL="463550" indent="-463550">
              <a:buFont typeface="Courier New" pitchFamily="49" charset="0"/>
              <a:buNone/>
            </a:pPr>
            <a:r>
              <a:rPr lang="en-US" b="1" i="0" dirty="0">
                <a:solidFill>
                  <a:schemeClr val="tx1"/>
                </a:solidFill>
              </a:rPr>
              <a:t>2.	</a:t>
            </a:r>
            <a:r>
              <a:rPr lang="en-US" i="0" dirty="0">
                <a:solidFill>
                  <a:srgbClr val="FF0008"/>
                </a:solidFill>
              </a:rPr>
              <a:t>3</a:t>
            </a:r>
            <a:r>
              <a:rPr lang="en-US" i="1" dirty="0">
                <a:solidFill>
                  <a:srgbClr val="FF0008"/>
                </a:solidFill>
              </a:rPr>
              <a:t>x</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 </a:t>
            </a:r>
            <a:r>
              <a:rPr lang="en-US" i="1" dirty="0">
                <a:solidFill>
                  <a:srgbClr val="FF0008"/>
                </a:solidFill>
              </a:rPr>
              <a:t>y</a:t>
            </a:r>
            <a:r>
              <a:rPr lang="en-US" i="0" dirty="0">
                <a:solidFill>
                  <a:srgbClr val="FF0008"/>
                </a:solidFill>
              </a:rPr>
              <a:t> = 2</a:t>
            </a:r>
          </a:p>
          <a:p>
            <a:pPr marL="463550" indent="-463550">
              <a:buFont typeface="Courier New" pitchFamily="49" charset="0"/>
              <a:buNone/>
            </a:pPr>
            <a:r>
              <a:rPr lang="en-US" b="1" i="0" dirty="0">
                <a:solidFill>
                  <a:schemeClr val="tx1"/>
                </a:solidFill>
              </a:rPr>
              <a:t>3.	</a:t>
            </a:r>
            <a:r>
              <a:rPr lang="en-US" i="1" dirty="0">
                <a:solidFill>
                  <a:srgbClr val="FF0008"/>
                </a:solidFill>
              </a:rPr>
              <a:t>x</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 2</a:t>
            </a:r>
            <a:r>
              <a:rPr lang="en-US" i="1" dirty="0">
                <a:solidFill>
                  <a:srgbClr val="FF0008"/>
                </a:solidFill>
              </a:rPr>
              <a:t>y</a:t>
            </a:r>
            <a:r>
              <a:rPr lang="en-US" i="0" dirty="0">
                <a:solidFill>
                  <a:srgbClr val="FF0008"/>
                </a:solidFill>
              </a:rPr>
              <a:t> = 0</a:t>
            </a:r>
            <a:r>
              <a:rPr lang="en-US" i="0" dirty="0">
                <a:solidFill>
                  <a:schemeClr val="tx1"/>
                </a:solidFill>
              </a:rPr>
              <a:t>	</a:t>
            </a:r>
          </a:p>
          <a:p>
            <a:pPr marL="463550" indent="-463550">
              <a:buFont typeface="Courier New" pitchFamily="49" charset="0"/>
              <a:buNone/>
            </a:pPr>
            <a:r>
              <a:rPr lang="en-US" b="1" i="0" dirty="0">
                <a:solidFill>
                  <a:schemeClr val="tx1"/>
                </a:solidFill>
              </a:rPr>
              <a:t>4.	</a:t>
            </a:r>
            <a:r>
              <a:rPr lang="en-US" i="1" dirty="0">
                <a:solidFill>
                  <a:srgbClr val="FF0008"/>
                </a:solidFill>
              </a:rPr>
              <a:t>x</a:t>
            </a:r>
            <a:r>
              <a:rPr lang="en-US" i="0" dirty="0">
                <a:solidFill>
                  <a:srgbClr val="FF0008"/>
                </a:solidFill>
              </a:rPr>
              <a:t> </a:t>
            </a:r>
            <a:r>
              <a:rPr lang="en-US" i="0" dirty="0">
                <a:solidFill>
                  <a:srgbClr val="FF0008"/>
                </a:solidFill>
                <a:latin typeface="Symbol" pitchFamily="18" charset="2"/>
              </a:rPr>
              <a:t>+</a:t>
            </a:r>
            <a:r>
              <a:rPr lang="en-US" i="0" dirty="0">
                <a:solidFill>
                  <a:srgbClr val="FF0008"/>
                </a:solidFill>
              </a:rPr>
              <a:t> 2</a:t>
            </a:r>
            <a:r>
              <a:rPr lang="en-US" i="1" dirty="0">
                <a:solidFill>
                  <a:srgbClr val="FF0008"/>
                </a:solidFill>
              </a:rPr>
              <a:t>y</a:t>
            </a:r>
            <a:r>
              <a:rPr lang="en-US" i="0" dirty="0">
                <a:solidFill>
                  <a:srgbClr val="FF0008"/>
                </a:solidFill>
              </a:rPr>
              <a:t> = 2</a:t>
            </a:r>
          </a:p>
        </p:txBody>
      </p:sp>
      <p:graphicFrame>
        <p:nvGraphicFramePr>
          <p:cNvPr id="28675" name="Object 7"/>
          <p:cNvGraphicFramePr>
            <a:graphicFrameLocks noChangeAspect="1"/>
          </p:cNvGraphicFramePr>
          <p:nvPr/>
        </p:nvGraphicFramePr>
        <p:xfrm>
          <a:off x="4597400" y="2476500"/>
          <a:ext cx="914400" cy="336550"/>
        </p:xfrm>
        <a:graphic>
          <a:graphicData uri="http://schemas.openxmlformats.org/presentationml/2006/ole">
            <mc:AlternateContent xmlns:mc="http://schemas.openxmlformats.org/markup-compatibility/2006">
              <mc:Choice xmlns:v="urn:schemas-microsoft-com:vml" Requires="v">
                <p:oleObj spid="_x0000_s14340" name="Equation" r:id="rId3" imgW="457677" imgH="793306" progId="Equation.DSMT4">
                  <p:embed/>
                </p:oleObj>
              </mc:Choice>
              <mc:Fallback>
                <p:oleObj name="Equation" r:id="rId3" imgW="457677" imgH="793306"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7400" y="2476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76" name="Object 11"/>
          <p:cNvGraphicFramePr>
            <a:graphicFrameLocks noChangeAspect="1"/>
          </p:cNvGraphicFramePr>
          <p:nvPr/>
        </p:nvGraphicFramePr>
        <p:xfrm>
          <a:off x="4597400" y="2476500"/>
          <a:ext cx="914400" cy="336550"/>
        </p:xfrm>
        <a:graphic>
          <a:graphicData uri="http://schemas.openxmlformats.org/presentationml/2006/ole">
            <mc:AlternateContent xmlns:mc="http://schemas.openxmlformats.org/markup-compatibility/2006">
              <mc:Choice xmlns:v="urn:schemas-microsoft-com:vml" Requires="v">
                <p:oleObj spid="_x0000_s14341" name="Equation" r:id="rId5" imgW="457677" imgH="793306" progId="Equation.DSMT4">
                  <p:embed/>
                </p:oleObj>
              </mc:Choice>
              <mc:Fallback>
                <p:oleObj name="Equation" r:id="rId5" imgW="457677" imgH="793306"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7400" y="24765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Graph a Line Given a Point </a:t>
            </a:r>
            <a:br>
              <a:rPr lang="en-US" sz="3200">
                <a:solidFill>
                  <a:schemeClr val="accent1"/>
                </a:solidFill>
              </a:rPr>
            </a:br>
            <a:r>
              <a:rPr lang="en-US" sz="3200">
                <a:solidFill>
                  <a:schemeClr val="accent1"/>
                </a:solidFill>
              </a:rPr>
              <a:t>and the Slope</a:t>
            </a:r>
          </a:p>
        </p:txBody>
      </p:sp>
      <p:sp>
        <p:nvSpPr>
          <p:cNvPr id="6147" name="Rectangle 3"/>
          <p:cNvSpPr>
            <a:spLocks noGrp="1"/>
          </p:cNvSpPr>
          <p:nvPr>
            <p:ph idx="1"/>
          </p:nvPr>
        </p:nvSpPr>
        <p:spPr>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Graph the line with slope  </a:t>
            </a:r>
            <a:r>
              <a:rPr lang="en-US" dirty="0">
                <a:solidFill>
                  <a:schemeClr val="tx1"/>
                </a:solidFill>
              </a:rPr>
              <a:t>              </a:t>
            </a:r>
            <a:r>
              <a:rPr lang="en-US" i="0" dirty="0">
                <a:solidFill>
                  <a:schemeClr val="tx1"/>
                </a:solidFill>
              </a:rPr>
              <a:t>and which passes through the point </a:t>
            </a:r>
            <a:r>
              <a:rPr lang="en-US" i="0" dirty="0">
                <a:solidFill>
                  <a:srgbClr val="0000FF"/>
                </a:solidFill>
              </a:rPr>
              <a:t>(2, 5).</a:t>
            </a:r>
            <a:endParaRPr lang="en-US" b="1" i="0" dirty="0">
              <a:solidFill>
                <a:srgbClr val="0000FF"/>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Start from the point (2, 5) and locate another point on </a:t>
            </a:r>
          </a:p>
          <a:p>
            <a:pPr marL="0" indent="0">
              <a:spcBef>
                <a:spcPct val="0"/>
              </a:spcBef>
              <a:buFont typeface="Courier New" pitchFamily="49" charset="0"/>
              <a:buNone/>
            </a:pPr>
            <a:endParaRPr lang="en-US" sz="1500" i="0" dirty="0">
              <a:solidFill>
                <a:schemeClr val="tx1"/>
              </a:solidFill>
            </a:endParaRPr>
          </a:p>
          <a:p>
            <a:pPr marL="0" indent="0">
              <a:buFont typeface="Courier New" pitchFamily="49" charset="0"/>
              <a:buNone/>
            </a:pPr>
            <a:r>
              <a:rPr lang="en-US" i="0" dirty="0">
                <a:solidFill>
                  <a:schemeClr val="tx1"/>
                </a:solidFill>
              </a:rPr>
              <a:t>the line using the</a:t>
            </a:r>
            <a:r>
              <a:rPr lang="en-US" dirty="0">
                <a:solidFill>
                  <a:schemeClr val="tx1"/>
                </a:solidFill>
              </a:rPr>
              <a:t> </a:t>
            </a:r>
            <a:r>
              <a:rPr lang="en-US" i="0" dirty="0">
                <a:solidFill>
                  <a:schemeClr val="tx1"/>
                </a:solidFill>
              </a:rPr>
              <a:t>slope as                                 There are </a:t>
            </a:r>
          </a:p>
          <a:p>
            <a:pPr marL="0" indent="0">
              <a:buFont typeface="Courier New" pitchFamily="49" charset="0"/>
              <a:buNone/>
            </a:pPr>
            <a:endParaRPr lang="en-US" sz="1000" i="0" dirty="0">
              <a:solidFill>
                <a:schemeClr val="tx1"/>
              </a:solidFill>
            </a:endParaRPr>
          </a:p>
          <a:p>
            <a:pPr marL="0" indent="0">
              <a:buFont typeface="Courier New" pitchFamily="49" charset="0"/>
              <a:buNone/>
            </a:pPr>
            <a:r>
              <a:rPr lang="en-US" i="0" dirty="0">
                <a:solidFill>
                  <a:schemeClr val="tx1"/>
                </a:solidFill>
              </a:rPr>
              <a:t>four ways to proceed. Here are two: </a:t>
            </a:r>
          </a:p>
          <a:p>
            <a:pPr marL="0" indent="0">
              <a:buFont typeface="Courier New" pitchFamily="49" charset="0"/>
              <a:buNone/>
            </a:pPr>
            <a:r>
              <a:rPr lang="en-US" b="1" i="0" dirty="0">
                <a:solidFill>
                  <a:schemeClr val="tx1"/>
                </a:solidFill>
              </a:rPr>
              <a:t>	1.  </a:t>
            </a:r>
            <a:r>
              <a:rPr lang="en-US" i="0" dirty="0">
                <a:solidFill>
                  <a:schemeClr val="tx1"/>
                </a:solidFill>
              </a:rPr>
              <a:t>Move 4 units right and 3 units down, or</a:t>
            </a:r>
            <a:r>
              <a:rPr lang="en-US" dirty="0">
                <a:solidFill>
                  <a:schemeClr val="tx1"/>
                </a:solidFill>
              </a:rPr>
              <a:t> </a:t>
            </a:r>
            <a:endParaRPr lang="en-US" b="1" i="0" dirty="0">
              <a:solidFill>
                <a:schemeClr val="tx1"/>
              </a:solidFill>
            </a:endParaRPr>
          </a:p>
          <a:p>
            <a:pPr marL="0" indent="0">
              <a:buFont typeface="Courier New" pitchFamily="49" charset="0"/>
              <a:buNone/>
            </a:pPr>
            <a:r>
              <a:rPr lang="en-US" b="1" i="0" dirty="0">
                <a:solidFill>
                  <a:schemeClr val="tx1"/>
                </a:solidFill>
              </a:rPr>
              <a:t>	2.  </a:t>
            </a:r>
            <a:r>
              <a:rPr lang="en-US" i="0" dirty="0">
                <a:solidFill>
                  <a:schemeClr val="tx1"/>
                </a:solidFill>
              </a:rPr>
              <a:t>Move 3 units down and 4 units right.</a:t>
            </a:r>
            <a:endParaRPr lang="en-US" b="1" i="0" dirty="0">
              <a:solidFill>
                <a:schemeClr val="tx1"/>
              </a:solidFill>
            </a:endParaRPr>
          </a:p>
        </p:txBody>
      </p:sp>
      <p:graphicFrame>
        <p:nvGraphicFramePr>
          <p:cNvPr id="6148" name="Object 8"/>
          <p:cNvGraphicFramePr>
            <a:graphicFrameLocks noChangeAspect="1"/>
          </p:cNvGraphicFramePr>
          <p:nvPr/>
        </p:nvGraphicFramePr>
        <p:xfrm>
          <a:off x="4383750" y="3337564"/>
          <a:ext cx="2438400" cy="838200"/>
        </p:xfrm>
        <a:graphic>
          <a:graphicData uri="http://schemas.openxmlformats.org/presentationml/2006/ole">
            <mc:AlternateContent xmlns:mc="http://schemas.openxmlformats.org/markup-compatibility/2006">
              <mc:Choice xmlns:v="urn:schemas-microsoft-com:vml" Requires="v">
                <p:oleObj spid="_x0000_s1028" name="Equation" r:id="rId3" imgW="2438400" imgH="838200" progId="Equation.DSMT4">
                  <p:embed/>
                </p:oleObj>
              </mc:Choice>
              <mc:Fallback>
                <p:oleObj name="Equation" r:id="rId3" imgW="2438400" imgH="8382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83750" y="3337564"/>
                        <a:ext cx="243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9"/>
          <p:cNvGraphicFramePr>
            <a:graphicFrameLocks noChangeAspect="1"/>
          </p:cNvGraphicFramePr>
          <p:nvPr/>
        </p:nvGraphicFramePr>
        <p:xfrm>
          <a:off x="4214196" y="1129352"/>
          <a:ext cx="1130300" cy="838200"/>
        </p:xfrm>
        <a:graphic>
          <a:graphicData uri="http://schemas.openxmlformats.org/presentationml/2006/ole">
            <mc:AlternateContent xmlns:mc="http://schemas.openxmlformats.org/markup-compatibility/2006">
              <mc:Choice xmlns:v="urn:schemas-microsoft-com:vml" Requires="v">
                <p:oleObj spid="_x0000_s1029" name="Equation" r:id="rId5" imgW="1130040" imgH="838080" progId="Equation.DSMT4">
                  <p:embed/>
                </p:oleObj>
              </mc:Choice>
              <mc:Fallback>
                <p:oleObj name="Equation" r:id="rId5" imgW="1130040" imgH="83808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14196" y="1129352"/>
                        <a:ext cx="1130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Graph a Line Given a Point </a:t>
            </a:r>
            <a:br>
              <a:rPr lang="en-US" sz="3200">
                <a:solidFill>
                  <a:schemeClr val="accent1"/>
                </a:solidFill>
              </a:rPr>
            </a:br>
            <a:r>
              <a:rPr lang="en-US" sz="3200">
                <a:solidFill>
                  <a:schemeClr val="accent1"/>
                </a:solidFill>
              </a:rPr>
              <a:t>and the Slope (cont.)</a:t>
            </a:r>
          </a:p>
        </p:txBody>
      </p:sp>
      <p:sp>
        <p:nvSpPr>
          <p:cNvPr id="7171" name="Rectangle 3"/>
          <p:cNvSpPr>
            <a:spLocks noGrp="1"/>
          </p:cNvSpPr>
          <p:nvPr>
            <p:ph idx="1"/>
          </p:nvPr>
        </p:nvSpPr>
        <p:spPr>
          <a:xfrm>
            <a:off x="457200" y="1280160"/>
            <a:ext cx="4663440" cy="4573560"/>
          </a:xfrm>
          <a:prstGeom prst="rect">
            <a:avLst/>
          </a:prstGeom>
        </p:spPr>
        <p:txBody>
          <a:bodyPr>
            <a:spAutoFit/>
          </a:bodyPr>
          <a:lstStyle/>
          <a:p>
            <a:pPr marL="0" indent="0">
              <a:buFont typeface="Courier New" pitchFamily="49" charset="0"/>
              <a:buNone/>
            </a:pPr>
            <a:r>
              <a:rPr lang="en-US" i="0" dirty="0">
                <a:solidFill>
                  <a:schemeClr val="tx1"/>
                </a:solidFill>
              </a:rPr>
              <a:t>Either way, you arrive at the same point </a:t>
            </a:r>
            <a:r>
              <a:rPr lang="en-US" i="0" dirty="0">
                <a:solidFill>
                  <a:srgbClr val="FF0008"/>
                </a:solidFill>
              </a:rPr>
              <a:t>(6, 2)</a:t>
            </a:r>
            <a:r>
              <a:rPr lang="en-US" i="0" dirty="0">
                <a:solidFill>
                  <a:schemeClr val="tx1"/>
                </a:solidFill>
              </a:rPr>
              <a:t>.</a:t>
            </a:r>
          </a:p>
          <a:p>
            <a:pPr marL="0" indent="0">
              <a:buFont typeface="Courier New" pitchFamily="49" charset="0"/>
              <a:buNone/>
            </a:pPr>
            <a:r>
              <a:rPr lang="en-US" i="0" dirty="0">
                <a:solidFill>
                  <a:schemeClr val="tx1"/>
                </a:solidFill>
              </a:rPr>
              <a:t>This means that we can move from the given point either with the rise first or the run first.</a:t>
            </a:r>
          </a:p>
          <a:p>
            <a:pPr marL="0" indent="0">
              <a:buFont typeface="Courier New" pitchFamily="49" charset="0"/>
              <a:buNone/>
            </a:pPr>
            <a:r>
              <a:rPr lang="en-US" b="1" i="0" dirty="0">
                <a:solidFill>
                  <a:schemeClr val="tx1"/>
                </a:solidFill>
              </a:rPr>
              <a:t>Note: </a:t>
            </a:r>
            <a:r>
              <a:rPr lang="en-US" i="0" dirty="0">
                <a:solidFill>
                  <a:schemeClr val="tx1"/>
                </a:solidFill>
              </a:rPr>
              <a:t>Any numbers in the ratio of </a:t>
            </a:r>
            <a:r>
              <a:rPr lang="en-US" i="0" dirty="0">
                <a:solidFill>
                  <a:schemeClr val="tx1"/>
                </a:solidFill>
                <a:latin typeface="Symbol" pitchFamily="18" charset="2"/>
              </a:rPr>
              <a:t>-</a:t>
            </a:r>
            <a:r>
              <a:rPr lang="en-US" i="0" dirty="0">
                <a:solidFill>
                  <a:schemeClr val="tx1"/>
                </a:solidFill>
              </a:rPr>
              <a:t>3 to 4 can be used for the moves, such as </a:t>
            </a:r>
            <a:r>
              <a:rPr lang="en-US" i="0" dirty="0">
                <a:solidFill>
                  <a:schemeClr val="tx1"/>
                </a:solidFill>
                <a:latin typeface="Symbol" pitchFamily="18" charset="2"/>
              </a:rPr>
              <a:t>-</a:t>
            </a:r>
            <a:r>
              <a:rPr lang="en-US" i="0" dirty="0">
                <a:solidFill>
                  <a:schemeClr val="tx1"/>
                </a:solidFill>
              </a:rPr>
              <a:t>6 to 8 or 9 to </a:t>
            </a:r>
            <a:r>
              <a:rPr lang="en-US" i="0" dirty="0">
                <a:solidFill>
                  <a:schemeClr val="tx1"/>
                </a:solidFill>
                <a:latin typeface="Symbol" pitchFamily="18" charset="2"/>
              </a:rPr>
              <a:t>-</a:t>
            </a:r>
            <a:r>
              <a:rPr lang="en-US" i="0" dirty="0">
                <a:solidFill>
                  <a:schemeClr val="tx1"/>
                </a:solidFill>
              </a:rPr>
              <a:t>12.</a:t>
            </a:r>
            <a:r>
              <a:rPr lang="en-US" dirty="0">
                <a:solidFill>
                  <a:schemeClr val="tx1"/>
                </a:solidFill>
              </a:rPr>
              <a:t> </a:t>
            </a:r>
          </a:p>
        </p:txBody>
      </p:sp>
      <p:pic>
        <p:nvPicPr>
          <p:cNvPr id="7172" name="Picture 4" descr="IMA6E_Sec-_2"/>
          <p:cNvPicPr>
            <a:picLocks noChangeAspect="1" noChangeArrowheads="1"/>
          </p:cNvPicPr>
          <p:nvPr/>
        </p:nvPicPr>
        <p:blipFill>
          <a:blip r:embed="rId2" cstate="print"/>
          <a:srcRect/>
          <a:stretch>
            <a:fillRect/>
          </a:stretch>
        </p:blipFill>
        <p:spPr bwMode="auto">
          <a:xfrm>
            <a:off x="5105400" y="1143000"/>
            <a:ext cx="3657600" cy="36474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Point-Slope Form: </a:t>
            </a:r>
            <a:r>
              <a:rPr lang="en-US" sz="3200" i="1">
                <a:solidFill>
                  <a:schemeClr val="accent1"/>
                </a:solidFill>
              </a:rPr>
              <a:t>y</a:t>
            </a:r>
            <a:r>
              <a:rPr lang="en-US" sz="3200">
                <a:solidFill>
                  <a:schemeClr val="accent1"/>
                </a:solidFill>
              </a:rPr>
              <a:t> – </a:t>
            </a:r>
            <a:r>
              <a:rPr lang="en-US" sz="3200" i="1">
                <a:solidFill>
                  <a:schemeClr val="accent1"/>
                </a:solidFill>
              </a:rPr>
              <a:t>y</a:t>
            </a:r>
            <a:r>
              <a:rPr lang="en-US" sz="3200" baseline="-25000">
                <a:solidFill>
                  <a:schemeClr val="accent1"/>
                </a:solidFill>
              </a:rPr>
              <a:t>1</a:t>
            </a:r>
            <a:r>
              <a:rPr lang="en-US" sz="3200">
                <a:solidFill>
                  <a:schemeClr val="accent1"/>
                </a:solidFill>
              </a:rPr>
              <a:t> </a:t>
            </a:r>
            <a:r>
              <a:rPr lang="en-US" sz="3200" i="1">
                <a:solidFill>
                  <a:schemeClr val="accent1"/>
                </a:solidFill>
              </a:rPr>
              <a:t>=</a:t>
            </a:r>
            <a:r>
              <a:rPr lang="en-US" sz="3200">
                <a:solidFill>
                  <a:schemeClr val="accent1"/>
                </a:solidFill>
              </a:rPr>
              <a:t> </a:t>
            </a:r>
            <a:r>
              <a:rPr lang="en-US" sz="3200" i="1">
                <a:solidFill>
                  <a:schemeClr val="accent1"/>
                </a:solidFill>
              </a:rPr>
              <a:t>m</a:t>
            </a:r>
            <a:r>
              <a:rPr lang="en-US" sz="3200">
                <a:solidFill>
                  <a:schemeClr val="accent1"/>
                </a:solidFill>
              </a:rPr>
              <a:t> (</a:t>
            </a:r>
            <a:r>
              <a:rPr lang="en-US" sz="3200" i="1">
                <a:solidFill>
                  <a:schemeClr val="accent1"/>
                </a:solidFill>
              </a:rPr>
              <a:t>x</a:t>
            </a:r>
            <a:r>
              <a:rPr lang="en-US" sz="3200">
                <a:solidFill>
                  <a:schemeClr val="accent1"/>
                </a:solidFill>
              </a:rPr>
              <a:t> – </a:t>
            </a:r>
            <a:r>
              <a:rPr lang="en-US" sz="3200" i="1">
                <a:solidFill>
                  <a:schemeClr val="accent1"/>
                </a:solidFill>
              </a:rPr>
              <a:t>x</a:t>
            </a:r>
            <a:r>
              <a:rPr lang="en-US" sz="3200" baseline="-25000">
                <a:solidFill>
                  <a:schemeClr val="accent1"/>
                </a:solidFill>
              </a:rPr>
              <a:t>1</a:t>
            </a:r>
            <a:r>
              <a:rPr lang="en-US" sz="3200">
                <a:solidFill>
                  <a:schemeClr val="accent1"/>
                </a:solidFill>
              </a:rPr>
              <a:t>)</a:t>
            </a:r>
          </a:p>
        </p:txBody>
      </p:sp>
      <p:sp>
        <p:nvSpPr>
          <p:cNvPr id="5" name="Content Placeholder 4"/>
          <p:cNvSpPr>
            <a:spLocks noGrp="1"/>
          </p:cNvSpPr>
          <p:nvPr>
            <p:ph idx="1"/>
          </p:nvPr>
        </p:nvSpPr>
        <p:spPr/>
        <p:txBody>
          <a:bodyPr/>
          <a:lstStyle/>
          <a:p>
            <a:endParaRPr lang="en-US" dirty="0"/>
          </a:p>
          <a:p>
            <a:endParaRPr lang="en-US" dirty="0"/>
          </a:p>
          <a:p>
            <a:endParaRPr lang="en-US" dirty="0"/>
          </a:p>
        </p:txBody>
      </p:sp>
      <p:sp>
        <p:nvSpPr>
          <p:cNvPr id="8195" name="TextBox 3"/>
          <p:cNvSpPr>
            <a:spLocks noChangeArrowheads="1"/>
          </p:cNvSpPr>
          <p:nvPr/>
        </p:nvSpPr>
        <p:spPr bwMode="auto">
          <a:xfrm>
            <a:off x="457200" y="1280160"/>
            <a:ext cx="8229600" cy="2590800"/>
          </a:xfrm>
          <a:prstGeom prst="rect">
            <a:avLst/>
          </a:prstGeom>
          <a:solidFill>
            <a:srgbClr val="FFFFCC"/>
          </a:solidFill>
          <a:ln w="28575">
            <a:solidFill>
              <a:srgbClr val="000000"/>
            </a:solidFill>
            <a:miter lim="800000"/>
            <a:headEnd/>
            <a:tailEnd/>
          </a:ln>
        </p:spPr>
        <p:txBody>
          <a:bodyPr/>
          <a:lstStyle/>
          <a:p>
            <a:pPr algn="ctr" eaLnBrk="0" hangingPunct="0">
              <a:spcBef>
                <a:spcPct val="20000"/>
              </a:spcBef>
              <a:buFont typeface="Courier New" pitchFamily="49" charset="0"/>
              <a:buNone/>
              <a:tabLst>
                <a:tab pos="457200" algn="l"/>
              </a:tabLst>
            </a:pPr>
            <a:r>
              <a:rPr lang="en-US" sz="2800" b="1">
                <a:solidFill>
                  <a:srgbClr val="000000"/>
                </a:solidFill>
                <a:latin typeface="Calibri" pitchFamily="34" charset="0"/>
              </a:rPr>
              <a:t>Point-Slope Form</a:t>
            </a:r>
            <a:endParaRPr lang="en-US" sz="2800">
              <a:solidFill>
                <a:srgbClr val="000000"/>
              </a:solidFill>
              <a:latin typeface="Calibri" pitchFamily="34" charset="0"/>
            </a:endParaRPr>
          </a:p>
          <a:p>
            <a:pPr eaLnBrk="0" hangingPunct="0">
              <a:spcBef>
                <a:spcPct val="20000"/>
              </a:spcBef>
              <a:buFont typeface="Courier New" pitchFamily="49" charset="0"/>
              <a:buNone/>
              <a:tabLst>
                <a:tab pos="457200" algn="l"/>
              </a:tabLst>
            </a:pPr>
            <a:r>
              <a:rPr lang="en-US" sz="2800">
                <a:solidFill>
                  <a:srgbClr val="000000"/>
                </a:solidFill>
                <a:latin typeface="Calibri" pitchFamily="34" charset="0"/>
              </a:rPr>
              <a:t>An equation of the form</a:t>
            </a:r>
          </a:p>
          <a:p>
            <a:pPr algn="ctr">
              <a:spcBef>
                <a:spcPct val="20000"/>
              </a:spcBef>
              <a:buFont typeface="Courier New" pitchFamily="49" charset="0"/>
              <a:buNone/>
              <a:tabLst>
                <a:tab pos="457200" algn="l"/>
              </a:tabLst>
            </a:pPr>
            <a:r>
              <a:rPr lang="en-US" sz="2800" b="1" i="1">
                <a:solidFill>
                  <a:srgbClr val="3333FF"/>
                </a:solidFill>
                <a:latin typeface="Calibri" pitchFamily="34" charset="0"/>
              </a:rPr>
              <a:t>y</a:t>
            </a:r>
            <a:r>
              <a:rPr lang="en-US" sz="2800" i="1">
                <a:solidFill>
                  <a:srgbClr val="3333FF"/>
                </a:solidFill>
                <a:latin typeface="Calibri" pitchFamily="34" charset="0"/>
              </a:rPr>
              <a:t> –</a:t>
            </a:r>
            <a:r>
              <a:rPr lang="en-US" sz="2800" b="1" i="1">
                <a:solidFill>
                  <a:srgbClr val="3333FF"/>
                </a:solidFill>
                <a:latin typeface="Calibri" pitchFamily="34" charset="0"/>
              </a:rPr>
              <a:t> y</a:t>
            </a:r>
            <a:r>
              <a:rPr lang="en-US" sz="2800" b="1" baseline="-25000">
                <a:solidFill>
                  <a:srgbClr val="3333FF"/>
                </a:solidFill>
                <a:latin typeface="Calibri" pitchFamily="34" charset="0"/>
              </a:rPr>
              <a:t>1</a:t>
            </a:r>
            <a:r>
              <a:rPr lang="en-US" sz="2800" i="1">
                <a:solidFill>
                  <a:srgbClr val="3333FF"/>
                </a:solidFill>
                <a:latin typeface="Calibri" pitchFamily="34" charset="0"/>
              </a:rPr>
              <a:t> </a:t>
            </a:r>
            <a:r>
              <a:rPr lang="en-US" sz="2800">
                <a:solidFill>
                  <a:srgbClr val="3333FF"/>
                </a:solidFill>
                <a:latin typeface="Calibri" pitchFamily="34" charset="0"/>
              </a:rPr>
              <a:t>=</a:t>
            </a:r>
            <a:r>
              <a:rPr lang="en-US" sz="2800" i="1">
                <a:solidFill>
                  <a:srgbClr val="3333FF"/>
                </a:solidFill>
                <a:latin typeface="Calibri" pitchFamily="34" charset="0"/>
              </a:rPr>
              <a:t> </a:t>
            </a:r>
            <a:r>
              <a:rPr lang="en-US" sz="2800" b="1" i="1">
                <a:solidFill>
                  <a:srgbClr val="3333FF"/>
                </a:solidFill>
                <a:latin typeface="Calibri" pitchFamily="34" charset="0"/>
              </a:rPr>
              <a:t>m</a:t>
            </a:r>
            <a:r>
              <a:rPr lang="en-US" sz="2800" i="1">
                <a:solidFill>
                  <a:srgbClr val="3333FF"/>
                </a:solidFill>
                <a:latin typeface="Calibri" pitchFamily="34" charset="0"/>
              </a:rPr>
              <a:t> </a:t>
            </a:r>
            <a:r>
              <a:rPr lang="en-US" sz="2800">
                <a:solidFill>
                  <a:srgbClr val="3333FF"/>
                </a:solidFill>
                <a:latin typeface="Calibri" pitchFamily="34" charset="0"/>
              </a:rPr>
              <a:t>(</a:t>
            </a:r>
            <a:r>
              <a:rPr lang="en-US" sz="2800" b="1" i="1">
                <a:solidFill>
                  <a:srgbClr val="3333FF"/>
                </a:solidFill>
                <a:latin typeface="Calibri" pitchFamily="34" charset="0"/>
              </a:rPr>
              <a:t>x</a:t>
            </a:r>
            <a:r>
              <a:rPr lang="en-US" sz="2800" i="1">
                <a:solidFill>
                  <a:srgbClr val="3333FF"/>
                </a:solidFill>
                <a:latin typeface="Calibri" pitchFamily="34" charset="0"/>
              </a:rPr>
              <a:t> – </a:t>
            </a:r>
            <a:r>
              <a:rPr lang="en-US" sz="2800" b="1" i="1">
                <a:solidFill>
                  <a:srgbClr val="3333FF"/>
                </a:solidFill>
                <a:latin typeface="Calibri" pitchFamily="34" charset="0"/>
              </a:rPr>
              <a:t>x</a:t>
            </a:r>
            <a:r>
              <a:rPr lang="en-US" sz="2800" b="1" baseline="-25000">
                <a:solidFill>
                  <a:srgbClr val="3333FF"/>
                </a:solidFill>
                <a:latin typeface="Calibri" pitchFamily="34" charset="0"/>
              </a:rPr>
              <a:t>1</a:t>
            </a:r>
            <a:r>
              <a:rPr lang="en-US" sz="2800">
                <a:solidFill>
                  <a:srgbClr val="3333FF"/>
                </a:solidFill>
                <a:latin typeface="Calibri" pitchFamily="34" charset="0"/>
              </a:rPr>
              <a:t>)</a:t>
            </a:r>
            <a:r>
              <a:rPr lang="en-US" sz="2800">
                <a:solidFill>
                  <a:srgbClr val="000000"/>
                </a:solidFill>
                <a:latin typeface="Calibri" pitchFamily="34" charset="0"/>
              </a:rPr>
              <a:t> </a:t>
            </a:r>
          </a:p>
          <a:p>
            <a:pPr>
              <a:spcBef>
                <a:spcPct val="20000"/>
              </a:spcBef>
              <a:buFont typeface="Courier New" pitchFamily="49" charset="0"/>
              <a:buNone/>
              <a:tabLst>
                <a:tab pos="457200" algn="l"/>
              </a:tabLst>
            </a:pPr>
            <a:r>
              <a:rPr lang="en-US" sz="2800">
                <a:solidFill>
                  <a:srgbClr val="000000"/>
                </a:solidFill>
                <a:latin typeface="Calibri" pitchFamily="34" charset="0"/>
              </a:rPr>
              <a:t>is called the </a:t>
            </a:r>
            <a:r>
              <a:rPr lang="en-US" sz="2800" b="1">
                <a:solidFill>
                  <a:srgbClr val="C00C08"/>
                </a:solidFill>
                <a:latin typeface="Calibri" pitchFamily="34" charset="0"/>
              </a:rPr>
              <a:t>point-slope form</a:t>
            </a:r>
            <a:r>
              <a:rPr lang="en-US" sz="2800" b="1">
                <a:solidFill>
                  <a:srgbClr val="000000"/>
                </a:solidFill>
                <a:latin typeface="Calibri" pitchFamily="34" charset="0"/>
              </a:rPr>
              <a:t> </a:t>
            </a:r>
            <a:r>
              <a:rPr lang="en-US" sz="2800">
                <a:solidFill>
                  <a:srgbClr val="000000"/>
                </a:solidFill>
                <a:latin typeface="Calibri" pitchFamily="34" charset="0"/>
              </a:rPr>
              <a:t>for the equation of a line that contains the point (</a:t>
            </a:r>
            <a:r>
              <a:rPr lang="en-US" sz="2800" i="1">
                <a:solidFill>
                  <a:srgbClr val="000000"/>
                </a:solidFill>
                <a:latin typeface="Calibri" pitchFamily="34" charset="0"/>
              </a:rPr>
              <a:t>x</a:t>
            </a:r>
            <a:r>
              <a:rPr lang="en-US" sz="2800" baseline="-25000">
                <a:solidFill>
                  <a:srgbClr val="000000"/>
                </a:solidFill>
                <a:latin typeface="Calibri" pitchFamily="34" charset="0"/>
              </a:rPr>
              <a:t>1</a:t>
            </a:r>
            <a:r>
              <a:rPr lang="en-US" sz="2800" i="1">
                <a:solidFill>
                  <a:srgbClr val="000000"/>
                </a:solidFill>
                <a:latin typeface="Calibri" pitchFamily="34" charset="0"/>
              </a:rPr>
              <a:t>, y</a:t>
            </a:r>
            <a:r>
              <a:rPr lang="en-US" sz="2800" baseline="-25000">
                <a:solidFill>
                  <a:srgbClr val="000000"/>
                </a:solidFill>
                <a:latin typeface="Calibri" pitchFamily="34" charset="0"/>
              </a:rPr>
              <a:t>1</a:t>
            </a:r>
            <a:r>
              <a:rPr lang="en-US" sz="2800">
                <a:solidFill>
                  <a:srgbClr val="000000"/>
                </a:solidFill>
                <a:latin typeface="Calibri" pitchFamily="34" charset="0"/>
              </a:rPr>
              <a:t>) and has slope </a:t>
            </a:r>
            <a:r>
              <a:rPr lang="en-US" sz="2800" i="1">
                <a:solidFill>
                  <a:srgbClr val="000000"/>
                </a:solidFill>
                <a:latin typeface="Calibri" pitchFamily="34" charset="0"/>
              </a:rPr>
              <a:t>m</a:t>
            </a:r>
            <a:r>
              <a:rPr lang="en-US" sz="2800">
                <a:solidFill>
                  <a:srgbClr val="000000"/>
                </a:solidFill>
                <a:latin typeface="Calibri" pitchFamily="34"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2: Finding Equations of Lines </a:t>
            </a:r>
            <a:br>
              <a:rPr lang="en-US" sz="3200">
                <a:solidFill>
                  <a:schemeClr val="accent1"/>
                </a:solidFill>
              </a:rPr>
            </a:br>
            <a:r>
              <a:rPr lang="en-US" sz="3200">
                <a:solidFill>
                  <a:schemeClr val="accent1"/>
                </a:solidFill>
              </a:rPr>
              <a:t>Using the Slope and a Point</a:t>
            </a:r>
          </a:p>
        </p:txBody>
      </p:sp>
      <p:sp>
        <p:nvSpPr>
          <p:cNvPr id="9219" name="Rectangle 3"/>
          <p:cNvSpPr>
            <a:spLocks noGrp="1"/>
          </p:cNvSpPr>
          <p:nvPr>
            <p:ph idx="1"/>
          </p:nvPr>
        </p:nvSpPr>
        <p:spPr>
          <a:prstGeom prst="rect">
            <a:avLst/>
          </a:prstGeom>
        </p:spPr>
        <p:txBody>
          <a:bodyPr/>
          <a:lstStyle/>
          <a:p>
            <a:pPr marL="7938" indent="-7938">
              <a:buFont typeface="Courier New" pitchFamily="49" charset="0"/>
              <a:buNone/>
            </a:pPr>
            <a:r>
              <a:rPr lang="en-US" i="0" dirty="0">
                <a:solidFill>
                  <a:schemeClr val="tx1"/>
                </a:solidFill>
              </a:rPr>
              <a:t>Find the equation of the line with a slope of         and </a:t>
            </a:r>
          </a:p>
          <a:p>
            <a:pPr marL="7938" indent="-7938">
              <a:buFont typeface="Courier New" pitchFamily="49" charset="0"/>
              <a:buNone/>
            </a:pPr>
            <a:r>
              <a:rPr lang="en-US" i="0" dirty="0">
                <a:solidFill>
                  <a:schemeClr val="tx1"/>
                </a:solidFill>
              </a:rPr>
              <a:t>passing through the point </a:t>
            </a:r>
            <a:r>
              <a:rPr lang="en-US" i="0" dirty="0">
                <a:solidFill>
                  <a:srgbClr val="0000FF"/>
                </a:solidFill>
              </a:rPr>
              <a:t>(2, 3)</a:t>
            </a:r>
            <a:r>
              <a:rPr lang="en-US" i="0" dirty="0">
                <a:solidFill>
                  <a:schemeClr val="tx1"/>
                </a:solidFill>
              </a:rPr>
              <a:t>. Graph the line using the point and slope.</a:t>
            </a:r>
          </a:p>
          <a:p>
            <a:pPr marL="7938" indent="-7938">
              <a:buFont typeface="Courier New" pitchFamily="49" charset="0"/>
              <a:buNone/>
            </a:pPr>
            <a:r>
              <a:rPr lang="en-US" b="1" i="0" dirty="0">
                <a:solidFill>
                  <a:schemeClr val="tx1"/>
                </a:solidFill>
              </a:rPr>
              <a:t>Solution</a:t>
            </a:r>
          </a:p>
          <a:p>
            <a:pPr marL="7938" indent="-7938">
              <a:buFont typeface="Courier New" pitchFamily="49" charset="0"/>
              <a:buNone/>
            </a:pPr>
            <a:r>
              <a:rPr lang="en-US" i="0" dirty="0">
                <a:solidFill>
                  <a:schemeClr val="tx1"/>
                </a:solidFill>
              </a:rPr>
              <a:t>Substitute the values into the point-slope form.</a:t>
            </a:r>
            <a:r>
              <a:rPr lang="en-US" dirty="0">
                <a:solidFill>
                  <a:schemeClr val="tx1"/>
                </a:solidFill>
              </a:rPr>
              <a:t> </a:t>
            </a:r>
          </a:p>
        </p:txBody>
      </p:sp>
      <p:graphicFrame>
        <p:nvGraphicFramePr>
          <p:cNvPr id="9220" name="Object 6"/>
          <p:cNvGraphicFramePr>
            <a:graphicFrameLocks noChangeAspect="1"/>
          </p:cNvGraphicFramePr>
          <p:nvPr/>
        </p:nvGraphicFramePr>
        <p:xfrm>
          <a:off x="6973579" y="1121392"/>
          <a:ext cx="495300" cy="838200"/>
        </p:xfrm>
        <a:graphic>
          <a:graphicData uri="http://schemas.openxmlformats.org/presentationml/2006/ole">
            <mc:AlternateContent xmlns:mc="http://schemas.openxmlformats.org/markup-compatibility/2006">
              <mc:Choice xmlns:v="urn:schemas-microsoft-com:vml" Requires="v">
                <p:oleObj spid="_x0000_s2051" name="Equation" r:id="rId3" imgW="495000" imgH="838080" progId="Equation.DSMT4">
                  <p:embed/>
                </p:oleObj>
              </mc:Choice>
              <mc:Fallback>
                <p:oleObj name="Equation" r:id="rId3" imgW="49500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3579" y="1121392"/>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2: Finding Equations of Lines </a:t>
            </a:r>
            <a:br>
              <a:rPr lang="en-US" sz="3200">
                <a:solidFill>
                  <a:schemeClr val="accent1"/>
                </a:solidFill>
              </a:rPr>
            </a:br>
            <a:r>
              <a:rPr lang="en-US" sz="3200">
                <a:solidFill>
                  <a:schemeClr val="accent1"/>
                </a:solidFill>
              </a:rPr>
              <a:t>Using the Slope and a Point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3075" name="Object 3"/>
          <p:cNvGraphicFramePr>
            <a:graphicFrameLocks noChangeAspect="1"/>
          </p:cNvGraphicFramePr>
          <p:nvPr/>
        </p:nvGraphicFramePr>
        <p:xfrm>
          <a:off x="2401248" y="1371600"/>
          <a:ext cx="2489200" cy="495300"/>
        </p:xfrm>
        <a:graphic>
          <a:graphicData uri="http://schemas.openxmlformats.org/presentationml/2006/ole">
            <mc:AlternateContent xmlns:mc="http://schemas.openxmlformats.org/markup-compatibility/2006">
              <mc:Choice xmlns:v="urn:schemas-microsoft-com:vml" Requires="v">
                <p:oleObj spid="_x0000_s3084" name="Equation" r:id="rId3" imgW="2489040" imgH="495000" progId="Equation.DSMT4">
                  <p:embed/>
                </p:oleObj>
              </mc:Choice>
              <mc:Fallback>
                <p:oleObj name="Equation" r:id="rId3" imgW="248904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1248" y="1371600"/>
                        <a:ext cx="2489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2541896" y="2006600"/>
          <a:ext cx="2400300" cy="838200"/>
        </p:xfrm>
        <a:graphic>
          <a:graphicData uri="http://schemas.openxmlformats.org/presentationml/2006/ole">
            <mc:AlternateContent xmlns:mc="http://schemas.openxmlformats.org/markup-compatibility/2006">
              <mc:Choice xmlns:v="urn:schemas-microsoft-com:vml" Requires="v">
                <p:oleObj spid="_x0000_s3085" name="Equation" r:id="rId5" imgW="2400120" imgH="838080" progId="Equation.DSMT4">
                  <p:embed/>
                </p:oleObj>
              </mc:Choice>
              <mc:Fallback>
                <p:oleObj name="Equation" r:id="rId5" imgW="24001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1896" y="2006600"/>
                        <a:ext cx="240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533936" y="2984500"/>
          <a:ext cx="2159000" cy="838200"/>
        </p:xfrm>
        <a:graphic>
          <a:graphicData uri="http://schemas.openxmlformats.org/presentationml/2006/ole">
            <mc:AlternateContent xmlns:mc="http://schemas.openxmlformats.org/markup-compatibility/2006">
              <mc:Choice xmlns:v="urn:schemas-microsoft-com:vml" Requires="v">
                <p:oleObj spid="_x0000_s3086" name="Equation" r:id="rId7" imgW="2158920" imgH="838080" progId="Equation.DSMT4">
                  <p:embed/>
                </p:oleObj>
              </mc:Choice>
              <mc:Fallback>
                <p:oleObj name="Equation" r:id="rId7" imgW="215892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3936" y="2984500"/>
                        <a:ext cx="215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461448" y="3962400"/>
          <a:ext cx="3263900" cy="838200"/>
        </p:xfrm>
        <a:graphic>
          <a:graphicData uri="http://schemas.openxmlformats.org/presentationml/2006/ole">
            <mc:AlternateContent xmlns:mc="http://schemas.openxmlformats.org/markup-compatibility/2006">
              <mc:Choice xmlns:v="urn:schemas-microsoft-com:vml" Requires="v">
                <p:oleObj spid="_x0000_s3087" name="Equation" r:id="rId9" imgW="3263760" imgH="838080" progId="Equation.DSMT4">
                  <p:embed/>
                </p:oleObj>
              </mc:Choice>
              <mc:Fallback>
                <p:oleObj name="Equation" r:id="rId9" imgW="3263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61448" y="3962400"/>
                        <a:ext cx="326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447800" y="4940300"/>
          <a:ext cx="2984500" cy="355600"/>
        </p:xfrm>
        <a:graphic>
          <a:graphicData uri="http://schemas.openxmlformats.org/presentationml/2006/ole">
            <mc:AlternateContent xmlns:mc="http://schemas.openxmlformats.org/markup-compatibility/2006">
              <mc:Choice xmlns:v="urn:schemas-microsoft-com:vml" Requires="v">
                <p:oleObj spid="_x0000_s3088" name="Equation" r:id="rId11" imgW="2984400" imgH="355320" progId="Equation.DSMT4">
                  <p:embed/>
                </p:oleObj>
              </mc:Choice>
              <mc:Fallback>
                <p:oleObj name="Equation" r:id="rId11" imgW="2984400" imgH="355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4940300"/>
                        <a:ext cx="2984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334904" y="5435600"/>
          <a:ext cx="1384300" cy="355600"/>
        </p:xfrm>
        <a:graphic>
          <a:graphicData uri="http://schemas.openxmlformats.org/presentationml/2006/ole">
            <mc:AlternateContent xmlns:mc="http://schemas.openxmlformats.org/markup-compatibility/2006">
              <mc:Choice xmlns:v="urn:schemas-microsoft-com:vml" Requires="v">
                <p:oleObj spid="_x0000_s3089" name="Equation" r:id="rId13" imgW="1384200" imgH="355320" progId="Equation.DSMT4">
                  <p:embed/>
                </p:oleObj>
              </mc:Choice>
              <mc:Fallback>
                <p:oleObj name="Equation" r:id="rId13" imgW="138420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4904" y="5435600"/>
                        <a:ext cx="1384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5105400" y="2336800"/>
          <a:ext cx="1765300" cy="279400"/>
        </p:xfrm>
        <a:graphic>
          <a:graphicData uri="http://schemas.openxmlformats.org/presentationml/2006/ole">
            <mc:AlternateContent xmlns:mc="http://schemas.openxmlformats.org/markup-compatibility/2006">
              <mc:Choice xmlns:v="urn:schemas-microsoft-com:vml" Requires="v">
                <p:oleObj spid="_x0000_s3090" name="Equation" r:id="rId15" imgW="1765080" imgH="279360" progId="Equation.DSMT4">
                  <p:embed/>
                </p:oleObj>
              </mc:Choice>
              <mc:Fallback>
                <p:oleObj name="Equation" r:id="rId15" imgW="17650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05400" y="2336800"/>
                        <a:ext cx="1765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105400" y="4292600"/>
          <a:ext cx="2184400" cy="279400"/>
        </p:xfrm>
        <a:graphic>
          <a:graphicData uri="http://schemas.openxmlformats.org/presentationml/2006/ole">
            <mc:AlternateContent xmlns:mc="http://schemas.openxmlformats.org/markup-compatibility/2006">
              <mc:Choice xmlns:v="urn:schemas-microsoft-com:vml" Requires="v">
                <p:oleObj spid="_x0000_s3091" name="Equation" r:id="rId17" imgW="2184120" imgH="279360" progId="Equation.DSMT4">
                  <p:embed/>
                </p:oleObj>
              </mc:Choice>
              <mc:Fallback>
                <p:oleObj name="Equation" r:id="rId17" imgW="218412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05400" y="4292600"/>
                        <a:ext cx="2184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5105400" y="5503840"/>
          <a:ext cx="1524000" cy="241300"/>
        </p:xfrm>
        <a:graphic>
          <a:graphicData uri="http://schemas.openxmlformats.org/presentationml/2006/ole">
            <mc:AlternateContent xmlns:mc="http://schemas.openxmlformats.org/markup-compatibility/2006">
              <mc:Choice xmlns:v="urn:schemas-microsoft-com:vml" Requires="v">
                <p:oleObj spid="_x0000_s3092" name="Equation" r:id="rId19" imgW="1523880" imgH="241200" progId="Equation.DSMT4">
                  <p:embed/>
                </p:oleObj>
              </mc:Choice>
              <mc:Fallback>
                <p:oleObj name="Equation" r:id="rId19" imgW="1523880" imgH="241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105400" y="5503840"/>
                        <a:ext cx="1524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8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Finding Equations of Lines </a:t>
            </a:r>
            <a:br>
              <a:rPr lang="en-US" sz="3200">
                <a:solidFill>
                  <a:schemeClr val="accent1"/>
                </a:solidFill>
              </a:rPr>
            </a:br>
            <a:r>
              <a:rPr lang="en-US" sz="3200">
                <a:solidFill>
                  <a:schemeClr val="accent1"/>
                </a:solidFill>
              </a:rPr>
              <a:t>Using the Slope and a Point (cont.)</a:t>
            </a:r>
          </a:p>
        </p:txBody>
      </p:sp>
      <p:sp>
        <p:nvSpPr>
          <p:cNvPr id="7" name="Content Placeholder 6"/>
          <p:cNvSpPr>
            <a:spLocks noGrp="1"/>
          </p:cNvSpPr>
          <p:nvPr>
            <p:ph idx="1"/>
          </p:nvPr>
        </p:nvSpPr>
        <p:spPr/>
        <p:txBody>
          <a:bodyPr/>
          <a:lstStyle/>
          <a:p>
            <a:endParaRPr lang="en-US" dirty="0"/>
          </a:p>
          <a:p>
            <a:endParaRPr lang="en-US" dirty="0"/>
          </a:p>
        </p:txBody>
      </p:sp>
      <p:sp>
        <p:nvSpPr>
          <p:cNvPr id="11267" name="Rectangle 9"/>
          <p:cNvSpPr>
            <a:spLocks noChangeArrowheads="1"/>
          </p:cNvSpPr>
          <p:nvPr/>
        </p:nvSpPr>
        <p:spPr bwMode="auto">
          <a:xfrm>
            <a:off x="4724400" y="1676400"/>
            <a:ext cx="3657600" cy="1311275"/>
          </a:xfrm>
          <a:prstGeom prst="rect">
            <a:avLst/>
          </a:prstGeom>
          <a:noFill/>
          <a:ln w="9525">
            <a:noFill/>
            <a:miter lim="800000"/>
            <a:headEnd/>
            <a:tailEnd/>
          </a:ln>
        </p:spPr>
        <p:txBody>
          <a:bodyPr>
            <a:spAutoFit/>
          </a:bodyPr>
          <a:lstStyle/>
          <a:p>
            <a:r>
              <a:rPr lang="en-US" sz="2000" dirty="0">
                <a:solidFill>
                  <a:srgbClr val="008080"/>
                </a:solidFill>
                <a:latin typeface="Calibri" pitchFamily="34" charset="0"/>
              </a:rPr>
              <a:t>The point one unit down and two units right from (2, 3) will be on the line because the slope is </a:t>
            </a:r>
          </a:p>
        </p:txBody>
      </p:sp>
      <p:graphicFrame>
        <p:nvGraphicFramePr>
          <p:cNvPr id="11268" name="Object 11"/>
          <p:cNvGraphicFramePr>
            <a:graphicFrameLocks noChangeAspect="1"/>
          </p:cNvGraphicFramePr>
          <p:nvPr/>
        </p:nvGraphicFramePr>
        <p:xfrm>
          <a:off x="4826000" y="2667000"/>
          <a:ext cx="2070100" cy="622300"/>
        </p:xfrm>
        <a:graphic>
          <a:graphicData uri="http://schemas.openxmlformats.org/presentationml/2006/ole">
            <mc:AlternateContent xmlns:mc="http://schemas.openxmlformats.org/markup-compatibility/2006">
              <mc:Choice xmlns:v="urn:schemas-microsoft-com:vml" Requires="v">
                <p:oleObj spid="_x0000_s4099" name="Equation" r:id="rId3" imgW="2070100" imgH="622300" progId="Equation.DSMT4">
                  <p:embed/>
                </p:oleObj>
              </mc:Choice>
              <mc:Fallback>
                <p:oleObj name="Equation" r:id="rId3" imgW="2070100" imgH="6223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6000" y="2667000"/>
                        <a:ext cx="20701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1269" name="Picture 13" descr="IMA6E_Sec-_2"/>
          <p:cNvPicPr>
            <a:picLocks noChangeAspect="1" noChangeArrowheads="1"/>
          </p:cNvPicPr>
          <p:nvPr/>
        </p:nvPicPr>
        <p:blipFill>
          <a:blip r:embed="rId5" cstate="print"/>
          <a:srcRect/>
          <a:stretch>
            <a:fillRect/>
          </a:stretch>
        </p:blipFill>
        <p:spPr bwMode="auto">
          <a:xfrm>
            <a:off x="1066800" y="1382202"/>
            <a:ext cx="3657600" cy="36469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Finding Equations of Lines </a:t>
            </a:r>
            <a:br>
              <a:rPr lang="en-US" sz="3200">
                <a:solidFill>
                  <a:schemeClr val="accent1"/>
                </a:solidFill>
              </a:rPr>
            </a:br>
            <a:r>
              <a:rPr lang="en-US" sz="3200">
                <a:solidFill>
                  <a:schemeClr val="accent1"/>
                </a:solidFill>
              </a:rPr>
              <a:t>Using the Slope and a Point (cont.)</a:t>
            </a:r>
          </a:p>
        </p:txBody>
      </p:sp>
      <p:sp>
        <p:nvSpPr>
          <p:cNvPr id="12291" name="Rectangle 3"/>
          <p:cNvSpPr>
            <a:spLocks noGrp="1"/>
          </p:cNvSpPr>
          <p:nvPr>
            <p:ph idx="1"/>
          </p:nvPr>
        </p:nvSpPr>
        <p:spPr>
          <a:xfrm>
            <a:off x="457200" y="1280160"/>
            <a:ext cx="8229600" cy="1815882"/>
          </a:xfrm>
          <a:prstGeom prst="rect">
            <a:avLst/>
          </a:prstGeom>
        </p:spPr>
        <p:txBody>
          <a:bodyPr>
            <a:spAutoFit/>
          </a:bodyPr>
          <a:lstStyle/>
          <a:p>
            <a:pPr marL="0" indent="0">
              <a:buFont typeface="Courier New" pitchFamily="49" charset="0"/>
              <a:buNone/>
            </a:pPr>
            <a:r>
              <a:rPr lang="en-US" i="0" dirty="0">
                <a:solidFill>
                  <a:schemeClr val="tx1"/>
                </a:solidFill>
              </a:rPr>
              <a:t>With a negative slope, either the rise is negative and the run is positive, or the rise is positive and the run is negative. In either case, as the previous figure and the following figure illustrate, the line is the same.</a:t>
            </a:r>
            <a:r>
              <a:rPr lang="en-US" dirty="0">
                <a:solidFill>
                  <a:schemeClr val="tx1"/>
                </a:solidFill>
              </a:rPr>
              <a: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970</Words>
  <Application>Microsoft Office PowerPoint</Application>
  <PresentationFormat>On-screen Show (4:3)</PresentationFormat>
  <Paragraphs>109</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Symbol</vt:lpstr>
      <vt:lpstr>Courier New</vt:lpstr>
      <vt:lpstr>Office Theme</vt:lpstr>
      <vt:lpstr>Equation</vt:lpstr>
      <vt:lpstr>Section 4.4</vt:lpstr>
      <vt:lpstr>Objectives</vt:lpstr>
      <vt:lpstr>Example 1: Graph a Line Given a Point  and the Slope</vt:lpstr>
      <vt:lpstr>Example 1: Graph a Line Given a Point  and the Slope (cont.)</vt:lpstr>
      <vt:lpstr>Point-Slope Form: y – y1 = m (x – x1)</vt:lpstr>
      <vt:lpstr>Example 2: Finding Equations of Lines  Using the Slope and a Point</vt:lpstr>
      <vt:lpstr>Example 2: Finding Equations of Lines  Using the Slope and a Point (cont.)</vt:lpstr>
      <vt:lpstr>Example 2: Finding Equations of Lines  Using the Slope and a Point (cont.)</vt:lpstr>
      <vt:lpstr>Example 2: Finding Equations of Lines  Using the Slope and a Point (cont.)</vt:lpstr>
      <vt:lpstr>Example 2: Finding Equations of Lines  Using the Slope and a Point (cont.)</vt:lpstr>
      <vt:lpstr>Finding the Equations of Lines Given Two Points</vt:lpstr>
      <vt:lpstr>Example 3: Using Two Points to  Find the Equation of a Line</vt:lpstr>
      <vt:lpstr>Example 3: Using Two Points to  Find the Equation of a Line (cont.)</vt:lpstr>
      <vt:lpstr>Parallel Lines and Perpendicular Lines</vt:lpstr>
      <vt:lpstr>Example 4: Finding the Equations  of Parallel Lines</vt:lpstr>
      <vt:lpstr>Example 4: Finding the Equations of  Parallel Lines (cont.)</vt:lpstr>
      <vt:lpstr>Example 4: Finding the Equations of  Parallel Lines (cont.)</vt:lpstr>
      <vt:lpstr>Example 5: Finding the Equations of Perpendicular Lines</vt:lpstr>
      <vt:lpstr>Example 5: Finding the Equations of Perpendicular Lines (cont.)</vt:lpstr>
      <vt:lpstr>Example 5: Finding the Equations of Perpendicular Lines (cont.)</vt:lpstr>
      <vt:lpstr>Parallel Lines and Perpendicular Lines</vt:lpstr>
      <vt:lpstr>Parallel Lines and Perpendicular Lines</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1</cp:revision>
  <dcterms:created xsi:type="dcterms:W3CDTF">2013-04-26T14:43:13Z</dcterms:created>
  <dcterms:modified xsi:type="dcterms:W3CDTF">2016-10-03T21:33:17Z</dcterms:modified>
</cp:coreProperties>
</file>