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7" r:id="rId30"/>
    <p:sldId id="285" r:id="rId31"/>
    <p:sldId id="286"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
      <p:font typeface="Ti86pc" panose="020B0609020003040203" charset="0"/>
      <p:regular r:id="rId39"/>
      <p:bold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image" Target="../media/image23.e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image" Target="../media/image38.wmf"/><Relationship Id="rId3" Type="http://schemas.openxmlformats.org/officeDocument/2006/relationships/image" Target="../media/image28.wmf"/><Relationship Id="rId7" Type="http://schemas.openxmlformats.org/officeDocument/2006/relationships/image" Target="../media/image32.wmf"/><Relationship Id="rId12" Type="http://schemas.openxmlformats.org/officeDocument/2006/relationships/image" Target="../media/image37.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11" Type="http://schemas.openxmlformats.org/officeDocument/2006/relationships/image" Target="../media/image36.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45756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BD50D-9CC4-472D-98A5-5E3E902C3DEE}"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7E1411-13DD-4746-BF6F-8B9D671CFEE3}" type="slidenum">
              <a:rPr lang="en-US" smtClean="0"/>
              <a:pPr/>
              <a:t>‹#›</a:t>
            </a:fld>
            <a:endParaRPr lang="en-US" dirty="0"/>
          </a:p>
        </p:txBody>
      </p:sp>
    </p:spTree>
    <p:extLst>
      <p:ext uri="{BB962C8B-B14F-4D97-AF65-F5344CB8AC3E}">
        <p14:creationId xmlns:p14="http://schemas.microsoft.com/office/powerpoint/2010/main" val="1405917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5.png"/><Relationship Id="rId4"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7.png"/><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9.wmf"/></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emf"/><Relationship Id="rId5" Type="http://schemas.openxmlformats.org/officeDocument/2006/relationships/oleObject" Target="../embeddings/oleObject15.bin"/><Relationship Id="rId4" Type="http://schemas.openxmlformats.org/officeDocument/2006/relationships/image" Target="../media/image23.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2.bin"/><Relationship Id="rId18" Type="http://schemas.openxmlformats.org/officeDocument/2006/relationships/image" Target="../media/image33.wmf"/><Relationship Id="rId26" Type="http://schemas.openxmlformats.org/officeDocument/2006/relationships/image" Target="../media/image37.wmf"/><Relationship Id="rId3" Type="http://schemas.openxmlformats.org/officeDocument/2006/relationships/oleObject" Target="../embeddings/oleObject17.bin"/><Relationship Id="rId21" Type="http://schemas.openxmlformats.org/officeDocument/2006/relationships/oleObject" Target="../embeddings/oleObject26.bin"/><Relationship Id="rId7" Type="http://schemas.openxmlformats.org/officeDocument/2006/relationships/oleObject" Target="../embeddings/oleObject19.bin"/><Relationship Id="rId12" Type="http://schemas.openxmlformats.org/officeDocument/2006/relationships/image" Target="../media/image30.wmf"/><Relationship Id="rId17" Type="http://schemas.openxmlformats.org/officeDocument/2006/relationships/oleObject" Target="../embeddings/oleObject24.bin"/><Relationship Id="rId25"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7.vml"/><Relationship Id="rId6" Type="http://schemas.openxmlformats.org/officeDocument/2006/relationships/image" Target="../media/image27.wmf"/><Relationship Id="rId11" Type="http://schemas.openxmlformats.org/officeDocument/2006/relationships/oleObject" Target="../embeddings/oleObject21.bin"/><Relationship Id="rId24" Type="http://schemas.openxmlformats.org/officeDocument/2006/relationships/image" Target="../media/image36.wmf"/><Relationship Id="rId5" Type="http://schemas.openxmlformats.org/officeDocument/2006/relationships/oleObject" Target="../embeddings/oleObject18.bin"/><Relationship Id="rId15" Type="http://schemas.openxmlformats.org/officeDocument/2006/relationships/oleObject" Target="../embeddings/oleObject23.bin"/><Relationship Id="rId23" Type="http://schemas.openxmlformats.org/officeDocument/2006/relationships/oleObject" Target="../embeddings/oleObject27.bin"/><Relationship Id="rId28" Type="http://schemas.openxmlformats.org/officeDocument/2006/relationships/image" Target="../media/image38.wmf"/><Relationship Id="rId10" Type="http://schemas.openxmlformats.org/officeDocument/2006/relationships/image" Target="../media/image29.wmf"/><Relationship Id="rId19" Type="http://schemas.openxmlformats.org/officeDocument/2006/relationships/oleObject" Target="../embeddings/oleObject25.bin"/><Relationship Id="rId4" Type="http://schemas.openxmlformats.org/officeDocument/2006/relationships/image" Target="../media/image26.wmf"/><Relationship Id="rId9" Type="http://schemas.openxmlformats.org/officeDocument/2006/relationships/oleObject" Target="../embeddings/oleObject20.bin"/><Relationship Id="rId14" Type="http://schemas.openxmlformats.org/officeDocument/2006/relationships/image" Target="../media/image31.wmf"/><Relationship Id="rId22" Type="http://schemas.openxmlformats.org/officeDocument/2006/relationships/image" Target="../media/image35.wmf"/><Relationship Id="rId27"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wmf"/></Relationships>
</file>

<file path=ppt/slides/_rels/slide2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8.png"/><Relationship Id="rId4" Type="http://schemas.openxmlformats.org/officeDocument/2006/relationships/image" Target="../media/image47.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Functions</a:t>
            </a:r>
          </a:p>
        </p:txBody>
      </p:sp>
      <p:sp>
        <p:nvSpPr>
          <p:cNvPr id="1331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Determine whether or not each of the following relations is a function.</a:t>
            </a:r>
          </a:p>
          <a:p>
            <a:pPr marL="0" indent="0">
              <a:buFont typeface="Courier New" pitchFamily="49" charset="0"/>
              <a:buNone/>
            </a:pPr>
            <a:endParaRPr lang="en-US" i="0" dirty="0"/>
          </a:p>
        </p:txBody>
      </p:sp>
      <p:graphicFrame>
        <p:nvGraphicFramePr>
          <p:cNvPr id="13316" name="Object 4"/>
          <p:cNvGraphicFramePr>
            <a:graphicFrameLocks noChangeAspect="1"/>
          </p:cNvGraphicFramePr>
          <p:nvPr/>
        </p:nvGraphicFramePr>
        <p:xfrm>
          <a:off x="533400" y="2286000"/>
          <a:ext cx="5334000" cy="711200"/>
        </p:xfrm>
        <a:graphic>
          <a:graphicData uri="http://schemas.openxmlformats.org/presentationml/2006/ole">
            <mc:AlternateContent xmlns:mc="http://schemas.openxmlformats.org/markup-compatibility/2006">
              <mc:Choice xmlns:v="urn:schemas-microsoft-com:vml" Requires="v">
                <p:oleObj spid="_x0000_s3077" name="Equation" r:id="rId3" imgW="5334000" imgH="711200" progId="Equation.DSMT4">
                  <p:embed/>
                </p:oleObj>
              </mc:Choice>
              <mc:Fallback>
                <p:oleObj name="Equation" r:id="rId3" imgW="5334000" imgH="711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86000"/>
                        <a:ext cx="5334000" cy="71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7" name="Text Box 5"/>
          <p:cNvSpPr txBox="1">
            <a:spLocks noChangeArrowheads="1"/>
          </p:cNvSpPr>
          <p:nvPr/>
        </p:nvSpPr>
        <p:spPr bwMode="auto">
          <a:xfrm>
            <a:off x="455613" y="3136900"/>
            <a:ext cx="4344987" cy="1885950"/>
          </a:xfrm>
          <a:prstGeom prst="rect">
            <a:avLst/>
          </a:prstGeom>
          <a:noFill/>
          <a:ln w="9525">
            <a:noFill/>
            <a:miter lim="800000"/>
            <a:headEnd/>
            <a:tailEnd/>
          </a:ln>
        </p:spPr>
        <p:txBody>
          <a:bodyPr>
            <a:spAutoFit/>
          </a:bodyPr>
          <a:lstStyle/>
          <a:p>
            <a:pPr eaLnBrk="0" hangingPunct="0">
              <a:spcBef>
                <a:spcPct val="20000"/>
              </a:spcBef>
              <a:buFont typeface="Courier New" pitchFamily="49" charset="0"/>
              <a:buNone/>
            </a:pPr>
            <a:r>
              <a:rPr lang="en-US" sz="2800" b="1" dirty="0">
                <a:latin typeface="Calibri" pitchFamily="34" charset="0"/>
              </a:rPr>
              <a:t>Solution   </a:t>
            </a:r>
          </a:p>
          <a:p>
            <a:pPr eaLnBrk="0" hangingPunct="0">
              <a:spcBef>
                <a:spcPct val="20000"/>
              </a:spcBef>
              <a:buFont typeface="Courier New" pitchFamily="49" charset="0"/>
              <a:buNone/>
            </a:pPr>
            <a:r>
              <a:rPr lang="en-US" sz="2800" i="1" dirty="0">
                <a:latin typeface="Calibri" pitchFamily="34" charset="0"/>
              </a:rPr>
              <a:t>s </a:t>
            </a:r>
            <a:r>
              <a:rPr lang="en-US" sz="2800" dirty="0">
                <a:latin typeface="Calibri" pitchFamily="34" charset="0"/>
              </a:rPr>
              <a:t>is </a:t>
            </a:r>
            <a:r>
              <a:rPr lang="en-US" sz="2800" dirty="0">
                <a:solidFill>
                  <a:srgbClr val="FF0000"/>
                </a:solidFill>
                <a:latin typeface="Calibri" pitchFamily="34" charset="0"/>
              </a:rPr>
              <a:t>not a function</a:t>
            </a:r>
            <a:r>
              <a:rPr lang="en-US" sz="2800" dirty="0">
                <a:latin typeface="Calibri" pitchFamily="34" charset="0"/>
              </a:rPr>
              <a:t>. The number 2 appears as a first coordinate more than once.</a:t>
            </a:r>
          </a:p>
        </p:txBody>
      </p:sp>
      <p:pic>
        <p:nvPicPr>
          <p:cNvPr id="13318" name="Picture 6" descr="Sec-2"/>
          <p:cNvPicPr>
            <a:picLocks noChangeAspect="1" noChangeArrowheads="1"/>
          </p:cNvPicPr>
          <p:nvPr/>
        </p:nvPicPr>
        <p:blipFill>
          <a:blip r:embed="rId5" cstate="print"/>
          <a:srcRect/>
          <a:stretch>
            <a:fillRect/>
          </a:stretch>
        </p:blipFill>
        <p:spPr bwMode="auto">
          <a:xfrm>
            <a:off x="5410200" y="2971800"/>
            <a:ext cx="3200400" cy="294245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Functions (cont.)</a:t>
            </a:r>
          </a:p>
        </p:txBody>
      </p:sp>
      <p:sp>
        <p:nvSpPr>
          <p:cNvPr id="14339" name="Rectangle 3"/>
          <p:cNvSpPr>
            <a:spLocks noGrp="1"/>
          </p:cNvSpPr>
          <p:nvPr>
            <p:ph idx="1"/>
          </p:nvPr>
        </p:nvSpPr>
        <p:spPr>
          <a:xfrm>
            <a:off x="457200" y="1280160"/>
            <a:ext cx="5105400" cy="4572000"/>
          </a:xfrm>
          <a:prstGeom prst="rect">
            <a:avLst/>
          </a:prstGeom>
        </p:spPr>
        <p:txBody>
          <a:bodyPr/>
          <a:lstStyle/>
          <a:p>
            <a:pPr marL="0" indent="0">
              <a:lnSpc>
                <a:spcPct val="150000"/>
              </a:lnSpc>
              <a:buFont typeface="Courier New" pitchFamily="49" charset="0"/>
              <a:buNone/>
            </a:pPr>
            <a:endParaRPr lang="en-US" b="1" i="0" dirty="0">
              <a:solidFill>
                <a:schemeClr val="tx1"/>
              </a:solidFill>
            </a:endParaRPr>
          </a:p>
          <a:p>
            <a:pPr marL="0" indent="0">
              <a:lnSpc>
                <a:spcPct val="150000"/>
              </a:lnSpc>
              <a:buFont typeface="Courier New" pitchFamily="49" charset="0"/>
              <a:buNone/>
            </a:pPr>
            <a:r>
              <a:rPr lang="en-US" b="1" i="0" dirty="0">
                <a:solidFill>
                  <a:schemeClr val="tx1"/>
                </a:solidFill>
              </a:rPr>
              <a:t>Solution   </a:t>
            </a:r>
          </a:p>
          <a:p>
            <a:pPr marL="0" indent="0">
              <a:spcBef>
                <a:spcPts val="0"/>
              </a:spcBef>
              <a:buFont typeface="Courier New" pitchFamily="49" charset="0"/>
              <a:buNone/>
            </a:pPr>
            <a:r>
              <a:rPr lang="en-US" i="1" dirty="0">
                <a:solidFill>
                  <a:schemeClr val="tx1"/>
                </a:solidFill>
              </a:rPr>
              <a:t>t</a:t>
            </a:r>
            <a:r>
              <a:rPr lang="en-US" dirty="0">
                <a:solidFill>
                  <a:schemeClr val="tx1"/>
                </a:solidFill>
              </a:rPr>
              <a:t> </a:t>
            </a:r>
            <a:r>
              <a:rPr lang="en-US" i="0" dirty="0">
                <a:solidFill>
                  <a:schemeClr val="tx1"/>
                </a:solidFill>
              </a:rPr>
              <a:t>is </a:t>
            </a:r>
            <a:r>
              <a:rPr lang="en-US" i="0" dirty="0">
                <a:solidFill>
                  <a:srgbClr val="FF0000"/>
                </a:solidFill>
              </a:rPr>
              <a:t>a function</a:t>
            </a:r>
            <a:r>
              <a:rPr lang="en-US" i="0" dirty="0">
                <a:solidFill>
                  <a:schemeClr val="tx1"/>
                </a:solidFill>
              </a:rPr>
              <a:t>. Each first coordinate appears only once. The fact that the second coordinates are all the same has no effect on the concept of a function.</a:t>
            </a:r>
          </a:p>
        </p:txBody>
      </p:sp>
      <p:graphicFrame>
        <p:nvGraphicFramePr>
          <p:cNvPr id="14340" name="Object 4"/>
          <p:cNvGraphicFramePr>
            <a:graphicFrameLocks noChangeAspect="1"/>
          </p:cNvGraphicFramePr>
          <p:nvPr/>
        </p:nvGraphicFramePr>
        <p:xfrm>
          <a:off x="530352" y="1371600"/>
          <a:ext cx="6489700" cy="711200"/>
        </p:xfrm>
        <a:graphic>
          <a:graphicData uri="http://schemas.openxmlformats.org/presentationml/2006/ole">
            <mc:AlternateContent xmlns:mc="http://schemas.openxmlformats.org/markup-compatibility/2006">
              <mc:Choice xmlns:v="urn:schemas-microsoft-com:vml" Requires="v">
                <p:oleObj spid="_x0000_s4101" name="Equation" r:id="rId3" imgW="6489700" imgH="711200" progId="Equation.DSMT4">
                  <p:embed/>
                </p:oleObj>
              </mc:Choice>
              <mc:Fallback>
                <p:oleObj name="Equation" r:id="rId3" imgW="6489700" imgH="711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6489700" cy="71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4341" name="Picture 5" descr="Sec-2b"/>
          <p:cNvPicPr>
            <a:picLocks noChangeAspect="1" noChangeArrowheads="1"/>
          </p:cNvPicPr>
          <p:nvPr/>
        </p:nvPicPr>
        <p:blipFill>
          <a:blip r:embed="rId5" cstate="print"/>
          <a:srcRect/>
          <a:stretch>
            <a:fillRect/>
          </a:stretch>
        </p:blipFill>
        <p:spPr bwMode="auto">
          <a:xfrm>
            <a:off x="5486399" y="2514600"/>
            <a:ext cx="3200400" cy="294245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Vertical Line Test</a:t>
            </a:r>
          </a:p>
        </p:txBody>
      </p:sp>
      <p:sp>
        <p:nvSpPr>
          <p:cNvPr id="4" name="Content Placeholder 3"/>
          <p:cNvSpPr>
            <a:spLocks noGrp="1"/>
          </p:cNvSpPr>
          <p:nvPr>
            <p:ph idx="1"/>
          </p:nvPr>
        </p:nvSpPr>
        <p:spPr/>
        <p:txBody>
          <a:bodyPr/>
          <a:lstStyle/>
          <a:p>
            <a:endParaRPr lang="en-US" dirty="0"/>
          </a:p>
          <a:p>
            <a:endParaRPr lang="en-US" dirty="0"/>
          </a:p>
        </p:txBody>
      </p:sp>
      <p:sp>
        <p:nvSpPr>
          <p:cNvPr id="15363" name="TextBox 3"/>
          <p:cNvSpPr txBox="1">
            <a:spLocks noChangeArrowheads="1"/>
          </p:cNvSpPr>
          <p:nvPr/>
        </p:nvSpPr>
        <p:spPr bwMode="auto">
          <a:xfrm>
            <a:off x="457200" y="1280160"/>
            <a:ext cx="8226425" cy="1816100"/>
          </a:xfrm>
          <a:prstGeom prst="rect">
            <a:avLst/>
          </a:prstGeom>
          <a:solidFill>
            <a:srgbClr val="FFFFCC"/>
          </a:solidFill>
          <a:ln w="28575">
            <a:solidFill>
              <a:srgbClr val="000000"/>
            </a:solidFill>
            <a:miter lim="800000"/>
            <a:headEnd/>
            <a:tailEnd/>
          </a:ln>
        </p:spPr>
        <p:txBody>
          <a:bodyPr>
            <a:spAutoFit/>
          </a:bodyPr>
          <a:lstStyle/>
          <a:p>
            <a:pPr algn="ctr"/>
            <a:r>
              <a:rPr lang="en-US" sz="2800" b="1" dirty="0">
                <a:solidFill>
                  <a:srgbClr val="000000"/>
                </a:solidFill>
                <a:latin typeface="Calibri" pitchFamily="34" charset="0"/>
              </a:rPr>
              <a:t>Vertical Line Test</a:t>
            </a:r>
          </a:p>
          <a:p>
            <a:r>
              <a:rPr lang="en-US" sz="2800" dirty="0">
                <a:solidFill>
                  <a:srgbClr val="000000"/>
                </a:solidFill>
                <a:latin typeface="Calibri" pitchFamily="34" charset="0"/>
              </a:rPr>
              <a:t>If </a:t>
            </a:r>
            <a:r>
              <a:rPr lang="en-US" sz="2800" b="1" dirty="0">
                <a:solidFill>
                  <a:srgbClr val="C00C08"/>
                </a:solidFill>
                <a:latin typeface="Calibri" pitchFamily="34" charset="0"/>
              </a:rPr>
              <a:t>any</a:t>
            </a:r>
            <a:r>
              <a:rPr lang="en-US" sz="2800" b="1" dirty="0">
                <a:solidFill>
                  <a:srgbClr val="000000"/>
                </a:solidFill>
                <a:latin typeface="Calibri" pitchFamily="34" charset="0"/>
              </a:rPr>
              <a:t> </a:t>
            </a:r>
            <a:r>
              <a:rPr lang="en-US" sz="2800" dirty="0">
                <a:solidFill>
                  <a:srgbClr val="000000"/>
                </a:solidFill>
                <a:latin typeface="Calibri" pitchFamily="34" charset="0"/>
              </a:rPr>
              <a:t>vertical line intersects the graph of a relation at more than one point, then the relation is </a:t>
            </a:r>
            <a:r>
              <a:rPr lang="en-US" sz="2800" b="1" dirty="0">
                <a:solidFill>
                  <a:srgbClr val="C00C08"/>
                </a:solidFill>
                <a:latin typeface="Calibri" pitchFamily="34" charset="0"/>
              </a:rPr>
              <a:t>not</a:t>
            </a:r>
            <a:r>
              <a:rPr lang="en-US" sz="2800" b="1" dirty="0">
                <a:solidFill>
                  <a:srgbClr val="000000"/>
                </a:solidFill>
                <a:latin typeface="Calibri" pitchFamily="34" charset="0"/>
              </a:rPr>
              <a:t> </a:t>
            </a:r>
            <a:r>
              <a:rPr lang="en-US" sz="2800" dirty="0">
                <a:solidFill>
                  <a:srgbClr val="000000"/>
                </a:solidFill>
                <a:latin typeface="Calibri" pitchFamily="34" charset="0"/>
              </a:rPr>
              <a:t>a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Vertical Line Test</a:t>
            </a:r>
          </a:p>
        </p:txBody>
      </p:sp>
      <p:sp>
        <p:nvSpPr>
          <p:cNvPr id="1638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the vertical line test to determine whether or not each of the following graphs represents a function. Then list the domain and range of each graph.</a:t>
            </a:r>
            <a:r>
              <a:rPr lang="en-US" dirty="0">
                <a:solidFill>
                  <a:schemeClr val="tx1"/>
                </a:solidFill>
              </a:rPr>
              <a:t> </a:t>
            </a:r>
          </a:p>
          <a:p>
            <a:pPr marL="0" indent="0">
              <a:lnSpc>
                <a:spcPct val="150000"/>
              </a:lnSpc>
              <a:buFont typeface="Courier New" pitchFamily="49" charset="0"/>
              <a:buNone/>
            </a:pPr>
            <a:r>
              <a:rPr lang="en-US" b="1" i="0" dirty="0">
                <a:solidFill>
                  <a:schemeClr val="tx1"/>
                </a:solidFill>
              </a:rPr>
              <a:t>a. </a:t>
            </a:r>
          </a:p>
        </p:txBody>
      </p:sp>
      <p:pic>
        <p:nvPicPr>
          <p:cNvPr id="16388" name="Picture 4" descr="2_34"/>
          <p:cNvPicPr>
            <a:picLocks noChangeAspect="1" noChangeArrowheads="1"/>
          </p:cNvPicPr>
          <p:nvPr/>
        </p:nvPicPr>
        <p:blipFill>
          <a:blip r:embed="rId2" cstate="print"/>
          <a:srcRect/>
          <a:stretch>
            <a:fillRect/>
          </a:stretch>
        </p:blipFill>
        <p:spPr bwMode="auto">
          <a:xfrm>
            <a:off x="838200" y="2648636"/>
            <a:ext cx="3200400" cy="321876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Vertical Line Test (cont.)</a:t>
            </a:r>
          </a:p>
        </p:txBody>
      </p:sp>
      <p:sp>
        <p:nvSpPr>
          <p:cNvPr id="17411" name="Rectangle 3"/>
          <p:cNvSpPr>
            <a:spLocks noGrp="1"/>
          </p:cNvSpPr>
          <p:nvPr>
            <p:ph idx="1"/>
          </p:nvPr>
        </p:nvSpPr>
        <p:spPr>
          <a:xfrm>
            <a:off x="457200" y="1280160"/>
            <a:ext cx="8229600" cy="4315027"/>
          </a:xfrm>
          <a:prstGeom prst="rect">
            <a:avLst/>
          </a:prstGeom>
          <a:noFill/>
        </p:spPr>
        <p:txBody>
          <a:bodyPr>
            <a:spAutoFit/>
          </a:bodyPr>
          <a:lstStyle/>
          <a:p>
            <a:r>
              <a:rPr lang="en-US" b="1" dirty="0">
                <a:latin typeface="Calibri" pitchFamily="34" charset="0"/>
              </a:rPr>
              <a:t>Solution</a:t>
            </a:r>
            <a:endParaRPr lang="en-US" dirty="0">
              <a:latin typeface="Calibri" pitchFamily="34" charset="0"/>
            </a:endParaRPr>
          </a:p>
          <a:p>
            <a:r>
              <a:rPr lang="en-US" dirty="0">
                <a:latin typeface="Calibri" pitchFamily="34" charset="0"/>
              </a:rPr>
              <a:t>The relation is </a:t>
            </a:r>
            <a:r>
              <a:rPr lang="en-US" b="1" dirty="0">
                <a:solidFill>
                  <a:srgbClr val="FF0000"/>
                </a:solidFill>
                <a:latin typeface="Calibri" pitchFamily="34" charset="0"/>
              </a:rPr>
              <a:t>not </a:t>
            </a:r>
            <a:r>
              <a:rPr lang="en-US" dirty="0">
                <a:solidFill>
                  <a:srgbClr val="FF0000"/>
                </a:solidFill>
                <a:latin typeface="Calibri" pitchFamily="34" charset="0"/>
              </a:rPr>
              <a:t>a function </a:t>
            </a:r>
            <a:r>
              <a:rPr lang="en-US" dirty="0">
                <a:latin typeface="Calibri" pitchFamily="34" charset="0"/>
              </a:rPr>
              <a:t>since a vertical line can be drawn that intersects the graph at more than one point. Listing the ordered pairs shows that several </a:t>
            </a:r>
            <a:br>
              <a:rPr lang="en-US" dirty="0">
                <a:latin typeface="Calibri" pitchFamily="34" charset="0"/>
              </a:rPr>
            </a:br>
            <a:r>
              <a:rPr lang="en-US" i="1" dirty="0">
                <a:latin typeface="Calibri" pitchFamily="34" charset="0"/>
              </a:rPr>
              <a:t>x­-</a:t>
            </a:r>
            <a:r>
              <a:rPr lang="en-US" dirty="0">
                <a:latin typeface="Calibri" pitchFamily="34" charset="0"/>
              </a:rPr>
              <a:t>coordinates appear more than once.</a:t>
            </a:r>
          </a:p>
          <a:p>
            <a:pPr>
              <a:lnSpc>
                <a:spcPct val="200000"/>
              </a:lnSpc>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Here </a:t>
            </a:r>
            <a:r>
              <a:rPr lang="en-US" i="1" dirty="0">
                <a:solidFill>
                  <a:srgbClr val="FF0008"/>
                </a:solidFill>
              </a:rPr>
              <a:t>D</a:t>
            </a:r>
            <a:r>
              <a:rPr lang="en-US" dirty="0">
                <a:solidFill>
                  <a:srgbClr val="FF0008"/>
                </a:solidFill>
              </a:rPr>
              <a:t> </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2 , </a:t>
            </a:r>
            <a:r>
              <a:rPr lang="en-US" i="0" dirty="0">
                <a:solidFill>
                  <a:srgbClr val="FF0008"/>
                </a:solidFill>
                <a:latin typeface="Symbol" pitchFamily="18" charset="2"/>
              </a:rPr>
              <a:t>-</a:t>
            </a:r>
            <a:r>
              <a:rPr lang="en-US" i="0" dirty="0">
                <a:solidFill>
                  <a:srgbClr val="FF0008"/>
                </a:solidFill>
              </a:rPr>
              <a:t>1, 0, 1, 2} </a:t>
            </a:r>
            <a:r>
              <a:rPr lang="en-US" i="0" dirty="0">
                <a:solidFill>
                  <a:schemeClr val="tx1"/>
                </a:solidFill>
              </a:rPr>
              <a:t>and </a:t>
            </a:r>
            <a:r>
              <a:rPr lang="en-US" i="1" dirty="0">
                <a:solidFill>
                  <a:srgbClr val="FF0008"/>
                </a:solidFill>
              </a:rPr>
              <a:t>R</a:t>
            </a:r>
            <a:r>
              <a:rPr lang="en-US" dirty="0">
                <a:solidFill>
                  <a:srgbClr val="FF0008"/>
                </a:solidFill>
              </a:rPr>
              <a:t> </a:t>
            </a:r>
            <a:r>
              <a:rPr lang="en-US" i="0" dirty="0">
                <a:solidFill>
                  <a:srgbClr val="FF0008"/>
                </a:solidFill>
              </a:rPr>
              <a:t>= {0, 1, 3, 4, 5}</a:t>
            </a:r>
            <a:r>
              <a:rPr lang="en-US" i="0" dirty="0">
                <a:solidFill>
                  <a:schemeClr val="tx1"/>
                </a:solidFill>
              </a:rPr>
              <a:t>.</a:t>
            </a:r>
          </a:p>
        </p:txBody>
      </p:sp>
      <p:graphicFrame>
        <p:nvGraphicFramePr>
          <p:cNvPr id="5123" name="Object 3"/>
          <p:cNvGraphicFramePr>
            <a:graphicFrameLocks noChangeAspect="1"/>
          </p:cNvGraphicFramePr>
          <p:nvPr/>
        </p:nvGraphicFramePr>
        <p:xfrm>
          <a:off x="1930400" y="3707452"/>
          <a:ext cx="5283200" cy="1155700"/>
        </p:xfrm>
        <a:graphic>
          <a:graphicData uri="http://schemas.openxmlformats.org/presentationml/2006/ole">
            <mc:AlternateContent xmlns:mc="http://schemas.openxmlformats.org/markup-compatibility/2006">
              <mc:Choice xmlns:v="urn:schemas-microsoft-com:vml" Requires="v">
                <p:oleObj spid="_x0000_s5126" name="Equation" r:id="rId3" imgW="5283000" imgH="1155600" progId="Equation.DSMT4">
                  <p:embed/>
                </p:oleObj>
              </mc:Choice>
              <mc:Fallback>
                <p:oleObj name="Equation" r:id="rId3" imgW="5283000" imgH="1155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0400" y="3707452"/>
                        <a:ext cx="5283200"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Vertical Line Test (cont.)</a:t>
            </a:r>
          </a:p>
        </p:txBody>
      </p:sp>
      <p:sp>
        <p:nvSpPr>
          <p:cNvPr id="18435" name="Rectangle 3"/>
          <p:cNvSpPr>
            <a:spLocks noGrp="1"/>
          </p:cNvSpPr>
          <p:nvPr>
            <p:ph idx="1"/>
          </p:nvPr>
        </p:nvSpPr>
        <p:spPr>
          <a:prstGeom prst="rect">
            <a:avLst/>
          </a:prstGeom>
        </p:spPr>
        <p:txBody>
          <a:bodyPr/>
          <a:lstStyle/>
          <a:p>
            <a:pPr>
              <a:lnSpc>
                <a:spcPct val="150000"/>
              </a:lnSpc>
              <a:buFont typeface="Courier New" pitchFamily="49" charset="0"/>
              <a:buNone/>
            </a:pPr>
            <a:r>
              <a:rPr lang="en-US" b="1" i="0" dirty="0">
                <a:solidFill>
                  <a:schemeClr val="tx1"/>
                </a:solidFill>
              </a:rPr>
              <a:t>b.</a:t>
            </a:r>
          </a:p>
        </p:txBody>
      </p:sp>
      <p:pic>
        <p:nvPicPr>
          <p:cNvPr id="18436" name="Picture 4" descr="2_35"/>
          <p:cNvPicPr>
            <a:picLocks noChangeAspect="1" noChangeArrowheads="1"/>
          </p:cNvPicPr>
          <p:nvPr/>
        </p:nvPicPr>
        <p:blipFill>
          <a:blip r:embed="rId2" cstate="print"/>
          <a:srcRect/>
          <a:stretch>
            <a:fillRect/>
          </a:stretch>
        </p:blipFill>
        <p:spPr bwMode="auto">
          <a:xfrm>
            <a:off x="914400" y="1276692"/>
            <a:ext cx="3200400" cy="3219108"/>
          </a:xfrm>
          <a:prstGeom prst="rect">
            <a:avLst/>
          </a:prstGeom>
          <a:noFill/>
          <a:ln w="9525">
            <a:noFill/>
            <a:miter lim="800000"/>
            <a:headEnd/>
            <a:tailEnd/>
          </a:ln>
        </p:spPr>
      </p:pic>
      <p:sp>
        <p:nvSpPr>
          <p:cNvPr id="18437" name="Text Box 5"/>
          <p:cNvSpPr txBox="1">
            <a:spLocks noChangeArrowheads="1"/>
          </p:cNvSpPr>
          <p:nvPr/>
        </p:nvSpPr>
        <p:spPr bwMode="auto">
          <a:xfrm>
            <a:off x="4343400" y="1447800"/>
            <a:ext cx="4297680" cy="4149854"/>
          </a:xfrm>
          <a:prstGeom prst="rect">
            <a:avLst/>
          </a:prstGeom>
          <a:noFill/>
          <a:ln w="9525">
            <a:noFill/>
            <a:miter lim="800000"/>
            <a:headEnd/>
            <a:tailEnd/>
          </a:ln>
        </p:spPr>
        <p:txBody>
          <a:bodyPr>
            <a:spAutoFit/>
          </a:bodyPr>
          <a:lstStyle/>
          <a:p>
            <a:pPr>
              <a:spcBef>
                <a:spcPts val="672"/>
              </a:spcBef>
            </a:pPr>
            <a:r>
              <a:rPr lang="en-US" sz="2800" b="1" dirty="0">
                <a:latin typeface="Calibri" pitchFamily="34" charset="0"/>
              </a:rPr>
              <a:t>Solution</a:t>
            </a:r>
            <a:endParaRPr lang="en-US" sz="2800" dirty="0">
              <a:latin typeface="Calibri" pitchFamily="34" charset="0"/>
            </a:endParaRPr>
          </a:p>
          <a:p>
            <a:pPr>
              <a:spcBef>
                <a:spcPts val="672"/>
              </a:spcBef>
            </a:pPr>
            <a:r>
              <a:rPr lang="en-US" sz="2800" dirty="0">
                <a:latin typeface="Calibri" pitchFamily="34" charset="0"/>
              </a:rPr>
              <a:t>The relation </a:t>
            </a:r>
            <a:r>
              <a:rPr lang="en-US" sz="2800" dirty="0">
                <a:solidFill>
                  <a:srgbClr val="FF0000"/>
                </a:solidFill>
                <a:latin typeface="Calibri" pitchFamily="34" charset="0"/>
              </a:rPr>
              <a:t>is a </a:t>
            </a:r>
            <a:r>
              <a:rPr lang="en-US" sz="2800" b="1" dirty="0">
                <a:solidFill>
                  <a:srgbClr val="FF0000"/>
                </a:solidFill>
                <a:latin typeface="Calibri" pitchFamily="34" charset="0"/>
              </a:rPr>
              <a:t>function</a:t>
            </a:r>
            <a:r>
              <a:rPr lang="en-US" sz="2800" dirty="0">
                <a:latin typeface="Calibri" pitchFamily="34" charset="0"/>
              </a:rPr>
              <a:t>. No vertical line will intersect the graph at more than one point. Several vertical lines are drawn to illustrate this. </a:t>
            </a:r>
          </a:p>
          <a:p>
            <a:pPr>
              <a:spcBef>
                <a:spcPts val="672"/>
              </a:spcBef>
            </a:pPr>
            <a:r>
              <a:rPr lang="en-US" sz="2800" dirty="0">
                <a:latin typeface="Calibri" pitchFamily="34" charset="0"/>
              </a:rPr>
              <a:t>For this function, we see from the graph that               </a:t>
            </a:r>
            <a:r>
              <a:rPr lang="en-US" sz="2800" i="1" dirty="0">
                <a:solidFill>
                  <a:srgbClr val="FF0008"/>
                </a:solidFill>
                <a:latin typeface="Calibri" pitchFamily="34" charset="0"/>
              </a:rPr>
              <a:t>D </a:t>
            </a:r>
            <a:r>
              <a:rPr lang="en-US" sz="2800" dirty="0">
                <a:solidFill>
                  <a:srgbClr val="FF0008"/>
                </a:solidFill>
                <a:latin typeface="Calibri" pitchFamily="34" charset="0"/>
              </a:rPr>
              <a:t>= [</a:t>
            </a:r>
            <a:r>
              <a:rPr lang="en-US" sz="2800" dirty="0">
                <a:solidFill>
                  <a:srgbClr val="FF0008"/>
                </a:solidFill>
                <a:latin typeface="Symbol" pitchFamily="18" charset="2"/>
              </a:rPr>
              <a:t>-</a:t>
            </a:r>
            <a:r>
              <a:rPr lang="en-US" sz="2800" dirty="0">
                <a:solidFill>
                  <a:srgbClr val="FF0008"/>
                </a:solidFill>
                <a:latin typeface="Calibri" pitchFamily="34" charset="0"/>
              </a:rPr>
              <a:t>2, 2]</a:t>
            </a:r>
            <a:r>
              <a:rPr lang="en-US" sz="2800" dirty="0">
                <a:latin typeface="Calibri" pitchFamily="34" charset="0"/>
              </a:rPr>
              <a:t> and </a:t>
            </a:r>
            <a:r>
              <a:rPr lang="en-US" sz="2800" i="1" dirty="0">
                <a:solidFill>
                  <a:srgbClr val="FF0008"/>
                </a:solidFill>
                <a:latin typeface="Calibri" pitchFamily="34" charset="0"/>
              </a:rPr>
              <a:t>R </a:t>
            </a:r>
            <a:r>
              <a:rPr lang="en-US" sz="2800" dirty="0">
                <a:solidFill>
                  <a:srgbClr val="FF0008"/>
                </a:solidFill>
                <a:latin typeface="Calibri" pitchFamily="34" charset="0"/>
              </a:rPr>
              <a:t>= [0, 2]</a:t>
            </a:r>
            <a:r>
              <a:rPr lang="en-US" sz="2800" dirty="0">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Vertical Line Test (cont.)</a:t>
            </a:r>
          </a:p>
        </p:txBody>
      </p:sp>
      <p:sp>
        <p:nvSpPr>
          <p:cNvPr id="19459" name="Rectangle 3"/>
          <p:cNvSpPr>
            <a:spLocks noGrp="1"/>
          </p:cNvSpPr>
          <p:nvPr>
            <p:ph idx="1"/>
          </p:nvPr>
        </p:nvSpPr>
        <p:spPr>
          <a:prstGeom prst="rect">
            <a:avLst/>
          </a:prstGeom>
        </p:spPr>
        <p:txBody>
          <a:bodyPr/>
          <a:lstStyle/>
          <a:p>
            <a:pPr>
              <a:lnSpc>
                <a:spcPct val="150000"/>
              </a:lnSpc>
              <a:buFont typeface="Courier New" pitchFamily="49" charset="0"/>
              <a:buNone/>
            </a:pPr>
            <a:r>
              <a:rPr lang="en-US" b="1" i="0" dirty="0">
                <a:solidFill>
                  <a:schemeClr val="tx1"/>
                </a:solidFill>
              </a:rPr>
              <a:t>c.</a:t>
            </a:r>
          </a:p>
        </p:txBody>
      </p:sp>
      <p:pic>
        <p:nvPicPr>
          <p:cNvPr id="19460" name="Picture 4" descr="2_36"/>
          <p:cNvPicPr>
            <a:picLocks noChangeAspect="1" noChangeArrowheads="1"/>
          </p:cNvPicPr>
          <p:nvPr/>
        </p:nvPicPr>
        <p:blipFill>
          <a:blip r:embed="rId2" cstate="print"/>
          <a:srcRect/>
          <a:stretch>
            <a:fillRect/>
          </a:stretch>
        </p:blipFill>
        <p:spPr bwMode="auto">
          <a:xfrm>
            <a:off x="914400" y="1219202"/>
            <a:ext cx="3200400" cy="3219108"/>
          </a:xfrm>
          <a:prstGeom prst="rect">
            <a:avLst/>
          </a:prstGeom>
          <a:noFill/>
          <a:ln w="9525">
            <a:noFill/>
            <a:miter lim="800000"/>
            <a:headEnd/>
            <a:tailEnd/>
          </a:ln>
        </p:spPr>
      </p:pic>
      <p:sp>
        <p:nvSpPr>
          <p:cNvPr id="19461" name="Text Box 5"/>
          <p:cNvSpPr txBox="1">
            <a:spLocks noChangeArrowheads="1"/>
          </p:cNvSpPr>
          <p:nvPr/>
        </p:nvSpPr>
        <p:spPr bwMode="auto">
          <a:xfrm>
            <a:off x="4343400" y="1398588"/>
            <a:ext cx="4480560" cy="3377848"/>
          </a:xfrm>
          <a:prstGeom prst="rect">
            <a:avLst/>
          </a:prstGeom>
          <a:noFill/>
          <a:ln w="9525">
            <a:noFill/>
            <a:miter lim="800000"/>
            <a:headEnd/>
            <a:tailEnd/>
          </a:ln>
        </p:spPr>
        <p:txBody>
          <a:bodyPr>
            <a:spAutoFit/>
          </a:bodyPr>
          <a:lstStyle/>
          <a:p>
            <a:pPr>
              <a:spcBef>
                <a:spcPts val="672"/>
              </a:spcBef>
            </a:pPr>
            <a:r>
              <a:rPr lang="en-US" sz="2800" b="1" dirty="0">
                <a:latin typeface="Calibri" pitchFamily="34" charset="0"/>
              </a:rPr>
              <a:t>Solution</a:t>
            </a:r>
            <a:endParaRPr lang="en-US" sz="2800" dirty="0">
              <a:latin typeface="Calibri" pitchFamily="34" charset="0"/>
            </a:endParaRPr>
          </a:p>
          <a:p>
            <a:pPr>
              <a:spcBef>
                <a:spcPts val="672"/>
              </a:spcBef>
            </a:pPr>
            <a:r>
              <a:rPr lang="en-US" sz="2800" dirty="0">
                <a:latin typeface="Calibri" pitchFamily="34" charset="0"/>
              </a:rPr>
              <a:t>The relation is </a:t>
            </a:r>
            <a:r>
              <a:rPr lang="en-US" sz="2800" b="1" dirty="0">
                <a:solidFill>
                  <a:srgbClr val="FF0000"/>
                </a:solidFill>
                <a:latin typeface="Calibri" pitchFamily="34" charset="0"/>
              </a:rPr>
              <a:t>not </a:t>
            </a:r>
            <a:r>
              <a:rPr lang="en-US" sz="2800" dirty="0">
                <a:solidFill>
                  <a:srgbClr val="FF0000"/>
                </a:solidFill>
                <a:latin typeface="Calibri" pitchFamily="34" charset="0"/>
              </a:rPr>
              <a:t>a function</a:t>
            </a:r>
            <a:r>
              <a:rPr lang="en-US" sz="2800" dirty="0">
                <a:latin typeface="Calibri" pitchFamily="34" charset="0"/>
              </a:rPr>
              <a:t>. At least one vertical line (drawn) intersects the graph at more than one point.</a:t>
            </a:r>
          </a:p>
          <a:p>
            <a:pPr>
              <a:spcBef>
                <a:spcPts val="672"/>
              </a:spcBef>
            </a:pPr>
            <a:r>
              <a:rPr lang="en-US" sz="2800" dirty="0">
                <a:latin typeface="Calibri" pitchFamily="34" charset="0"/>
              </a:rPr>
              <a:t>Here </a:t>
            </a:r>
            <a:r>
              <a:rPr lang="en-US" sz="2800" i="1" dirty="0">
                <a:solidFill>
                  <a:srgbClr val="FF0008"/>
                </a:solidFill>
                <a:latin typeface="Calibri" pitchFamily="34" charset="0"/>
              </a:rPr>
              <a:t>D </a:t>
            </a:r>
            <a:r>
              <a:rPr lang="en-US" sz="2800" dirty="0">
                <a:solidFill>
                  <a:srgbClr val="FF0008"/>
                </a:solidFill>
                <a:latin typeface="Calibri" pitchFamily="34" charset="0"/>
              </a:rPr>
              <a:t>= [</a:t>
            </a:r>
            <a:r>
              <a:rPr lang="en-US" sz="2800" dirty="0">
                <a:solidFill>
                  <a:srgbClr val="FF0008"/>
                </a:solidFill>
                <a:latin typeface="Symbol" pitchFamily="18" charset="2"/>
              </a:rPr>
              <a:t>-</a:t>
            </a:r>
            <a:r>
              <a:rPr lang="en-US" sz="2800" dirty="0">
                <a:solidFill>
                  <a:srgbClr val="FF0008"/>
                </a:solidFill>
                <a:latin typeface="Calibri" pitchFamily="34" charset="0"/>
              </a:rPr>
              <a:t>3, </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a:t>
            </a:r>
            <a:r>
              <a:rPr lang="en-US" sz="2800" dirty="0">
                <a:latin typeface="Calibri" pitchFamily="34" charset="0"/>
              </a:rPr>
              <a:t> and </a:t>
            </a:r>
          </a:p>
          <a:p>
            <a:pPr>
              <a:spcBef>
                <a:spcPts val="672"/>
              </a:spcBef>
            </a:pPr>
            <a:r>
              <a:rPr lang="en-US" sz="2800" i="1" dirty="0">
                <a:solidFill>
                  <a:srgbClr val="FF0008"/>
                </a:solidFill>
                <a:latin typeface="Calibri" pitchFamily="34" charset="0"/>
              </a:rPr>
              <a:t>R </a:t>
            </a:r>
            <a:r>
              <a:rPr lang="en-US" sz="2800" dirty="0">
                <a:solidFill>
                  <a:srgbClr val="FF0008"/>
                </a:solidFill>
                <a:latin typeface="Calibri" pitchFamily="34" charset="0"/>
              </a:rPr>
              <a:t>=  (−</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 </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a:t>
            </a:r>
            <a:r>
              <a:rPr lang="en-US" sz="2800" dirty="0">
                <a:solidFill>
                  <a:srgbClr val="0000FF"/>
                </a:solidFill>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Vertical Line Test (cont.)</a:t>
            </a:r>
          </a:p>
        </p:txBody>
      </p:sp>
      <p:sp>
        <p:nvSpPr>
          <p:cNvPr id="20483" name="Rectangle 3"/>
          <p:cNvSpPr>
            <a:spLocks noGrp="1"/>
          </p:cNvSpPr>
          <p:nvPr>
            <p:ph idx="1"/>
          </p:nvPr>
        </p:nvSpPr>
        <p:spPr>
          <a:prstGeom prst="rect">
            <a:avLst/>
          </a:prstGeom>
        </p:spPr>
        <p:txBody>
          <a:bodyPr/>
          <a:lstStyle/>
          <a:p>
            <a:pPr>
              <a:lnSpc>
                <a:spcPct val="150000"/>
              </a:lnSpc>
              <a:buFont typeface="Courier New" pitchFamily="49" charset="0"/>
              <a:buNone/>
            </a:pPr>
            <a:r>
              <a:rPr lang="en-US" b="1" i="0" dirty="0">
                <a:solidFill>
                  <a:schemeClr val="tx1"/>
                </a:solidFill>
              </a:rPr>
              <a:t>d.</a:t>
            </a:r>
          </a:p>
        </p:txBody>
      </p:sp>
      <p:pic>
        <p:nvPicPr>
          <p:cNvPr id="20484" name="Picture 4" descr="2_37"/>
          <p:cNvPicPr>
            <a:picLocks noChangeAspect="1" noChangeArrowheads="1"/>
          </p:cNvPicPr>
          <p:nvPr/>
        </p:nvPicPr>
        <p:blipFill>
          <a:blip r:embed="rId2" cstate="print"/>
          <a:srcRect/>
          <a:stretch>
            <a:fillRect/>
          </a:stretch>
        </p:blipFill>
        <p:spPr bwMode="auto">
          <a:xfrm>
            <a:off x="990600" y="1219202"/>
            <a:ext cx="3200400" cy="3219108"/>
          </a:xfrm>
          <a:prstGeom prst="rect">
            <a:avLst/>
          </a:prstGeom>
          <a:noFill/>
          <a:ln w="9525">
            <a:noFill/>
            <a:miter lim="800000"/>
            <a:headEnd/>
            <a:tailEnd/>
          </a:ln>
        </p:spPr>
      </p:pic>
      <p:sp>
        <p:nvSpPr>
          <p:cNvPr id="20485" name="Text Box 5"/>
          <p:cNvSpPr txBox="1">
            <a:spLocks noChangeArrowheads="1"/>
          </p:cNvSpPr>
          <p:nvPr/>
        </p:nvSpPr>
        <p:spPr bwMode="auto">
          <a:xfrm>
            <a:off x="4419600" y="1371600"/>
            <a:ext cx="4480560" cy="3377848"/>
          </a:xfrm>
          <a:prstGeom prst="rect">
            <a:avLst/>
          </a:prstGeom>
          <a:noFill/>
          <a:ln w="9525">
            <a:noFill/>
            <a:miter lim="800000"/>
            <a:headEnd/>
            <a:tailEnd/>
          </a:ln>
        </p:spPr>
        <p:txBody>
          <a:bodyPr>
            <a:spAutoFit/>
          </a:bodyPr>
          <a:lstStyle/>
          <a:p>
            <a:pPr>
              <a:spcBef>
                <a:spcPts val="672"/>
              </a:spcBef>
            </a:pPr>
            <a:r>
              <a:rPr lang="en-US" sz="2800" b="1" dirty="0">
                <a:latin typeface="Calibri" pitchFamily="34" charset="0"/>
              </a:rPr>
              <a:t>Solution</a:t>
            </a:r>
            <a:endParaRPr lang="en-US" sz="2800" dirty="0">
              <a:latin typeface="Calibri" pitchFamily="34" charset="0"/>
            </a:endParaRPr>
          </a:p>
          <a:p>
            <a:pPr>
              <a:spcBef>
                <a:spcPts val="672"/>
              </a:spcBef>
            </a:pPr>
            <a:r>
              <a:rPr lang="en-US" sz="2800" dirty="0">
                <a:latin typeface="Calibri" pitchFamily="34" charset="0"/>
              </a:rPr>
              <a:t>The relation is </a:t>
            </a:r>
            <a:r>
              <a:rPr lang="en-US" sz="2800" b="1" dirty="0">
                <a:latin typeface="Calibri" pitchFamily="34" charset="0"/>
              </a:rPr>
              <a:t>not </a:t>
            </a:r>
            <a:r>
              <a:rPr lang="en-US" sz="2800" dirty="0">
                <a:latin typeface="Calibri" pitchFamily="34" charset="0"/>
              </a:rPr>
              <a:t>a function. At least one vertical line intersects the graph at more than one point.</a:t>
            </a:r>
          </a:p>
          <a:p>
            <a:pPr>
              <a:spcBef>
                <a:spcPts val="672"/>
              </a:spcBef>
            </a:pPr>
            <a:r>
              <a:rPr lang="en-US" sz="2800" dirty="0">
                <a:latin typeface="Calibri" pitchFamily="34" charset="0"/>
              </a:rPr>
              <a:t>Here </a:t>
            </a:r>
            <a:r>
              <a:rPr lang="en-US" sz="2800" i="1" dirty="0">
                <a:solidFill>
                  <a:srgbClr val="FF0008"/>
                </a:solidFill>
                <a:latin typeface="Calibri" pitchFamily="34" charset="0"/>
              </a:rPr>
              <a:t>D </a:t>
            </a:r>
            <a:r>
              <a:rPr lang="en-US" sz="2800" dirty="0">
                <a:solidFill>
                  <a:srgbClr val="FF0008"/>
                </a:solidFill>
                <a:latin typeface="Calibri" pitchFamily="34" charset="0"/>
              </a:rPr>
              <a:t>= (</a:t>
            </a:r>
            <a:r>
              <a:rPr lang="en-US" sz="2800" dirty="0">
                <a:solidFill>
                  <a:srgbClr val="FF0008"/>
                </a:solidFill>
                <a:latin typeface="Symbol" pitchFamily="18" charset="2"/>
              </a:rPr>
              <a:t>-</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 </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a:t>
            </a:r>
            <a:r>
              <a:rPr lang="en-US" sz="2800" dirty="0">
                <a:latin typeface="Calibri" pitchFamily="34" charset="0"/>
              </a:rPr>
              <a:t>, and </a:t>
            </a:r>
          </a:p>
          <a:p>
            <a:pPr>
              <a:spcBef>
                <a:spcPts val="672"/>
              </a:spcBef>
            </a:pPr>
            <a:r>
              <a:rPr lang="en-US" sz="2800" i="1" dirty="0">
                <a:solidFill>
                  <a:srgbClr val="FF0008"/>
                </a:solidFill>
                <a:latin typeface="Calibri" pitchFamily="34" charset="0"/>
              </a:rPr>
              <a:t>R </a:t>
            </a:r>
            <a:r>
              <a:rPr lang="en-US" sz="2800" dirty="0">
                <a:solidFill>
                  <a:srgbClr val="FF0008"/>
                </a:solidFill>
                <a:latin typeface="Calibri" pitchFamily="34" charset="0"/>
              </a:rPr>
              <a:t>= (</a:t>
            </a:r>
            <a:r>
              <a:rPr lang="en-US" sz="2800" dirty="0">
                <a:solidFill>
                  <a:srgbClr val="FF0008"/>
                </a:solidFill>
                <a:latin typeface="Symbol" pitchFamily="18" charset="2"/>
              </a:rPr>
              <a:t>-</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 </a:t>
            </a:r>
            <a:r>
              <a:rPr lang="en-US" sz="2800" dirty="0">
                <a:solidFill>
                  <a:srgbClr val="FF0008"/>
                </a:solidFill>
                <a:latin typeface="Calibri" pitchFamily="34" charset="0"/>
                <a:sym typeface="Symbol"/>
              </a:rPr>
              <a:t></a:t>
            </a:r>
            <a:r>
              <a:rPr lang="en-US" sz="2800" dirty="0">
                <a:solidFill>
                  <a:srgbClr val="FF0008"/>
                </a:solidFill>
                <a:latin typeface="Calibri" pitchFamily="34" charset="0"/>
              </a:rPr>
              <a:t>)</a:t>
            </a:r>
            <a:r>
              <a:rPr lang="en-US" sz="2800" dirty="0">
                <a:latin typeface="Calibri"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Linear Functions</a:t>
            </a:r>
          </a:p>
        </p:txBody>
      </p:sp>
      <p:sp>
        <p:nvSpPr>
          <p:cNvPr id="4" name="Content Placeholder 3"/>
          <p:cNvSpPr>
            <a:spLocks noGrp="1"/>
          </p:cNvSpPr>
          <p:nvPr>
            <p:ph idx="1"/>
          </p:nvPr>
        </p:nvSpPr>
        <p:spPr/>
        <p:txBody>
          <a:bodyPr/>
          <a:lstStyle/>
          <a:p>
            <a:endParaRPr lang="en-US" dirty="0"/>
          </a:p>
          <a:p>
            <a:endParaRPr lang="en-US" dirty="0"/>
          </a:p>
        </p:txBody>
      </p:sp>
      <p:sp>
        <p:nvSpPr>
          <p:cNvPr id="21507" name="TextBox 3"/>
          <p:cNvSpPr txBox="1">
            <a:spLocks noChangeArrowheads="1"/>
          </p:cNvSpPr>
          <p:nvPr/>
        </p:nvSpPr>
        <p:spPr bwMode="auto">
          <a:xfrm>
            <a:off x="457200" y="1280160"/>
            <a:ext cx="8226425" cy="2682875"/>
          </a:xfrm>
          <a:prstGeom prst="rect">
            <a:avLst/>
          </a:prstGeom>
          <a:solidFill>
            <a:srgbClr val="FFFFCC"/>
          </a:solidFill>
          <a:ln w="28575">
            <a:solidFill>
              <a:srgbClr val="000000"/>
            </a:solidFill>
            <a:miter lim="800000"/>
            <a:headEnd/>
            <a:tailEnd/>
          </a:ln>
        </p:spPr>
        <p:txBody>
          <a:bodyPr>
            <a:spAutoFit/>
          </a:bodyPr>
          <a:lstStyle/>
          <a:p>
            <a:pPr algn="ctr"/>
            <a:r>
              <a:rPr lang="en-US" sz="2800" b="1" dirty="0">
                <a:solidFill>
                  <a:srgbClr val="000000"/>
                </a:solidFill>
                <a:latin typeface="Calibri" pitchFamily="34" charset="0"/>
              </a:rPr>
              <a:t>Linear Function</a:t>
            </a:r>
          </a:p>
          <a:p>
            <a:r>
              <a:rPr lang="en-US" sz="2800" dirty="0">
                <a:solidFill>
                  <a:srgbClr val="000000"/>
                </a:solidFill>
                <a:latin typeface="Calibri" pitchFamily="34" charset="0"/>
              </a:rPr>
              <a:t>A </a:t>
            </a:r>
            <a:r>
              <a:rPr lang="en-US" sz="2800" b="1" dirty="0">
                <a:solidFill>
                  <a:srgbClr val="C00C08"/>
                </a:solidFill>
                <a:latin typeface="Calibri" pitchFamily="34" charset="0"/>
              </a:rPr>
              <a:t>linear function</a:t>
            </a:r>
            <a:r>
              <a:rPr lang="en-US" sz="2800" b="1" dirty="0">
                <a:solidFill>
                  <a:srgbClr val="000000"/>
                </a:solidFill>
                <a:latin typeface="Calibri" pitchFamily="34" charset="0"/>
              </a:rPr>
              <a:t> </a:t>
            </a:r>
            <a:r>
              <a:rPr lang="en-US" sz="2800" dirty="0">
                <a:solidFill>
                  <a:srgbClr val="000000"/>
                </a:solidFill>
                <a:latin typeface="Calibri" pitchFamily="34" charset="0"/>
              </a:rPr>
              <a:t>is a function represented by an equation of the form</a:t>
            </a:r>
          </a:p>
          <a:p>
            <a:pPr algn="ctr"/>
            <a:r>
              <a:rPr lang="en-US" sz="2800" b="1" i="1" dirty="0">
                <a:solidFill>
                  <a:srgbClr val="0000FF"/>
                </a:solidFill>
                <a:latin typeface="Calibri" pitchFamily="34" charset="0"/>
              </a:rPr>
              <a:t>y </a:t>
            </a:r>
            <a:r>
              <a:rPr lang="en-US" sz="2800" dirty="0">
                <a:solidFill>
                  <a:srgbClr val="0000FF"/>
                </a:solidFill>
                <a:latin typeface="Symbol" pitchFamily="18" charset="2"/>
              </a:rPr>
              <a:t>=</a:t>
            </a:r>
            <a:r>
              <a:rPr lang="en-US" sz="2800" b="1" i="1" dirty="0">
                <a:solidFill>
                  <a:srgbClr val="0000FF"/>
                </a:solidFill>
                <a:latin typeface="Calibri" pitchFamily="34" charset="0"/>
              </a:rPr>
              <a:t> mx </a:t>
            </a:r>
            <a:r>
              <a:rPr lang="en-US" sz="2800" dirty="0">
                <a:solidFill>
                  <a:srgbClr val="0000FF"/>
                </a:solidFill>
                <a:latin typeface="Symbol" pitchFamily="18" charset="2"/>
              </a:rPr>
              <a:t>+</a:t>
            </a:r>
            <a:r>
              <a:rPr lang="en-US" sz="2800" b="1" i="1" dirty="0">
                <a:solidFill>
                  <a:srgbClr val="0000FF"/>
                </a:solidFill>
                <a:latin typeface="Calibri" pitchFamily="34" charset="0"/>
              </a:rPr>
              <a:t> b</a:t>
            </a:r>
            <a:r>
              <a:rPr lang="en-US" sz="2800" dirty="0">
                <a:solidFill>
                  <a:srgbClr val="000000"/>
                </a:solidFill>
                <a:latin typeface="Calibri" pitchFamily="34" charset="0"/>
              </a:rPr>
              <a:t>.</a:t>
            </a:r>
          </a:p>
          <a:p>
            <a:r>
              <a:rPr lang="en-US" sz="2800" dirty="0">
                <a:solidFill>
                  <a:srgbClr val="000000"/>
                </a:solidFill>
                <a:latin typeface="Calibri" pitchFamily="34" charset="0"/>
              </a:rPr>
              <a:t>The domain of a linear function is the set of all real numbers: </a:t>
            </a:r>
            <a:r>
              <a:rPr lang="en-US" sz="2800" i="1" dirty="0">
                <a:solidFill>
                  <a:srgbClr val="000000"/>
                </a:solidFill>
                <a:latin typeface="Calibri" pitchFamily="34" charset="0"/>
              </a:rPr>
              <a:t>D </a:t>
            </a:r>
            <a:r>
              <a:rPr lang="en-US" sz="2800" dirty="0">
                <a:solidFill>
                  <a:srgbClr val="000000"/>
                </a:solidFill>
                <a:latin typeface="Calibri" pitchFamily="34" charset="0"/>
              </a:rPr>
              <a:t>= (</a:t>
            </a:r>
            <a:r>
              <a:rPr lang="en-US" sz="2800" dirty="0">
                <a:solidFill>
                  <a:srgbClr val="000000"/>
                </a:solidFill>
                <a:latin typeface="Symbol" pitchFamily="18" charset="2"/>
              </a:rPr>
              <a:t>-</a:t>
            </a:r>
            <a:r>
              <a:rPr lang="en-US" sz="2800" dirty="0">
                <a:solidFill>
                  <a:srgbClr val="000000"/>
                </a:solidFill>
                <a:latin typeface="Calibri" pitchFamily="34" charset="0"/>
                <a:sym typeface="Symbol"/>
              </a:rPr>
              <a:t></a:t>
            </a:r>
            <a:r>
              <a:rPr lang="en-US" sz="2800" dirty="0">
                <a:solidFill>
                  <a:srgbClr val="000000"/>
                </a:solidFill>
                <a:latin typeface="Calibri" pitchFamily="34" charset="0"/>
              </a:rPr>
              <a:t>, </a:t>
            </a:r>
            <a:r>
              <a:rPr lang="en-US" sz="2800" dirty="0">
                <a:solidFill>
                  <a:srgbClr val="000000"/>
                </a:solidFill>
                <a:latin typeface="Calibri" pitchFamily="34" charset="0"/>
                <a:sym typeface="Symbol"/>
              </a:rPr>
              <a:t></a:t>
            </a:r>
            <a:r>
              <a:rPr lang="en-US" sz="2800" dirty="0">
                <a:solidFill>
                  <a:srgbClr val="000000"/>
                </a:solidFill>
                <a:latin typeface="Calibri" pitchFamily="34"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Domains of Nonlinear Functions</a:t>
            </a:r>
          </a:p>
        </p:txBody>
      </p:sp>
      <p:sp>
        <p:nvSpPr>
          <p:cNvPr id="4" name="Content Placeholder 3"/>
          <p:cNvSpPr>
            <a:spLocks noGrp="1"/>
          </p:cNvSpPr>
          <p:nvPr>
            <p:ph idx="1"/>
          </p:nvPr>
        </p:nvSpPr>
        <p:spPr/>
        <p:txBody>
          <a:bodyPr/>
          <a:lstStyle/>
          <a:p>
            <a:endParaRPr lang="en-US" dirty="0"/>
          </a:p>
          <a:p>
            <a:endParaRPr lang="en-US" dirty="0"/>
          </a:p>
        </p:txBody>
      </p:sp>
      <p:sp>
        <p:nvSpPr>
          <p:cNvPr id="22531" name="TextBox 3"/>
          <p:cNvSpPr txBox="1">
            <a:spLocks noChangeArrowheads="1"/>
          </p:cNvSpPr>
          <p:nvPr/>
        </p:nvSpPr>
        <p:spPr bwMode="auto">
          <a:xfrm>
            <a:off x="457200" y="1280160"/>
            <a:ext cx="8226425" cy="2255837"/>
          </a:xfrm>
          <a:prstGeom prst="rect">
            <a:avLst/>
          </a:prstGeom>
          <a:noFill/>
          <a:ln w="28575">
            <a:solidFill>
              <a:srgbClr val="FF0008"/>
            </a:solidFill>
            <a:miter lim="800000"/>
            <a:headEnd/>
            <a:tailEnd/>
          </a:ln>
        </p:spPr>
        <p:txBody>
          <a:bodyPr>
            <a:spAutoFit/>
          </a:bodyPr>
          <a:lstStyle/>
          <a:p>
            <a:pPr algn="ctr"/>
            <a:r>
              <a:rPr lang="en-US" sz="2800" b="1" dirty="0">
                <a:solidFill>
                  <a:srgbClr val="000000"/>
                </a:solidFill>
                <a:latin typeface="Calibri" pitchFamily="34" charset="0"/>
              </a:rPr>
              <a:t>Note</a:t>
            </a:r>
          </a:p>
          <a:p>
            <a:r>
              <a:rPr lang="en-US" sz="2800" dirty="0">
                <a:solidFill>
                  <a:srgbClr val="000000"/>
                </a:solidFill>
                <a:latin typeface="Calibri" pitchFamily="34" charset="0"/>
              </a:rPr>
              <a:t>In determining the domain of a function, one fact to remember at this stage is that </a:t>
            </a:r>
            <a:r>
              <a:rPr lang="en-US" sz="2800" b="1" dirty="0">
                <a:solidFill>
                  <a:srgbClr val="C00C08"/>
                </a:solidFill>
                <a:latin typeface="Calibri" pitchFamily="34" charset="0"/>
              </a:rPr>
              <a:t>no denominator can equal 0</a:t>
            </a:r>
            <a:r>
              <a:rPr lang="en-US" sz="2800" dirty="0">
                <a:solidFill>
                  <a:srgbClr val="C00C08"/>
                </a:solidFill>
                <a:latin typeface="Calibri" pitchFamily="34" charset="0"/>
              </a:rPr>
              <a:t>.</a:t>
            </a:r>
            <a:r>
              <a:rPr lang="en-US" sz="2800" dirty="0">
                <a:solidFill>
                  <a:srgbClr val="000000"/>
                </a:solidFill>
                <a:latin typeface="Calibri" pitchFamily="34" charset="0"/>
              </a:rPr>
              <a:t> In future chapters we will discuss other nonlinear functions with limited domains.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3022366"/>
          </a:xfrm>
        </p:spPr>
        <p:txBody>
          <a:bodyPr>
            <a:spAutoFit/>
          </a:bodyPr>
          <a:lstStyle/>
          <a:p>
            <a:pPr marL="463550" indent="-463550">
              <a:buFont typeface="Courier New" pitchFamily="49" charset="0"/>
              <a:buChar char="o"/>
            </a:pPr>
            <a:r>
              <a:rPr lang="en-US" i="0" dirty="0">
                <a:solidFill>
                  <a:schemeClr val="tx1"/>
                </a:solidFill>
              </a:rPr>
              <a:t>Find the domain and range of a relation or function. </a:t>
            </a:r>
          </a:p>
          <a:p>
            <a:pPr marL="463550" indent="-463550">
              <a:buFont typeface="Courier New" pitchFamily="49" charset="0"/>
              <a:buChar char="o"/>
            </a:pPr>
            <a:r>
              <a:rPr lang="en-US" i="0" dirty="0">
                <a:solidFill>
                  <a:schemeClr val="tx1"/>
                </a:solidFill>
              </a:rPr>
              <a:t>Determine whether a relation is or is not a function. </a:t>
            </a:r>
          </a:p>
          <a:p>
            <a:pPr marL="463550" indent="-463550">
              <a:buFont typeface="Courier New" pitchFamily="49" charset="0"/>
              <a:buChar char="o"/>
            </a:pPr>
            <a:r>
              <a:rPr lang="en-US" i="0" dirty="0">
                <a:solidFill>
                  <a:schemeClr val="tx1"/>
                </a:solidFill>
              </a:rPr>
              <a:t>Use the vertical line test to determine whether a graph is or is not the graph of a function. </a:t>
            </a:r>
          </a:p>
          <a:p>
            <a:pPr marL="463550" indent="-463550">
              <a:buFont typeface="Courier New" pitchFamily="49" charset="0"/>
              <a:buChar char="o"/>
            </a:pPr>
            <a:r>
              <a:rPr lang="en-US" i="0" dirty="0">
                <a:solidFill>
                  <a:schemeClr val="tx1"/>
                </a:solidFill>
              </a:rPr>
              <a:t>Write a function using function notation. </a:t>
            </a:r>
          </a:p>
          <a:p>
            <a:pPr marL="463550" indent="-463550">
              <a:buFont typeface="Courier New" pitchFamily="49" charset="0"/>
              <a:buChar char="o"/>
            </a:pPr>
            <a:r>
              <a:rPr lang="en-US" i="0" dirty="0">
                <a:solidFill>
                  <a:schemeClr val="tx1"/>
                </a:solidFill>
              </a:rPr>
              <a:t>Use a graphing calculator to graph functions.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5: Domain</a:t>
            </a:r>
          </a:p>
        </p:txBody>
      </p:sp>
      <p:sp>
        <p:nvSpPr>
          <p:cNvPr id="7" name="Content Placeholder 6"/>
          <p:cNvSpPr>
            <a:spLocks noGrp="1"/>
          </p:cNvSpPr>
          <p:nvPr>
            <p:ph idx="1"/>
          </p:nvPr>
        </p:nvSpPr>
        <p:spPr/>
        <p:txBody>
          <a:bodyPr/>
          <a:lstStyle/>
          <a:p>
            <a:pPr>
              <a:spcBef>
                <a:spcPts val="672"/>
              </a:spcBef>
            </a:pPr>
            <a:r>
              <a:rPr lang="en-US" dirty="0">
                <a:solidFill>
                  <a:schemeClr val="accent1"/>
                </a:solidFill>
              </a:rPr>
              <a:t>Find the domain for the function </a:t>
            </a:r>
          </a:p>
          <a:p>
            <a:pPr>
              <a:spcBef>
                <a:spcPts val="672"/>
              </a:spcBef>
            </a:pPr>
            <a:r>
              <a:rPr lang="en-US" b="1" dirty="0">
                <a:solidFill>
                  <a:schemeClr val="accent1"/>
                </a:solidFill>
              </a:rPr>
              <a:t>Solution </a:t>
            </a:r>
          </a:p>
          <a:p>
            <a:pPr>
              <a:spcBef>
                <a:spcPts val="672"/>
              </a:spcBef>
            </a:pPr>
            <a:r>
              <a:rPr lang="en-US" dirty="0">
                <a:solidFill>
                  <a:schemeClr val="accent1"/>
                </a:solidFill>
              </a:rPr>
              <a:t>The domain is all real numbers for which the expression    </a:t>
            </a:r>
          </a:p>
          <a:p>
            <a:pPr>
              <a:lnSpc>
                <a:spcPct val="150000"/>
              </a:lnSpc>
              <a:spcBef>
                <a:spcPts val="672"/>
              </a:spcBef>
            </a:pPr>
            <a:r>
              <a:rPr lang="en-US" dirty="0">
                <a:solidFill>
                  <a:schemeClr val="accent1"/>
                </a:solidFill>
              </a:rPr>
              <a:t>             is defined.  Thus                                    or </a:t>
            </a:r>
            <a:r>
              <a:rPr lang="en-US" i="1" dirty="0">
                <a:solidFill>
                  <a:srgbClr val="FF0008"/>
                </a:solidFill>
              </a:rPr>
              <a:t>x</a:t>
            </a:r>
            <a:r>
              <a:rPr lang="en-US" dirty="0">
                <a:solidFill>
                  <a:srgbClr val="FF0008"/>
                </a:solidFill>
              </a:rPr>
              <a:t> ≠ 5</a:t>
            </a:r>
            <a:r>
              <a:rPr lang="en-US" dirty="0">
                <a:solidFill>
                  <a:schemeClr val="accent1"/>
                </a:solidFill>
              </a:rPr>
              <a:t>, </a:t>
            </a:r>
          </a:p>
          <a:p>
            <a:pPr>
              <a:spcBef>
                <a:spcPts val="1200"/>
              </a:spcBef>
            </a:pPr>
            <a:r>
              <a:rPr lang="en-US" dirty="0">
                <a:solidFill>
                  <a:schemeClr val="accent1"/>
                </a:solidFill>
              </a:rPr>
              <a:t>because the denominator is 0 when </a:t>
            </a:r>
            <a:r>
              <a:rPr lang="en-US" i="1" dirty="0">
                <a:solidFill>
                  <a:schemeClr val="accent1"/>
                </a:solidFill>
              </a:rPr>
              <a:t>x</a:t>
            </a:r>
            <a:r>
              <a:rPr lang="en-US" dirty="0">
                <a:solidFill>
                  <a:schemeClr val="accent1"/>
                </a:solidFill>
              </a:rPr>
              <a:t> = 5. </a:t>
            </a:r>
          </a:p>
          <a:p>
            <a:pPr>
              <a:spcBef>
                <a:spcPts val="672"/>
              </a:spcBef>
            </a:pPr>
            <a:r>
              <a:rPr lang="en-US" b="1" dirty="0">
                <a:solidFill>
                  <a:schemeClr val="accent1"/>
                </a:solidFill>
              </a:rPr>
              <a:t>Note: </a:t>
            </a:r>
            <a:r>
              <a:rPr lang="en-US" dirty="0">
                <a:solidFill>
                  <a:schemeClr val="accent1"/>
                </a:solidFill>
              </a:rPr>
              <a:t>Here interval notation tells us that </a:t>
            </a:r>
            <a:r>
              <a:rPr lang="en-US" i="1" dirty="0">
                <a:solidFill>
                  <a:schemeClr val="accent1"/>
                </a:solidFill>
              </a:rPr>
              <a:t>x</a:t>
            </a:r>
            <a:r>
              <a:rPr lang="en-US" dirty="0">
                <a:solidFill>
                  <a:schemeClr val="accent1"/>
                </a:solidFill>
              </a:rPr>
              <a:t> can be any real number except 5.</a:t>
            </a:r>
            <a:endParaRPr lang="en-US" dirty="0"/>
          </a:p>
        </p:txBody>
      </p:sp>
      <p:graphicFrame>
        <p:nvGraphicFramePr>
          <p:cNvPr id="23556" name="Object 4"/>
          <p:cNvGraphicFramePr>
            <a:graphicFrameLocks noChangeAspect="1"/>
          </p:cNvGraphicFramePr>
          <p:nvPr/>
        </p:nvGraphicFramePr>
        <p:xfrm>
          <a:off x="5334662" y="1113808"/>
          <a:ext cx="1511300" cy="838200"/>
        </p:xfrm>
        <a:graphic>
          <a:graphicData uri="http://schemas.openxmlformats.org/presentationml/2006/ole">
            <mc:AlternateContent xmlns:mc="http://schemas.openxmlformats.org/markup-compatibility/2006">
              <mc:Choice xmlns:v="urn:schemas-microsoft-com:vml" Requires="v">
                <p:oleObj spid="_x0000_s6155" name="Equation" r:id="rId3" imgW="2007720" imgH="1103760" progId="Equation.DSMT4">
                  <p:embed/>
                </p:oleObj>
              </mc:Choice>
              <mc:Fallback>
                <p:oleObj name="Equation" r:id="rId3" imgW="2007720" imgH="1103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662" y="1113808"/>
                        <a:ext cx="151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5"/>
          <p:cNvGraphicFramePr>
            <a:graphicFrameLocks noChangeAspect="1"/>
          </p:cNvGraphicFramePr>
          <p:nvPr/>
        </p:nvGraphicFramePr>
        <p:xfrm>
          <a:off x="571500" y="2819400"/>
          <a:ext cx="914400" cy="838200"/>
        </p:xfrm>
        <a:graphic>
          <a:graphicData uri="http://schemas.openxmlformats.org/presentationml/2006/ole">
            <mc:AlternateContent xmlns:mc="http://schemas.openxmlformats.org/markup-compatibility/2006">
              <mc:Choice xmlns:v="urn:schemas-microsoft-com:vml" Requires="v">
                <p:oleObj spid="_x0000_s6156" name="Equation" r:id="rId5" imgW="1207080" imgH="1103760" progId="Equation.DSMT4">
                  <p:embed/>
                </p:oleObj>
              </mc:Choice>
              <mc:Fallback>
                <p:oleObj name="Equation" r:id="rId5" imgW="1207080" imgH="110376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 y="2819400"/>
                        <a:ext cx="91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8" name="Object 6"/>
          <p:cNvGraphicFramePr>
            <a:graphicFrameLocks noChangeAspect="1"/>
          </p:cNvGraphicFramePr>
          <p:nvPr/>
        </p:nvGraphicFramePr>
        <p:xfrm>
          <a:off x="4038600" y="3022600"/>
          <a:ext cx="2743200" cy="469900"/>
        </p:xfrm>
        <a:graphic>
          <a:graphicData uri="http://schemas.openxmlformats.org/presentationml/2006/ole">
            <mc:AlternateContent xmlns:mc="http://schemas.openxmlformats.org/markup-compatibility/2006">
              <mc:Choice xmlns:v="urn:schemas-microsoft-com:vml" Requires="v">
                <p:oleObj spid="_x0000_s6157" name="Equation" r:id="rId7" imgW="3646800" imgH="608760" progId="Equation.DSMT4">
                  <p:embed/>
                </p:oleObj>
              </mc:Choice>
              <mc:Fallback>
                <p:oleObj name="Equation" r:id="rId7" imgW="3646800" imgH="60876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3022600"/>
                        <a:ext cx="2743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5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6: Function Evaluation</a:t>
            </a:r>
          </a:p>
        </p:txBody>
      </p:sp>
      <p:sp>
        <p:nvSpPr>
          <p:cNvPr id="24579" name="Rectangle 3"/>
          <p:cNvSpPr>
            <a:spLocks noGrp="1"/>
          </p:cNvSpPr>
          <p:nvPr>
            <p:ph idx="1"/>
          </p:nvPr>
        </p:nvSpPr>
        <p:spPr>
          <a:prstGeom prst="rect">
            <a:avLst/>
          </a:prstGeom>
        </p:spPr>
        <p:txBody>
          <a:bodyPr/>
          <a:lstStyle/>
          <a:p>
            <a:pPr marL="0" indent="0">
              <a:buFont typeface="Courier New" pitchFamily="49" charset="0"/>
              <a:buNone/>
              <a:tabLst>
                <a:tab pos="463550" algn="l"/>
              </a:tabLst>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dirty="0">
                <a:solidFill>
                  <a:srgbClr val="0000FF"/>
                </a:solidFill>
              </a:rPr>
              <a:t> </a:t>
            </a:r>
            <a:r>
              <a:rPr lang="en-US" i="0" dirty="0">
                <a:solidFill>
                  <a:srgbClr val="0000FF"/>
                </a:solidFill>
              </a:rPr>
              <a:t>+ 5, </a:t>
            </a:r>
            <a:r>
              <a:rPr lang="en-US" i="0" dirty="0">
                <a:solidFill>
                  <a:schemeClr val="tx1"/>
                </a:solidFill>
              </a:rPr>
              <a:t>find:</a:t>
            </a:r>
          </a:p>
          <a:p>
            <a:pPr marL="0" indent="0">
              <a:buFont typeface="Courier New" pitchFamily="49" charset="0"/>
              <a:buNone/>
              <a:tabLst>
                <a:tab pos="463550" algn="l"/>
              </a:tabLst>
            </a:pPr>
            <a:r>
              <a:rPr lang="en-US" b="1" i="0" dirty="0">
                <a:solidFill>
                  <a:schemeClr val="tx1"/>
                </a:solidFill>
              </a:rPr>
              <a:t>a.	</a:t>
            </a:r>
            <a:r>
              <a:rPr lang="en-US" i="1" dirty="0">
                <a:solidFill>
                  <a:srgbClr val="0000FF"/>
                </a:solidFill>
              </a:rPr>
              <a:t>g</a:t>
            </a:r>
            <a:r>
              <a:rPr lang="en-US" i="0" dirty="0">
                <a:solidFill>
                  <a:srgbClr val="0000FF"/>
                </a:solidFill>
              </a:rPr>
              <a:t>(2)</a:t>
            </a:r>
          </a:p>
          <a:p>
            <a:pPr marL="0" indent="0">
              <a:buFont typeface="Courier New" pitchFamily="49" charset="0"/>
              <a:buNone/>
              <a:tabLst>
                <a:tab pos="463550" algn="l"/>
              </a:tabLst>
            </a:pPr>
            <a:r>
              <a:rPr lang="en-US" b="1" i="0" dirty="0">
                <a:solidFill>
                  <a:schemeClr val="tx1"/>
                </a:solidFill>
              </a:rPr>
              <a:t>Solution</a:t>
            </a:r>
            <a:endParaRPr lang="en-US" i="0" dirty="0">
              <a:solidFill>
                <a:srgbClr val="FF0008"/>
              </a:solidFill>
            </a:endParaRPr>
          </a:p>
          <a:p>
            <a:pPr marL="0" indent="0">
              <a:spcBef>
                <a:spcPts val="2000"/>
              </a:spcBef>
              <a:buFont typeface="Courier New" pitchFamily="49" charset="0"/>
              <a:buNone/>
              <a:tabLst>
                <a:tab pos="463550" algn="l"/>
              </a:tabLst>
            </a:pPr>
            <a:r>
              <a:rPr lang="en-US" b="1" i="0" dirty="0">
                <a:solidFill>
                  <a:schemeClr val="tx1"/>
                </a:solidFill>
              </a:rPr>
              <a:t>b.	</a:t>
            </a:r>
            <a:r>
              <a:rPr lang="en-US" i="1" dirty="0">
                <a:solidFill>
                  <a:srgbClr val="0000FF"/>
                </a:solidFill>
              </a:rPr>
              <a:t>g</a:t>
            </a:r>
            <a:r>
              <a:rPr lang="en-US" i="0" dirty="0">
                <a:solidFill>
                  <a:srgbClr val="0000FF"/>
                </a:solidFill>
              </a:rPr>
              <a:t>(</a:t>
            </a:r>
            <a:r>
              <a:rPr lang="en-US" i="0" dirty="0">
                <a:solidFill>
                  <a:srgbClr val="0000FF"/>
                </a:solidFill>
                <a:latin typeface="Symbol" pitchFamily="18" charset="2"/>
              </a:rPr>
              <a:t>-</a:t>
            </a:r>
            <a:r>
              <a:rPr lang="en-US" i="0" dirty="0">
                <a:solidFill>
                  <a:srgbClr val="0000FF"/>
                </a:solidFill>
              </a:rPr>
              <a:t>1)</a:t>
            </a:r>
          </a:p>
          <a:p>
            <a:pPr marL="0" indent="0">
              <a:buFont typeface="Courier New" pitchFamily="49" charset="0"/>
              <a:buNone/>
              <a:tabLst>
                <a:tab pos="463550" algn="l"/>
              </a:tabLst>
            </a:pPr>
            <a:r>
              <a:rPr lang="en-US" b="1" i="0" dirty="0">
                <a:solidFill>
                  <a:schemeClr val="tx1"/>
                </a:solidFill>
              </a:rPr>
              <a:t>Solution</a:t>
            </a:r>
            <a:endParaRPr lang="en-US" i="0" dirty="0">
              <a:solidFill>
                <a:srgbClr val="FF0008"/>
              </a:solidFill>
            </a:endParaRPr>
          </a:p>
          <a:p>
            <a:pPr marL="0" indent="0">
              <a:spcBef>
                <a:spcPts val="2000"/>
              </a:spcBef>
              <a:buFont typeface="Courier New" pitchFamily="49" charset="0"/>
              <a:buNone/>
              <a:tabLst>
                <a:tab pos="463550" algn="l"/>
              </a:tabLst>
            </a:pPr>
            <a:r>
              <a:rPr lang="en-US" b="1" i="0" dirty="0">
                <a:solidFill>
                  <a:schemeClr val="tx1"/>
                </a:solidFill>
              </a:rPr>
              <a:t>c.	</a:t>
            </a:r>
            <a:r>
              <a:rPr lang="en-US" i="1" dirty="0">
                <a:solidFill>
                  <a:srgbClr val="0000FF"/>
                </a:solidFill>
              </a:rPr>
              <a:t>g</a:t>
            </a:r>
            <a:r>
              <a:rPr lang="en-US" i="0" dirty="0">
                <a:solidFill>
                  <a:srgbClr val="0000FF"/>
                </a:solidFill>
              </a:rPr>
              <a:t>(0)</a:t>
            </a:r>
          </a:p>
          <a:p>
            <a:pPr marL="0" indent="0">
              <a:buFont typeface="Courier New" pitchFamily="49" charset="0"/>
              <a:buNone/>
              <a:tabLst>
                <a:tab pos="463550" algn="l"/>
              </a:tabLst>
            </a:pPr>
            <a:r>
              <a:rPr lang="en-US" b="1" i="0" dirty="0">
                <a:solidFill>
                  <a:schemeClr val="tx1"/>
                </a:solidFill>
              </a:rPr>
              <a:t>Solution</a:t>
            </a:r>
            <a:endParaRPr lang="en-US" i="0" dirty="0">
              <a:solidFill>
                <a:srgbClr val="FF0008"/>
              </a:solidFill>
            </a:endParaRPr>
          </a:p>
          <a:p>
            <a:pPr marL="0" indent="0">
              <a:buFont typeface="Courier New" pitchFamily="49" charset="0"/>
              <a:buNone/>
              <a:tabLst>
                <a:tab pos="463550" algn="l"/>
              </a:tabLst>
            </a:pPr>
            <a:endParaRPr lang="en-US" i="0" dirty="0">
              <a:solidFill>
                <a:schemeClr val="tx1"/>
              </a:solidFill>
            </a:endParaRPr>
          </a:p>
        </p:txBody>
      </p:sp>
      <p:sp>
        <p:nvSpPr>
          <p:cNvPr id="4" name="Rectangle 3"/>
          <p:cNvSpPr/>
          <p:nvPr/>
        </p:nvSpPr>
        <p:spPr>
          <a:xfrm>
            <a:off x="1981200" y="2286000"/>
            <a:ext cx="769763" cy="523220"/>
          </a:xfrm>
          <a:prstGeom prst="rect">
            <a:avLst/>
          </a:prstGeom>
        </p:spPr>
        <p:txBody>
          <a:bodyPr wrap="none">
            <a:spAutoFit/>
          </a:bodyPr>
          <a:lstStyle/>
          <a:p>
            <a:r>
              <a:rPr lang="en-US" sz="2800" i="1" dirty="0">
                <a:solidFill>
                  <a:srgbClr val="0000FF"/>
                </a:solidFill>
              </a:rPr>
              <a:t>g</a:t>
            </a:r>
            <a:r>
              <a:rPr lang="en-US" sz="2800" dirty="0">
                <a:solidFill>
                  <a:srgbClr val="0000FF"/>
                </a:solidFill>
              </a:rPr>
              <a:t>(</a:t>
            </a:r>
            <a:r>
              <a:rPr lang="en-US" sz="2800" dirty="0">
                <a:solidFill>
                  <a:srgbClr val="FF00FF"/>
                </a:solidFill>
              </a:rPr>
              <a:t>2</a:t>
            </a:r>
            <a:r>
              <a:rPr lang="en-US" sz="2800" dirty="0">
                <a:solidFill>
                  <a:srgbClr val="0000FF"/>
                </a:solidFill>
              </a:rPr>
              <a:t>)</a:t>
            </a:r>
            <a:endParaRPr lang="en-US" sz="2800" dirty="0"/>
          </a:p>
        </p:txBody>
      </p:sp>
      <p:sp>
        <p:nvSpPr>
          <p:cNvPr id="5" name="Rectangle 4"/>
          <p:cNvSpPr/>
          <p:nvPr/>
        </p:nvSpPr>
        <p:spPr>
          <a:xfrm>
            <a:off x="2635766" y="2286000"/>
            <a:ext cx="1555234"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00007D"/>
                </a:solidFill>
              </a:rPr>
              <a:t>4(</a:t>
            </a:r>
            <a:r>
              <a:rPr lang="en-US" sz="2800" dirty="0">
                <a:solidFill>
                  <a:srgbClr val="FF00FF"/>
                </a:solidFill>
              </a:rPr>
              <a:t>2</a:t>
            </a:r>
            <a:r>
              <a:rPr lang="en-US" sz="2800" dirty="0">
                <a:solidFill>
                  <a:srgbClr val="00007D"/>
                </a:solidFill>
              </a:rPr>
              <a:t>) + 5</a:t>
            </a:r>
            <a:endParaRPr lang="en-US" sz="2800" dirty="0"/>
          </a:p>
        </p:txBody>
      </p:sp>
      <p:sp>
        <p:nvSpPr>
          <p:cNvPr id="6" name="Rectangle 5"/>
          <p:cNvSpPr/>
          <p:nvPr/>
        </p:nvSpPr>
        <p:spPr>
          <a:xfrm>
            <a:off x="4114800" y="2286000"/>
            <a:ext cx="811441"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8"/>
                </a:solidFill>
              </a:rPr>
              <a:t>13</a:t>
            </a:r>
            <a:endParaRPr lang="en-US" sz="2800" dirty="0"/>
          </a:p>
        </p:txBody>
      </p:sp>
      <p:sp>
        <p:nvSpPr>
          <p:cNvPr id="7" name="Rectangle 6"/>
          <p:cNvSpPr/>
          <p:nvPr/>
        </p:nvSpPr>
        <p:spPr>
          <a:xfrm>
            <a:off x="1981200" y="3505200"/>
            <a:ext cx="966931" cy="523220"/>
          </a:xfrm>
          <a:prstGeom prst="rect">
            <a:avLst/>
          </a:prstGeom>
        </p:spPr>
        <p:txBody>
          <a:bodyPr wrap="none">
            <a:spAutoFit/>
          </a:bodyPr>
          <a:lstStyle/>
          <a:p>
            <a:r>
              <a:rPr lang="en-US" sz="2800" i="1" dirty="0">
                <a:solidFill>
                  <a:srgbClr val="0000FF"/>
                </a:solidFill>
              </a:rPr>
              <a:t>g</a:t>
            </a:r>
            <a:r>
              <a:rPr lang="en-US" sz="2800" dirty="0">
                <a:solidFill>
                  <a:srgbClr val="0000FF"/>
                </a:solidFill>
              </a:rPr>
              <a:t>(</a:t>
            </a:r>
            <a:r>
              <a:rPr lang="en-US" sz="2800" dirty="0">
                <a:solidFill>
                  <a:srgbClr val="FF00FF"/>
                </a:solidFill>
                <a:latin typeface="Symbol" pitchFamily="18" charset="2"/>
              </a:rPr>
              <a:t>-</a:t>
            </a:r>
            <a:r>
              <a:rPr lang="en-US" sz="2800" dirty="0">
                <a:solidFill>
                  <a:srgbClr val="FF00FF"/>
                </a:solidFill>
              </a:rPr>
              <a:t>1</a:t>
            </a:r>
            <a:r>
              <a:rPr lang="en-US" sz="2800" dirty="0">
                <a:solidFill>
                  <a:srgbClr val="0000FF"/>
                </a:solidFill>
              </a:rPr>
              <a:t>)</a:t>
            </a:r>
            <a:endParaRPr lang="en-US" sz="2800" dirty="0"/>
          </a:p>
        </p:txBody>
      </p:sp>
      <p:sp>
        <p:nvSpPr>
          <p:cNvPr id="8" name="Rectangle 7"/>
          <p:cNvSpPr/>
          <p:nvPr/>
        </p:nvSpPr>
        <p:spPr>
          <a:xfrm>
            <a:off x="2864366" y="3505200"/>
            <a:ext cx="1752403"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00007D"/>
                </a:solidFill>
              </a:rPr>
              <a:t>4(</a:t>
            </a:r>
            <a:r>
              <a:rPr lang="en-US" sz="2800" dirty="0">
                <a:solidFill>
                  <a:srgbClr val="FF00FF"/>
                </a:solidFill>
                <a:latin typeface="Symbol" pitchFamily="18" charset="2"/>
              </a:rPr>
              <a:t>-</a:t>
            </a:r>
            <a:r>
              <a:rPr lang="en-US" sz="2800" dirty="0">
                <a:solidFill>
                  <a:srgbClr val="FF00FF"/>
                </a:solidFill>
              </a:rPr>
              <a:t>1</a:t>
            </a:r>
            <a:r>
              <a:rPr lang="en-US" sz="2800" dirty="0">
                <a:solidFill>
                  <a:srgbClr val="00007D"/>
                </a:solidFill>
              </a:rPr>
              <a:t>) + 5</a:t>
            </a:r>
            <a:endParaRPr lang="en-US" sz="2800" dirty="0"/>
          </a:p>
        </p:txBody>
      </p:sp>
      <p:sp>
        <p:nvSpPr>
          <p:cNvPr id="9" name="Rectangle 8"/>
          <p:cNvSpPr/>
          <p:nvPr/>
        </p:nvSpPr>
        <p:spPr>
          <a:xfrm>
            <a:off x="4495800" y="3505200"/>
            <a:ext cx="628698"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8"/>
                </a:solidFill>
              </a:rPr>
              <a:t>1</a:t>
            </a:r>
            <a:endParaRPr lang="en-US" sz="2800" dirty="0"/>
          </a:p>
        </p:txBody>
      </p:sp>
      <p:sp>
        <p:nvSpPr>
          <p:cNvPr id="10" name="Rectangle 9"/>
          <p:cNvSpPr/>
          <p:nvPr/>
        </p:nvSpPr>
        <p:spPr>
          <a:xfrm>
            <a:off x="1981200" y="4699000"/>
            <a:ext cx="769763" cy="523220"/>
          </a:xfrm>
          <a:prstGeom prst="rect">
            <a:avLst/>
          </a:prstGeom>
        </p:spPr>
        <p:txBody>
          <a:bodyPr wrap="none">
            <a:spAutoFit/>
          </a:bodyPr>
          <a:lstStyle/>
          <a:p>
            <a:r>
              <a:rPr lang="en-US" sz="2800" i="1" dirty="0">
                <a:solidFill>
                  <a:srgbClr val="0000FF"/>
                </a:solidFill>
              </a:rPr>
              <a:t>g</a:t>
            </a:r>
            <a:r>
              <a:rPr lang="en-US" sz="2800" dirty="0">
                <a:solidFill>
                  <a:srgbClr val="0000FF"/>
                </a:solidFill>
              </a:rPr>
              <a:t>(</a:t>
            </a:r>
            <a:r>
              <a:rPr lang="en-US" sz="2800" dirty="0">
                <a:solidFill>
                  <a:srgbClr val="FF00FF"/>
                </a:solidFill>
              </a:rPr>
              <a:t>0</a:t>
            </a:r>
            <a:r>
              <a:rPr lang="en-US" sz="2800" dirty="0">
                <a:solidFill>
                  <a:srgbClr val="0000FF"/>
                </a:solidFill>
              </a:rPr>
              <a:t>)</a:t>
            </a:r>
            <a:endParaRPr lang="en-US" sz="2800" dirty="0"/>
          </a:p>
        </p:txBody>
      </p:sp>
      <p:sp>
        <p:nvSpPr>
          <p:cNvPr id="11" name="Rectangle 10"/>
          <p:cNvSpPr/>
          <p:nvPr/>
        </p:nvSpPr>
        <p:spPr>
          <a:xfrm>
            <a:off x="2635766" y="4699000"/>
            <a:ext cx="1555234"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00007D"/>
                </a:solidFill>
              </a:rPr>
              <a:t>4(</a:t>
            </a:r>
            <a:r>
              <a:rPr lang="en-US" sz="2800" dirty="0">
                <a:solidFill>
                  <a:srgbClr val="FF00FF"/>
                </a:solidFill>
              </a:rPr>
              <a:t>0</a:t>
            </a:r>
            <a:r>
              <a:rPr lang="en-US" sz="2800" dirty="0">
                <a:solidFill>
                  <a:srgbClr val="00007D"/>
                </a:solidFill>
              </a:rPr>
              <a:t>) + 5</a:t>
            </a:r>
            <a:endParaRPr lang="en-US" sz="2800" dirty="0"/>
          </a:p>
        </p:txBody>
      </p:sp>
      <p:sp>
        <p:nvSpPr>
          <p:cNvPr id="12" name="Rectangle 11"/>
          <p:cNvSpPr/>
          <p:nvPr/>
        </p:nvSpPr>
        <p:spPr>
          <a:xfrm>
            <a:off x="4114800" y="4699000"/>
            <a:ext cx="628698"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8"/>
                </a:solidFill>
              </a:rPr>
              <a:t>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Nonlinear Function Evaluation</a:t>
            </a:r>
          </a:p>
        </p:txBody>
      </p:sp>
      <p:sp>
        <p:nvSpPr>
          <p:cNvPr id="25603" name="Rectangle 3"/>
          <p:cNvSpPr>
            <a:spLocks noGrp="1"/>
          </p:cNvSpPr>
          <p:nvPr>
            <p:ph idx="1"/>
          </p:nvPr>
        </p:nvSpPr>
        <p:spPr>
          <a:prstGeom prst="rect">
            <a:avLst/>
          </a:prstGeom>
          <a:noFill/>
        </p:spPr>
        <p:txBody>
          <a:bodyPr>
            <a:spAutoFit/>
          </a:bodyPr>
          <a:lstStyle/>
          <a:p>
            <a:pPr marL="463550" indent="-463550">
              <a:buFont typeface="Courier New" pitchFamily="49" charset="0"/>
              <a:buNone/>
            </a:pPr>
            <a:r>
              <a:rPr lang="en-US" i="0" dirty="0">
                <a:solidFill>
                  <a:schemeClr val="tx1"/>
                </a:solidFill>
              </a:rPr>
              <a:t>For the function                                  find:</a:t>
            </a:r>
            <a:r>
              <a:rPr lang="en-US" dirty="0">
                <a:solidFill>
                  <a:schemeClr val="tx1"/>
                </a:solidFill>
              </a:rPr>
              <a:t> </a:t>
            </a:r>
          </a:p>
          <a:p>
            <a:pPr marL="463550" indent="-463550">
              <a:buFont typeface="Courier New" pitchFamily="49" charset="0"/>
              <a:buNone/>
            </a:pPr>
            <a:r>
              <a:rPr lang="en-US" b="1" i="0" dirty="0">
                <a:solidFill>
                  <a:schemeClr val="tx1"/>
                </a:solidFill>
              </a:rPr>
              <a:t>a.	</a:t>
            </a:r>
            <a:r>
              <a:rPr lang="en-US" i="1" dirty="0">
                <a:solidFill>
                  <a:srgbClr val="0000FF"/>
                </a:solidFill>
              </a:rPr>
              <a:t>h</a:t>
            </a:r>
            <a:r>
              <a:rPr lang="en-US" i="0" dirty="0">
                <a:solidFill>
                  <a:srgbClr val="0000FF"/>
                </a:solidFill>
              </a:rPr>
              <a:t>(4)</a:t>
            </a:r>
          </a:p>
          <a:p>
            <a:pPr marL="463550" indent="-463550">
              <a:buFont typeface="Courier New" pitchFamily="49" charset="0"/>
              <a:buNone/>
            </a:pPr>
            <a:r>
              <a:rPr lang="en-US" b="1" i="0" dirty="0">
                <a:solidFill>
                  <a:schemeClr val="tx1"/>
                </a:solidFill>
              </a:rPr>
              <a:t>Solution</a:t>
            </a:r>
            <a:endParaRPr lang="en-US" i="0" dirty="0">
              <a:solidFill>
                <a:srgbClr val="FF0008"/>
              </a:solidFill>
            </a:endParaRPr>
          </a:p>
          <a:p>
            <a:pPr marL="463550" indent="-463550">
              <a:spcBef>
                <a:spcPts val="2000"/>
              </a:spcBef>
              <a:buFont typeface="Courier New" pitchFamily="49" charset="0"/>
              <a:buNone/>
            </a:pPr>
            <a:r>
              <a:rPr lang="en-US" b="1" i="0" dirty="0">
                <a:solidFill>
                  <a:schemeClr val="tx1"/>
                </a:solidFill>
              </a:rPr>
              <a:t>b.	</a:t>
            </a:r>
            <a:r>
              <a:rPr lang="en-US" i="1" dirty="0">
                <a:solidFill>
                  <a:srgbClr val="0000FF"/>
                </a:solidFill>
              </a:rPr>
              <a:t>h</a:t>
            </a:r>
            <a:r>
              <a:rPr lang="en-US" i="0" dirty="0">
                <a:solidFill>
                  <a:srgbClr val="0000FF"/>
                </a:solidFill>
              </a:rPr>
              <a:t>(0)</a:t>
            </a:r>
          </a:p>
          <a:p>
            <a:pPr marL="463550" indent="-463550">
              <a:buFont typeface="Courier New" pitchFamily="49" charset="0"/>
              <a:buNone/>
            </a:pPr>
            <a:r>
              <a:rPr lang="en-US" b="1" i="0" dirty="0">
                <a:solidFill>
                  <a:schemeClr val="tx1"/>
                </a:solidFill>
              </a:rPr>
              <a:t>Solution</a:t>
            </a:r>
            <a:endParaRPr lang="en-US" i="0" dirty="0">
              <a:solidFill>
                <a:srgbClr val="FF0008"/>
              </a:solidFill>
            </a:endParaRPr>
          </a:p>
          <a:p>
            <a:pPr marL="463550" indent="-463550">
              <a:spcBef>
                <a:spcPts val="2000"/>
              </a:spcBef>
              <a:buFont typeface="Courier New" pitchFamily="49" charset="0"/>
              <a:buNone/>
            </a:pPr>
            <a:r>
              <a:rPr lang="en-US" b="1" i="0" dirty="0">
                <a:solidFill>
                  <a:schemeClr val="tx1"/>
                </a:solidFill>
              </a:rPr>
              <a:t>c.	</a:t>
            </a:r>
            <a:r>
              <a:rPr lang="en-US" i="1" dirty="0">
                <a:solidFill>
                  <a:srgbClr val="0000FF"/>
                </a:solidFill>
              </a:rPr>
              <a:t>h</a:t>
            </a:r>
            <a:r>
              <a:rPr lang="en-US" i="0" dirty="0">
                <a:solidFill>
                  <a:srgbClr val="0000FF"/>
                </a:solidFill>
              </a:rPr>
              <a:t>(</a:t>
            </a:r>
            <a:r>
              <a:rPr lang="en-US" i="0" dirty="0">
                <a:solidFill>
                  <a:srgbClr val="0000FF"/>
                </a:solidFill>
                <a:latin typeface="Symbol" pitchFamily="18" charset="2"/>
              </a:rPr>
              <a:t>-</a:t>
            </a:r>
            <a:r>
              <a:rPr lang="en-US" i="0" dirty="0">
                <a:solidFill>
                  <a:srgbClr val="0000FF"/>
                </a:solidFill>
              </a:rPr>
              <a:t>3)</a:t>
            </a:r>
          </a:p>
          <a:p>
            <a:pPr marL="463550" indent="-463550">
              <a:buFont typeface="Courier New" pitchFamily="49" charset="0"/>
              <a:buNone/>
            </a:pPr>
            <a:r>
              <a:rPr lang="en-US" b="1" i="0" dirty="0">
                <a:solidFill>
                  <a:schemeClr val="tx1"/>
                </a:solidFill>
              </a:rPr>
              <a:t>Solution</a:t>
            </a:r>
            <a:endParaRPr lang="en-US" dirty="0">
              <a:solidFill>
                <a:schemeClr val="tx1"/>
              </a:solidFill>
            </a:endParaRPr>
          </a:p>
          <a:p>
            <a:pPr marL="463550" indent="-463550">
              <a:buFont typeface="Courier New" pitchFamily="49" charset="0"/>
              <a:buNone/>
            </a:pPr>
            <a:endParaRPr lang="en-US" dirty="0">
              <a:solidFill>
                <a:schemeClr val="tx1"/>
              </a:solidFill>
            </a:endParaRPr>
          </a:p>
        </p:txBody>
      </p:sp>
      <p:graphicFrame>
        <p:nvGraphicFramePr>
          <p:cNvPr id="25604" name="Object 4"/>
          <p:cNvGraphicFramePr>
            <a:graphicFrameLocks noChangeAspect="1"/>
          </p:cNvGraphicFramePr>
          <p:nvPr/>
        </p:nvGraphicFramePr>
        <p:xfrm>
          <a:off x="2997200" y="1303360"/>
          <a:ext cx="2565400" cy="482600"/>
        </p:xfrm>
        <a:graphic>
          <a:graphicData uri="http://schemas.openxmlformats.org/presentationml/2006/ole">
            <mc:AlternateContent xmlns:mc="http://schemas.openxmlformats.org/markup-compatibility/2006">
              <mc:Choice xmlns:v="urn:schemas-microsoft-com:vml" Requires="v">
                <p:oleObj spid="_x0000_s7212" name="Equation" r:id="rId3" imgW="2565400" imgH="482600" progId="Equation.DSMT4">
                  <p:embed/>
                </p:oleObj>
              </mc:Choice>
              <mc:Fallback>
                <p:oleObj name="Equation" r:id="rId3" imgW="2565400" imgH="48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1303360"/>
                        <a:ext cx="25654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nvGraphicFramePr>
        <p:xfrm>
          <a:off x="1981200" y="2357084"/>
          <a:ext cx="660400" cy="469900"/>
        </p:xfrm>
        <a:graphic>
          <a:graphicData uri="http://schemas.openxmlformats.org/presentationml/2006/ole">
            <mc:AlternateContent xmlns:mc="http://schemas.openxmlformats.org/markup-compatibility/2006">
              <mc:Choice xmlns:v="urn:schemas-microsoft-com:vml" Requires="v">
                <p:oleObj spid="_x0000_s7213" name="Equation" r:id="rId5" imgW="660240" imgH="469800" progId="Equation.DSMT4">
                  <p:embed/>
                </p:oleObj>
              </mc:Choice>
              <mc:Fallback>
                <p:oleObj name="Equation" r:id="rId5" imgW="66024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357084"/>
                        <a:ext cx="66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733344" y="2313296"/>
          <a:ext cx="2260600" cy="533400"/>
        </p:xfrm>
        <a:graphic>
          <a:graphicData uri="http://schemas.openxmlformats.org/presentationml/2006/ole">
            <mc:AlternateContent xmlns:mc="http://schemas.openxmlformats.org/markup-compatibility/2006">
              <mc:Choice xmlns:v="urn:schemas-microsoft-com:vml" Requires="v">
                <p:oleObj spid="_x0000_s7214" name="Equation" r:id="rId7" imgW="2260440" imgH="533160" progId="Equation.DSMT4">
                  <p:embed/>
                </p:oleObj>
              </mc:Choice>
              <mc:Fallback>
                <p:oleObj name="Equation" r:id="rId7" imgW="2260440" imgH="5331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3344" y="2313296"/>
                        <a:ext cx="2260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5029200" y="2465696"/>
          <a:ext cx="1765300" cy="292100"/>
        </p:xfrm>
        <a:graphic>
          <a:graphicData uri="http://schemas.openxmlformats.org/presentationml/2006/ole">
            <mc:AlternateContent xmlns:mc="http://schemas.openxmlformats.org/markup-compatibility/2006">
              <mc:Choice xmlns:v="urn:schemas-microsoft-com:vml" Requires="v">
                <p:oleObj spid="_x0000_s7215" name="Equation" r:id="rId9" imgW="1765080" imgH="291960" progId="Equation.DSMT4">
                  <p:embed/>
                </p:oleObj>
              </mc:Choice>
              <mc:Fallback>
                <p:oleObj name="Equation" r:id="rId9" imgW="1765080" imgH="2919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2465696"/>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6844352" y="2465696"/>
          <a:ext cx="482600" cy="292100"/>
        </p:xfrm>
        <a:graphic>
          <a:graphicData uri="http://schemas.openxmlformats.org/presentationml/2006/ole">
            <mc:AlternateContent xmlns:mc="http://schemas.openxmlformats.org/markup-compatibility/2006">
              <mc:Choice xmlns:v="urn:schemas-microsoft-com:vml" Requires="v">
                <p:oleObj spid="_x0000_s7216" name="Equation" r:id="rId11" imgW="482400" imgH="291960" progId="Equation.DSMT4">
                  <p:embed/>
                </p:oleObj>
              </mc:Choice>
              <mc:Fallback>
                <p:oleObj name="Equation" r:id="rId11" imgW="48240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44352" y="24656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1981200" y="3530600"/>
          <a:ext cx="660400" cy="469900"/>
        </p:xfrm>
        <a:graphic>
          <a:graphicData uri="http://schemas.openxmlformats.org/presentationml/2006/ole">
            <mc:AlternateContent xmlns:mc="http://schemas.openxmlformats.org/markup-compatibility/2006">
              <mc:Choice xmlns:v="urn:schemas-microsoft-com:vml" Requires="v">
                <p:oleObj spid="_x0000_s7217" name="Equation" r:id="rId13" imgW="660240" imgH="469800" progId="Equation.DSMT4">
                  <p:embed/>
                </p:oleObj>
              </mc:Choice>
              <mc:Fallback>
                <p:oleObj name="Equation" r:id="rId13" imgW="660240" imgH="4698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81200" y="3530600"/>
                        <a:ext cx="66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2680648" y="3469944"/>
          <a:ext cx="2247900" cy="533400"/>
        </p:xfrm>
        <a:graphic>
          <a:graphicData uri="http://schemas.openxmlformats.org/presentationml/2006/ole">
            <mc:AlternateContent xmlns:mc="http://schemas.openxmlformats.org/markup-compatibility/2006">
              <mc:Choice xmlns:v="urn:schemas-microsoft-com:vml" Requires="v">
                <p:oleObj spid="_x0000_s7218" name="Equation" r:id="rId15" imgW="2247840" imgH="533160" progId="Equation.DSMT4">
                  <p:embed/>
                </p:oleObj>
              </mc:Choice>
              <mc:Fallback>
                <p:oleObj name="Equation" r:id="rId15" imgW="2247840" imgH="5331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80648" y="3469944"/>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966648" y="3608696"/>
          <a:ext cx="1447800" cy="292100"/>
        </p:xfrm>
        <a:graphic>
          <a:graphicData uri="http://schemas.openxmlformats.org/presentationml/2006/ole">
            <mc:AlternateContent xmlns:mc="http://schemas.openxmlformats.org/markup-compatibility/2006">
              <mc:Choice xmlns:v="urn:schemas-microsoft-com:vml" Requires="v">
                <p:oleObj spid="_x0000_s7219" name="Equation" r:id="rId17" imgW="1447560" imgH="291960" progId="Equation.DSMT4">
                  <p:embed/>
                </p:oleObj>
              </mc:Choice>
              <mc:Fallback>
                <p:oleObj name="Equation" r:id="rId17" imgW="1447560" imgH="2919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66648" y="3608696"/>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6463352" y="3608696"/>
          <a:ext cx="469900" cy="279400"/>
        </p:xfrm>
        <a:graphic>
          <a:graphicData uri="http://schemas.openxmlformats.org/presentationml/2006/ole">
            <mc:AlternateContent xmlns:mc="http://schemas.openxmlformats.org/markup-compatibility/2006">
              <mc:Choice xmlns:v="urn:schemas-microsoft-com:vml" Requires="v">
                <p:oleObj spid="_x0000_s7220" name="Equation" r:id="rId19" imgW="469800" imgH="279360" progId="Equation.DSMT4">
                  <p:embed/>
                </p:oleObj>
              </mc:Choice>
              <mc:Fallback>
                <p:oleObj name="Equation" r:id="rId19" imgW="469800" imgH="2793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63352" y="3608696"/>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2" name="Object 14"/>
          <p:cNvGraphicFramePr>
            <a:graphicFrameLocks noChangeAspect="1"/>
          </p:cNvGraphicFramePr>
          <p:nvPr/>
        </p:nvGraphicFramePr>
        <p:xfrm>
          <a:off x="1981200" y="4749800"/>
          <a:ext cx="850900" cy="469900"/>
        </p:xfrm>
        <a:graphic>
          <a:graphicData uri="http://schemas.openxmlformats.org/presentationml/2006/ole">
            <mc:AlternateContent xmlns:mc="http://schemas.openxmlformats.org/markup-compatibility/2006">
              <mc:Choice xmlns:v="urn:schemas-microsoft-com:vml" Requires="v">
                <p:oleObj spid="_x0000_s7221" name="Equation" r:id="rId21" imgW="850680" imgH="469800" progId="Equation.DSMT4">
                  <p:embed/>
                </p:oleObj>
              </mc:Choice>
              <mc:Fallback>
                <p:oleObj name="Equation" r:id="rId21" imgW="850680" imgH="46980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981200" y="4749800"/>
                        <a:ext cx="85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2868304" y="4683456"/>
          <a:ext cx="2641600" cy="533400"/>
        </p:xfrm>
        <a:graphic>
          <a:graphicData uri="http://schemas.openxmlformats.org/presentationml/2006/ole">
            <mc:AlternateContent xmlns:mc="http://schemas.openxmlformats.org/markup-compatibility/2006">
              <mc:Choice xmlns:v="urn:schemas-microsoft-com:vml" Requires="v">
                <p:oleObj spid="_x0000_s7222" name="Equation" r:id="rId23" imgW="2641320" imgH="533160" progId="Equation.DSMT4">
                  <p:embed/>
                </p:oleObj>
              </mc:Choice>
              <mc:Fallback>
                <p:oleObj name="Equation" r:id="rId23" imgW="2641320" imgH="5331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868304" y="4683456"/>
                        <a:ext cx="2641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4" name="Object 16"/>
          <p:cNvGraphicFramePr>
            <a:graphicFrameLocks noChangeAspect="1"/>
          </p:cNvGraphicFramePr>
          <p:nvPr/>
        </p:nvGraphicFramePr>
        <p:xfrm>
          <a:off x="5643563" y="4814888"/>
          <a:ext cx="1447800" cy="292100"/>
        </p:xfrm>
        <a:graphic>
          <a:graphicData uri="http://schemas.openxmlformats.org/presentationml/2006/ole">
            <mc:AlternateContent xmlns:mc="http://schemas.openxmlformats.org/markup-compatibility/2006">
              <mc:Choice xmlns:v="urn:schemas-microsoft-com:vml" Requires="v">
                <p:oleObj spid="_x0000_s7223" name="Equation" r:id="rId25" imgW="1447560" imgH="291960" progId="Equation.DSMT4">
                  <p:embed/>
                </p:oleObj>
              </mc:Choice>
              <mc:Fallback>
                <p:oleObj name="Equation" r:id="rId25" imgW="1447560" imgH="2919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643563" y="4814888"/>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5" name="Object 17"/>
          <p:cNvGraphicFramePr>
            <a:graphicFrameLocks noChangeAspect="1"/>
          </p:cNvGraphicFramePr>
          <p:nvPr/>
        </p:nvGraphicFramePr>
        <p:xfrm>
          <a:off x="7198056" y="4814248"/>
          <a:ext cx="647700" cy="292100"/>
        </p:xfrm>
        <a:graphic>
          <a:graphicData uri="http://schemas.openxmlformats.org/presentationml/2006/ole">
            <mc:AlternateContent xmlns:mc="http://schemas.openxmlformats.org/markup-compatibility/2006">
              <mc:Choice xmlns:v="urn:schemas-microsoft-com:vml" Requires="v">
                <p:oleObj spid="_x0000_s7224" name="Equation" r:id="rId27" imgW="647640" imgH="291960" progId="Equation.DSMT4">
                  <p:embed/>
                </p:oleObj>
              </mc:Choice>
              <mc:Fallback>
                <p:oleObj name="Equation" r:id="rId27" imgW="647640" imgH="29196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198056" y="4814248"/>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8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03">
                                            <p:txEl>
                                              <p:pRg st="6" end="6"/>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18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18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718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71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Graphing Functions with a TI-84 Plus</a:t>
            </a:r>
            <a:endParaRPr lang="en-US" sz="3200" dirty="0"/>
          </a:p>
        </p:txBody>
      </p:sp>
      <p:sp>
        <p:nvSpPr>
          <p:cNvPr id="26627" name="Rectangle 3"/>
          <p:cNvSpPr>
            <a:spLocks noGrp="1"/>
          </p:cNvSpPr>
          <p:nvPr>
            <p:ph idx="1"/>
          </p:nvPr>
        </p:nvSpPr>
        <p:spPr>
          <a:xfrm>
            <a:off x="457200" y="1280160"/>
            <a:ext cx="8229600" cy="2677656"/>
          </a:xfrm>
          <a:prstGeom prst="rect">
            <a:avLst/>
          </a:prstGeom>
        </p:spPr>
        <p:txBody>
          <a:bodyPr>
            <a:spAutoFit/>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 where each graph intersects the </a:t>
            </a:r>
            <a:r>
              <a:rPr lang="en-US" i="1" dirty="0">
                <a:solidFill>
                  <a:schemeClr val="tx1"/>
                </a:solidFill>
              </a:rPr>
              <a:t>x</a:t>
            </a:r>
            <a:r>
              <a:rPr lang="en-US" i="0" dirty="0">
                <a:solidFill>
                  <a:schemeClr val="tx1"/>
                </a:solidFill>
              </a:rPr>
              <a:t>-axis. Changing the </a:t>
            </a:r>
            <a:r>
              <a:rPr lang="en-US" i="0" dirty="0">
                <a:solidFill>
                  <a:schemeClr val="tx1"/>
                </a:solidFill>
                <a:latin typeface="Ti86pc" pitchFamily="49" charset="0"/>
              </a:rPr>
              <a:t>WINDOW</a:t>
            </a:r>
            <a:r>
              <a:rPr lang="en-US" i="0" dirty="0">
                <a:solidFill>
                  <a:schemeClr val="tx1"/>
                </a:solidFill>
              </a:rPr>
              <a:t> may help you get a “better” or “more complete” picture of the function. This is a judgment call on your part.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8: Graphing Functions with a </a:t>
            </a:r>
            <a:br>
              <a:rPr lang="en-US" sz="3200" dirty="0">
                <a:solidFill>
                  <a:schemeClr val="accent1"/>
                </a:solidFill>
              </a:rPr>
            </a:br>
            <a:r>
              <a:rPr lang="en-US" sz="3200" dirty="0">
                <a:solidFill>
                  <a:schemeClr val="accent1"/>
                </a:solidFill>
              </a:rPr>
              <a:t>TI-84 Plus (cont.)</a:t>
            </a:r>
          </a:p>
        </p:txBody>
      </p:sp>
      <p:sp>
        <p:nvSpPr>
          <p:cNvPr id="27651" name="Rectangle 3"/>
          <p:cNvSpPr>
            <a:spLocks noGrp="1"/>
          </p:cNvSpPr>
          <p:nvPr>
            <p:ph idx="1"/>
          </p:nvPr>
        </p:nvSpPr>
        <p:spPr>
          <a:xfrm>
            <a:off x="457200" y="1280160"/>
            <a:ext cx="8229600" cy="4555093"/>
          </a:xfrm>
          <a:prstGeom prst="rect">
            <a:avLst/>
          </a:prstGeom>
        </p:spPr>
        <p:txBody>
          <a:bodyPr>
            <a:spAutoFit/>
          </a:bodyPr>
          <a:lstStyle/>
          <a:p>
            <a:pPr>
              <a:tabLst>
                <a:tab pos="457200" algn="l"/>
              </a:tabLst>
            </a:pPr>
            <a:r>
              <a:rPr lang="en-US" b="1" dirty="0">
                <a:solidFill>
                  <a:schemeClr val="tx1"/>
                </a:solidFill>
              </a:rPr>
              <a:t>a.	</a:t>
            </a:r>
            <a:r>
              <a:rPr lang="en-US" dirty="0">
                <a:solidFill>
                  <a:srgbClr val="0000FF"/>
                </a:solidFill>
              </a:rPr>
              <a:t>3</a:t>
            </a:r>
            <a:r>
              <a:rPr lang="en-US" i="1" dirty="0">
                <a:solidFill>
                  <a:srgbClr val="0000FF"/>
                </a:solidFill>
              </a:rPr>
              <a:t>x</a:t>
            </a:r>
            <a:r>
              <a:rPr lang="en-US" dirty="0">
                <a:solidFill>
                  <a:srgbClr val="0000FF"/>
                </a:solidFill>
              </a:rPr>
              <a:t> + </a:t>
            </a:r>
            <a:r>
              <a:rPr lang="en-US" i="1" dirty="0">
                <a:solidFill>
                  <a:srgbClr val="0000FF"/>
                </a:solidFill>
              </a:rPr>
              <a:t>y</a:t>
            </a:r>
            <a:r>
              <a:rPr lang="en-US" dirty="0">
                <a:solidFill>
                  <a:srgbClr val="0000FF"/>
                </a:solidFill>
              </a:rPr>
              <a:t> = −1</a:t>
            </a:r>
            <a:r>
              <a:rPr lang="en-US" dirty="0">
                <a:solidFill>
                  <a:schemeClr val="tx1"/>
                </a:solidFill>
              </a:rPr>
              <a:t> </a:t>
            </a:r>
          </a:p>
          <a:p>
            <a:r>
              <a:rPr lang="en-US" b="1" dirty="0">
                <a:solidFill>
                  <a:schemeClr val="tx1"/>
                </a:solidFill>
              </a:rPr>
              <a:t>Solution</a:t>
            </a:r>
          </a:p>
          <a:p>
            <a:r>
              <a:rPr lang="en-US" dirty="0">
                <a:solidFill>
                  <a:schemeClr val="tx1"/>
                </a:solidFill>
              </a:rPr>
              <a:t>To have the calculator graph a nonvertical straight line, you must first solve the equation for </a:t>
            </a:r>
            <a:r>
              <a:rPr lang="en-US" i="1" dirty="0">
                <a:solidFill>
                  <a:schemeClr val="tx1"/>
                </a:solidFill>
              </a:rPr>
              <a:t>y</a:t>
            </a:r>
            <a:r>
              <a:rPr lang="en-US" dirty="0">
                <a:solidFill>
                  <a:schemeClr val="tx1"/>
                </a:solidFill>
              </a:rPr>
              <a:t>. Solving for </a:t>
            </a:r>
            <a:r>
              <a:rPr lang="en-US" i="1" dirty="0">
                <a:solidFill>
                  <a:schemeClr val="tx1"/>
                </a:solidFill>
              </a:rPr>
              <a:t>y</a:t>
            </a:r>
            <a:r>
              <a:rPr lang="en-US" dirty="0">
                <a:solidFill>
                  <a:schemeClr val="tx1"/>
                </a:solidFill>
              </a:rPr>
              <a:t> gives, </a:t>
            </a:r>
          </a:p>
          <a:p>
            <a:pPr algn="ctr">
              <a:spcAft>
                <a:spcPts val="1200"/>
              </a:spcAft>
            </a:pPr>
            <a:r>
              <a:rPr lang="en-US" i="1" dirty="0">
                <a:solidFill>
                  <a:srgbClr val="00007D"/>
                </a:solidFill>
              </a:rPr>
              <a:t>y</a:t>
            </a:r>
            <a:r>
              <a:rPr lang="en-US" dirty="0">
                <a:solidFill>
                  <a:srgbClr val="00007D"/>
                </a:solidFill>
              </a:rPr>
              <a:t> = −3</a:t>
            </a:r>
            <a:r>
              <a:rPr lang="en-US" i="1" dirty="0">
                <a:solidFill>
                  <a:srgbClr val="00007D"/>
                </a:solidFill>
              </a:rPr>
              <a:t>x</a:t>
            </a:r>
            <a:r>
              <a:rPr lang="en-US" dirty="0">
                <a:solidFill>
                  <a:srgbClr val="00007D"/>
                </a:solidFill>
              </a:rPr>
              <a:t> − 1</a:t>
            </a:r>
            <a:r>
              <a:rPr lang="en-US" dirty="0">
                <a:solidFill>
                  <a:schemeClr val="tx1"/>
                </a:solidFill>
              </a:rPr>
              <a:t>. </a:t>
            </a:r>
          </a:p>
          <a:p>
            <a:pPr marL="0" indent="0">
              <a:buFont typeface="Courier New" pitchFamily="49" charset="0"/>
              <a:buNone/>
            </a:pPr>
            <a:r>
              <a:rPr lang="en-US" i="0" dirty="0">
                <a:solidFill>
                  <a:schemeClr val="tx1"/>
                </a:solidFill>
              </a:rPr>
              <a:t>(It is important that the          key be used to indicate </a:t>
            </a:r>
          </a:p>
          <a:p>
            <a:pPr marL="0" indent="0">
              <a:buFont typeface="Courier New" pitchFamily="49" charset="0"/>
              <a:buNone/>
            </a:pPr>
            <a:r>
              <a:rPr lang="en-US" i="0" dirty="0">
                <a:solidFill>
                  <a:schemeClr val="tx1"/>
                </a:solidFill>
              </a:rPr>
              <a:t>the negative sign in front of 3</a:t>
            </a:r>
            <a:r>
              <a:rPr lang="en-US" i="1" dirty="0">
                <a:solidFill>
                  <a:schemeClr val="tx1"/>
                </a:solidFill>
              </a:rPr>
              <a:t>x</a:t>
            </a:r>
            <a:r>
              <a:rPr lang="en-US" i="0" dirty="0">
                <a:solidFill>
                  <a:schemeClr val="tx1"/>
                </a:solidFill>
              </a:rPr>
              <a:t>. This is not the same as the subtraction key.)</a:t>
            </a:r>
            <a:r>
              <a:rPr lang="en-US" dirty="0">
                <a:solidFill>
                  <a:schemeClr val="tx1"/>
                </a:solidFill>
              </a:rPr>
              <a:t> </a:t>
            </a:r>
          </a:p>
        </p:txBody>
      </p:sp>
      <p:pic>
        <p:nvPicPr>
          <p:cNvPr id="27652" name="Picture 4" descr="negative"/>
          <p:cNvPicPr>
            <a:picLocks noChangeAspect="1" noChangeArrowheads="1"/>
          </p:cNvPicPr>
          <p:nvPr/>
        </p:nvPicPr>
        <p:blipFill>
          <a:blip r:embed="rId2" cstate="print"/>
          <a:srcRect/>
          <a:stretch>
            <a:fillRect/>
          </a:stretch>
        </p:blipFill>
        <p:spPr bwMode="auto">
          <a:xfrm>
            <a:off x="4011304" y="4417704"/>
            <a:ext cx="625178"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65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8: Graphing Functions with a </a:t>
            </a:r>
            <a:br>
              <a:rPr lang="en-US" sz="3200" dirty="0">
                <a:solidFill>
                  <a:schemeClr val="accent1"/>
                </a:solidFill>
              </a:rPr>
            </a:br>
            <a:r>
              <a:rPr lang="en-US" sz="3200" dirty="0">
                <a:solidFill>
                  <a:schemeClr val="accent1"/>
                </a:solidFill>
              </a:rPr>
              <a:t>TI-84 Plus (cont.)</a:t>
            </a:r>
          </a:p>
        </p:txBody>
      </p:sp>
      <p:sp>
        <p:nvSpPr>
          <p:cNvPr id="28675" name="Rectangle 3"/>
          <p:cNvSpPr>
            <a:spLocks noGrp="1"/>
          </p:cNvSpPr>
          <p:nvPr>
            <p:ph idx="1"/>
          </p:nvPr>
        </p:nvSpPr>
        <p:spPr>
          <a:prstGeom prst="rect">
            <a:avLst/>
          </a:prstGeom>
        </p:spPr>
        <p:txBody>
          <a:bodyPr/>
          <a:lstStyle/>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r>
              <a:rPr lang="en-US" b="1" i="0" dirty="0">
                <a:solidFill>
                  <a:schemeClr val="tx1"/>
                </a:solidFill>
              </a:rPr>
              <a:t>Note: </a:t>
            </a:r>
            <a:r>
              <a:rPr lang="en-US" i="0" dirty="0">
                <a:solidFill>
                  <a:schemeClr val="tx1"/>
                </a:solidFill>
              </a:rPr>
              <a:t>Vertical lines are not functions and cannot be graphed by the calculator in function mode.</a:t>
            </a:r>
            <a:r>
              <a:rPr lang="en-US" dirty="0">
                <a:solidFill>
                  <a:schemeClr val="tx1"/>
                </a:solidFill>
              </a:rPr>
              <a:t> </a:t>
            </a:r>
          </a:p>
        </p:txBody>
      </p:sp>
      <p:pic>
        <p:nvPicPr>
          <p:cNvPr id="28676" name="Picture 4" descr="SCREEN-8---COMBO-2E-4-5"/>
          <p:cNvPicPr>
            <a:picLocks noChangeAspect="1" noChangeArrowheads="1"/>
          </p:cNvPicPr>
          <p:nvPr/>
        </p:nvPicPr>
        <p:blipFill>
          <a:blip r:embed="rId2" cstate="print"/>
          <a:srcRect/>
          <a:stretch>
            <a:fillRect/>
          </a:stretch>
        </p:blipFill>
        <p:spPr bwMode="auto">
          <a:xfrm>
            <a:off x="3182938" y="1300162"/>
            <a:ext cx="2778125" cy="1900238"/>
          </a:xfrm>
          <a:prstGeom prst="rect">
            <a:avLst/>
          </a:prstGeom>
          <a:solidFill>
            <a:srgbClr val="CCFFCC"/>
          </a:solidFill>
          <a:ln w="12700">
            <a:solidFill>
              <a:srgbClr val="000000"/>
            </a:solid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8: Graphing Functions with </a:t>
            </a:r>
            <a:br>
              <a:rPr lang="en-US" sz="3200" dirty="0">
                <a:solidFill>
                  <a:schemeClr val="accent1"/>
                </a:solidFill>
              </a:rPr>
            </a:br>
            <a:r>
              <a:rPr lang="en-US" sz="3200" dirty="0">
                <a:solidFill>
                  <a:schemeClr val="accent1"/>
                </a:solidFill>
              </a:rPr>
              <a:t>a TI-84 Plus (cont.)</a:t>
            </a:r>
          </a:p>
        </p:txBody>
      </p:sp>
      <p:sp>
        <p:nvSpPr>
          <p:cNvPr id="29699" name="Rectangle 3"/>
          <p:cNvSpPr>
            <a:spLocks noGrp="1"/>
          </p:cNvSpPr>
          <p:nvPr>
            <p:ph idx="1"/>
          </p:nvPr>
        </p:nvSpPr>
        <p:spPr>
          <a:prstGeom prst="rect">
            <a:avLst/>
          </a:prstGeom>
        </p:spPr>
        <p:txBody>
          <a:bodyPr/>
          <a:lstStyle/>
          <a:p>
            <a:pPr marL="0" indent="0">
              <a:buFont typeface="Courier New" pitchFamily="49" charset="0"/>
              <a:buNone/>
            </a:pPr>
            <a:endParaRPr lang="en-US" b="1" i="0"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Since the graph of this function has two </a:t>
            </a:r>
            <a:r>
              <a:rPr lang="en-US" i="1" dirty="0">
                <a:solidFill>
                  <a:schemeClr val="tx1"/>
                </a:solidFill>
              </a:rPr>
              <a:t>x</a:t>
            </a:r>
            <a:r>
              <a:rPr lang="en-US" i="0" dirty="0">
                <a:solidFill>
                  <a:schemeClr val="tx1"/>
                </a:solidFill>
              </a:rPr>
              <a:t>-intercepts, we have shown the graph twice. Each graph shows the coordinates of a distinct </a:t>
            </a:r>
            <a:r>
              <a:rPr lang="en-US" i="1" dirty="0">
                <a:solidFill>
                  <a:schemeClr val="tx1"/>
                </a:solidFill>
              </a:rPr>
              <a:t>x</a:t>
            </a:r>
            <a:r>
              <a:rPr lang="en-US" i="0" dirty="0">
                <a:solidFill>
                  <a:schemeClr val="tx1"/>
                </a:solidFill>
              </a:rPr>
              <a:t>-intercept.</a:t>
            </a:r>
            <a:r>
              <a:rPr lang="en-US" dirty="0">
                <a:solidFill>
                  <a:schemeClr val="tx1"/>
                </a:solidFill>
              </a:rPr>
              <a:t> </a:t>
            </a:r>
          </a:p>
        </p:txBody>
      </p:sp>
      <p:graphicFrame>
        <p:nvGraphicFramePr>
          <p:cNvPr id="29700" name="Object 4"/>
          <p:cNvGraphicFramePr>
            <a:graphicFrameLocks noChangeAspect="1"/>
          </p:cNvGraphicFramePr>
          <p:nvPr/>
        </p:nvGraphicFramePr>
        <p:xfrm>
          <a:off x="530352" y="1300163"/>
          <a:ext cx="2032000" cy="444500"/>
        </p:xfrm>
        <a:graphic>
          <a:graphicData uri="http://schemas.openxmlformats.org/presentationml/2006/ole">
            <mc:AlternateContent xmlns:mc="http://schemas.openxmlformats.org/markup-compatibility/2006">
              <mc:Choice xmlns:v="urn:schemas-microsoft-com:vml" Requires="v">
                <p:oleObj spid="_x0000_s8197" name="Equation" r:id="rId3" imgW="2031840" imgH="444240" progId="Equation.DSMT4">
                  <p:embed/>
                </p:oleObj>
              </mc:Choice>
              <mc:Fallback>
                <p:oleObj name="Equation" r:id="rId3" imgW="203184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00163"/>
                        <a:ext cx="2032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9701" name="Picture 5" descr="2"/>
          <p:cNvPicPr>
            <a:picLocks noChangeAspect="1" noChangeArrowheads="1"/>
          </p:cNvPicPr>
          <p:nvPr/>
        </p:nvPicPr>
        <p:blipFill>
          <a:blip r:embed="rId5" cstate="print"/>
          <a:srcRect/>
          <a:stretch>
            <a:fillRect/>
          </a:stretch>
        </p:blipFill>
        <p:spPr bwMode="auto">
          <a:xfrm>
            <a:off x="1260475" y="3890963"/>
            <a:ext cx="2743200" cy="1876349"/>
          </a:xfrm>
          <a:prstGeom prst="rect">
            <a:avLst/>
          </a:prstGeom>
          <a:solidFill>
            <a:srgbClr val="CCFFCC"/>
          </a:solidFill>
          <a:ln w="9525">
            <a:solidFill>
              <a:srgbClr val="000000"/>
            </a:solidFill>
            <a:miter lim="800000"/>
            <a:headEnd/>
            <a:tailEnd/>
          </a:ln>
        </p:spPr>
      </p:pic>
      <p:pic>
        <p:nvPicPr>
          <p:cNvPr id="29702" name="Picture 6" descr="SCREEN-11---COMBO-2E-4-5"/>
          <p:cNvPicPr>
            <a:picLocks noChangeAspect="1" noChangeArrowheads="1"/>
          </p:cNvPicPr>
          <p:nvPr/>
        </p:nvPicPr>
        <p:blipFill>
          <a:blip r:embed="rId6" cstate="print"/>
          <a:srcRect/>
          <a:stretch>
            <a:fillRect/>
          </a:stretch>
        </p:blipFill>
        <p:spPr bwMode="auto">
          <a:xfrm>
            <a:off x="4800600" y="3890963"/>
            <a:ext cx="2743200" cy="1876349"/>
          </a:xfrm>
          <a:prstGeom prst="rect">
            <a:avLst/>
          </a:prstGeom>
          <a:solidFill>
            <a:srgbClr val="CCFFCC"/>
          </a:solid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8: Graphing Functions with </a:t>
            </a:r>
            <a:br>
              <a:rPr lang="en-US" sz="3200" dirty="0">
                <a:solidFill>
                  <a:schemeClr val="accent1"/>
                </a:solidFill>
              </a:rPr>
            </a:br>
            <a:r>
              <a:rPr lang="en-US" sz="3200" dirty="0">
                <a:solidFill>
                  <a:schemeClr val="accent1"/>
                </a:solidFill>
              </a:rPr>
              <a:t>a TI-84 Plus (cont.)</a:t>
            </a:r>
          </a:p>
        </p:txBody>
      </p:sp>
      <p:sp>
        <p:nvSpPr>
          <p:cNvPr id="30723" name="Rectangle 3"/>
          <p:cNvSpPr>
            <a:spLocks noGrp="1"/>
          </p:cNvSpPr>
          <p:nvPr>
            <p:ph idx="1"/>
          </p:nvPr>
        </p:nvSpPr>
        <p:spPr>
          <a:xfrm>
            <a:off x="457200" y="1280160"/>
            <a:ext cx="8229600" cy="1772793"/>
          </a:xfrm>
          <a:prstGeom prst="rect">
            <a:avLst/>
          </a:prstGeom>
          <a:noFill/>
        </p:spPr>
        <p:txBody>
          <a:bodyPr>
            <a:spAutoFit/>
          </a:bodyPr>
          <a:lstStyle/>
          <a:p>
            <a:pPr marL="0" indent="0">
              <a:buFont typeface="Courier New" pitchFamily="49" charset="0"/>
              <a:buNone/>
              <a:tabLst>
                <a:tab pos="457200" algn="l"/>
                <a:tab pos="3370263" algn="l"/>
                <a:tab pos="6169025" algn="l"/>
              </a:tabLst>
            </a:pPr>
            <a:r>
              <a:rPr lang="en-US" b="1" i="0" dirty="0">
                <a:solidFill>
                  <a:schemeClr val="tx1"/>
                </a:solidFill>
              </a:rPr>
              <a:t>c.	</a:t>
            </a:r>
            <a:r>
              <a:rPr lang="en-US" i="1" dirty="0">
                <a:solidFill>
                  <a:srgbClr val="0000FF"/>
                </a:solidFill>
              </a:rPr>
              <a:t>y</a:t>
            </a:r>
            <a:r>
              <a:rPr lang="en-US" dirty="0">
                <a:solidFill>
                  <a:srgbClr val="0000FF"/>
                </a:solidFill>
              </a:rPr>
              <a:t> </a:t>
            </a:r>
            <a:r>
              <a:rPr lang="en-US" i="0" dirty="0">
                <a:solidFill>
                  <a:srgbClr val="0000FF"/>
                </a:solidFill>
              </a:rPr>
              <a:t>= 2</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1; </a:t>
            </a:r>
            <a:r>
              <a:rPr lang="en-US" i="1" dirty="0">
                <a:solidFill>
                  <a:srgbClr val="0000FF"/>
                </a:solidFill>
              </a:rPr>
              <a:t>y</a:t>
            </a:r>
            <a:r>
              <a:rPr lang="en-US" dirty="0">
                <a:solidFill>
                  <a:srgbClr val="0000FF"/>
                </a:solidFill>
              </a:rPr>
              <a:t> </a:t>
            </a:r>
            <a:r>
              <a:rPr lang="en-US" i="0" dirty="0">
                <a:solidFill>
                  <a:srgbClr val="0000FF"/>
                </a:solidFill>
              </a:rPr>
              <a:t>= 2</a:t>
            </a:r>
            <a:r>
              <a:rPr lang="en-US" i="1" dirty="0">
                <a:solidFill>
                  <a:srgbClr val="0000FF"/>
                </a:solidFill>
              </a:rPr>
              <a:t>x</a:t>
            </a:r>
            <a:r>
              <a:rPr lang="en-US" dirty="0">
                <a:solidFill>
                  <a:srgbClr val="0000FF"/>
                </a:solidFill>
              </a:rPr>
              <a:t> </a:t>
            </a:r>
            <a:r>
              <a:rPr lang="en-US" i="0" dirty="0">
                <a:solidFill>
                  <a:srgbClr val="0000FF"/>
                </a:solidFill>
              </a:rPr>
              <a:t>+ 1; </a:t>
            </a:r>
            <a:r>
              <a:rPr lang="en-US" i="1" dirty="0">
                <a:solidFill>
                  <a:srgbClr val="0000FF"/>
                </a:solidFill>
              </a:rPr>
              <a:t>y</a:t>
            </a:r>
            <a:r>
              <a:rPr lang="en-US" dirty="0">
                <a:solidFill>
                  <a:srgbClr val="0000FF"/>
                </a:solidFill>
              </a:rPr>
              <a:t> </a:t>
            </a:r>
            <a:r>
              <a:rPr lang="en-US" i="0" dirty="0">
                <a:solidFill>
                  <a:srgbClr val="0000FF"/>
                </a:solidFill>
              </a:rPr>
              <a:t>= 2</a:t>
            </a:r>
            <a:r>
              <a:rPr lang="en-US" i="1" dirty="0">
                <a:solidFill>
                  <a:srgbClr val="0000FF"/>
                </a:solidFill>
              </a:rPr>
              <a:t>x</a:t>
            </a:r>
            <a:r>
              <a:rPr lang="en-US" dirty="0">
                <a:solidFill>
                  <a:srgbClr val="0000FF"/>
                </a:solidFill>
              </a:rPr>
              <a:t> </a:t>
            </a:r>
            <a:r>
              <a:rPr lang="en-US" i="0" dirty="0">
                <a:solidFill>
                  <a:srgbClr val="0000FF"/>
                </a:solidFill>
              </a:rPr>
              <a:t>+ 3</a:t>
            </a:r>
            <a:r>
              <a:rPr lang="en-US" dirty="0"/>
              <a:t> </a:t>
            </a:r>
          </a:p>
          <a:p>
            <a:pPr marL="0" indent="0">
              <a:lnSpc>
                <a:spcPct val="150000"/>
              </a:lnSpc>
              <a:buFont typeface="Courier New" pitchFamily="49" charset="0"/>
              <a:buNone/>
              <a:tabLst>
                <a:tab pos="682625" algn="l"/>
                <a:tab pos="3370263" algn="l"/>
                <a:tab pos="6169025" algn="l"/>
              </a:tabLst>
            </a:pPr>
            <a:r>
              <a:rPr lang="en-US" b="1" i="0" dirty="0">
                <a:solidFill>
                  <a:schemeClr val="tx1"/>
                </a:solidFill>
              </a:rPr>
              <a:t>Solution </a:t>
            </a:r>
            <a:endParaRPr lang="en-US" i="0" dirty="0">
              <a:solidFill>
                <a:schemeClr val="tx1"/>
              </a:solidFill>
            </a:endParaRPr>
          </a:p>
          <a:p>
            <a:pPr marL="0" indent="0">
              <a:buFont typeface="Courier New" pitchFamily="49" charset="0"/>
              <a:buNone/>
              <a:tabLst>
                <a:tab pos="682625" algn="l"/>
                <a:tab pos="3370263" algn="l"/>
                <a:tab pos="6169025" algn="l"/>
              </a:tabLst>
            </a:pPr>
            <a:r>
              <a:rPr lang="en-US" dirty="0">
                <a:solidFill>
                  <a:schemeClr val="tx1"/>
                </a:solidFill>
              </a:rPr>
              <a:t>	</a:t>
            </a:r>
            <a:r>
              <a:rPr lang="en-US" i="0" dirty="0">
                <a:solidFill>
                  <a:srgbClr val="00007D"/>
                </a:solidFill>
              </a:rPr>
              <a:t>		</a:t>
            </a:r>
            <a:endParaRPr lang="en-US" sz="2000" i="0" dirty="0">
              <a:solidFill>
                <a:srgbClr val="00007D"/>
              </a:solidFill>
            </a:endParaRPr>
          </a:p>
        </p:txBody>
      </p:sp>
      <p:pic>
        <p:nvPicPr>
          <p:cNvPr id="30724" name="Picture 4" descr="SCREEN-12---COMBO-2E-4-5"/>
          <p:cNvPicPr>
            <a:picLocks noChangeAspect="1" noChangeArrowheads="1"/>
          </p:cNvPicPr>
          <p:nvPr/>
        </p:nvPicPr>
        <p:blipFill>
          <a:blip r:embed="rId2" cstate="print"/>
          <a:srcRect/>
          <a:stretch>
            <a:fillRect/>
          </a:stretch>
        </p:blipFill>
        <p:spPr bwMode="auto">
          <a:xfrm>
            <a:off x="530352" y="3200402"/>
            <a:ext cx="2560320" cy="1751259"/>
          </a:xfrm>
          <a:prstGeom prst="rect">
            <a:avLst/>
          </a:prstGeom>
          <a:solidFill>
            <a:srgbClr val="CCFFCC"/>
          </a:solidFill>
          <a:ln w="9525">
            <a:solidFill>
              <a:srgbClr val="000000"/>
            </a:solidFill>
            <a:miter lim="800000"/>
            <a:headEnd/>
            <a:tailEnd/>
          </a:ln>
        </p:spPr>
      </p:pic>
      <p:pic>
        <p:nvPicPr>
          <p:cNvPr id="30725" name="Picture 5" descr="SCREEN-13---COMBO-2E-4-5"/>
          <p:cNvPicPr>
            <a:picLocks noChangeAspect="1" noChangeArrowheads="1"/>
          </p:cNvPicPr>
          <p:nvPr/>
        </p:nvPicPr>
        <p:blipFill>
          <a:blip r:embed="rId3" cstate="print"/>
          <a:srcRect/>
          <a:stretch>
            <a:fillRect/>
          </a:stretch>
        </p:blipFill>
        <p:spPr bwMode="auto">
          <a:xfrm>
            <a:off x="3427476" y="3200402"/>
            <a:ext cx="2560320" cy="1751259"/>
          </a:xfrm>
          <a:prstGeom prst="rect">
            <a:avLst/>
          </a:prstGeom>
          <a:solidFill>
            <a:srgbClr val="CCFFCC"/>
          </a:solidFill>
          <a:ln w="9525">
            <a:solidFill>
              <a:srgbClr val="000000"/>
            </a:solidFill>
            <a:miter lim="800000"/>
            <a:headEnd/>
            <a:tailEnd/>
          </a:ln>
        </p:spPr>
      </p:pic>
      <p:pic>
        <p:nvPicPr>
          <p:cNvPr id="30726" name="Picture 6" descr="SCREEN-14---COMBO-2E-4-5"/>
          <p:cNvPicPr>
            <a:picLocks noChangeAspect="1" noChangeArrowheads="1"/>
          </p:cNvPicPr>
          <p:nvPr/>
        </p:nvPicPr>
        <p:blipFill>
          <a:blip r:embed="rId4" cstate="print"/>
          <a:srcRect/>
          <a:stretch>
            <a:fillRect/>
          </a:stretch>
        </p:blipFill>
        <p:spPr bwMode="auto">
          <a:xfrm>
            <a:off x="6324600" y="3200402"/>
            <a:ext cx="2560320" cy="1751259"/>
          </a:xfrm>
          <a:prstGeom prst="rect">
            <a:avLst/>
          </a:prstGeom>
          <a:solidFill>
            <a:srgbClr val="CCFFCC"/>
          </a:solidFill>
          <a:ln w="9525">
            <a:solidFill>
              <a:srgbClr val="000000"/>
            </a:solidFill>
            <a:miter lim="800000"/>
            <a:headEnd/>
            <a:tailEnd/>
          </a:ln>
        </p:spPr>
      </p:pic>
      <p:sp>
        <p:nvSpPr>
          <p:cNvPr id="7" name="Rectangle 6"/>
          <p:cNvSpPr/>
          <p:nvPr/>
        </p:nvSpPr>
        <p:spPr>
          <a:xfrm>
            <a:off x="1025682" y="2514600"/>
            <a:ext cx="1569660" cy="523220"/>
          </a:xfrm>
          <a:prstGeom prst="rect">
            <a:avLst/>
          </a:prstGeom>
        </p:spPr>
        <p:txBody>
          <a:bodyPr wrap="none">
            <a:spAutoFit/>
          </a:bodyPr>
          <a:lstStyle/>
          <a:p>
            <a:r>
              <a:rPr lang="en-US" sz="2800" i="1" dirty="0">
                <a:solidFill>
                  <a:srgbClr val="00007D"/>
                </a:solidFill>
              </a:rPr>
              <a:t>y</a:t>
            </a:r>
            <a:r>
              <a:rPr lang="en-US" sz="2800" dirty="0">
                <a:solidFill>
                  <a:srgbClr val="00007D"/>
                </a:solidFill>
              </a:rPr>
              <a:t> = 2</a:t>
            </a:r>
            <a:r>
              <a:rPr lang="en-US" sz="2800" i="1" dirty="0">
                <a:solidFill>
                  <a:srgbClr val="00007D"/>
                </a:solidFill>
              </a:rPr>
              <a:t>x</a:t>
            </a:r>
            <a:r>
              <a:rPr lang="en-US" sz="2800" dirty="0">
                <a:solidFill>
                  <a:srgbClr val="00007D"/>
                </a:solidFill>
              </a:rPr>
              <a:t> </a:t>
            </a:r>
            <a:r>
              <a:rPr lang="en-US" sz="2800" dirty="0">
                <a:solidFill>
                  <a:srgbClr val="00007D"/>
                </a:solidFill>
                <a:latin typeface="Symbol" pitchFamily="18" charset="2"/>
              </a:rPr>
              <a:t>-</a:t>
            </a:r>
            <a:r>
              <a:rPr lang="en-US" sz="2800" dirty="0">
                <a:solidFill>
                  <a:srgbClr val="00007D"/>
                </a:solidFill>
              </a:rPr>
              <a:t>1 </a:t>
            </a:r>
            <a:endParaRPr lang="en-US" sz="2800" dirty="0"/>
          </a:p>
        </p:txBody>
      </p:sp>
      <p:sp>
        <p:nvSpPr>
          <p:cNvPr id="8" name="Rectangle 7"/>
          <p:cNvSpPr/>
          <p:nvPr/>
        </p:nvSpPr>
        <p:spPr>
          <a:xfrm>
            <a:off x="3890746" y="2514600"/>
            <a:ext cx="1633781" cy="523220"/>
          </a:xfrm>
          <a:prstGeom prst="rect">
            <a:avLst/>
          </a:prstGeom>
        </p:spPr>
        <p:txBody>
          <a:bodyPr wrap="none">
            <a:spAutoFit/>
          </a:bodyPr>
          <a:lstStyle/>
          <a:p>
            <a:r>
              <a:rPr lang="en-US" sz="2800" i="1" dirty="0">
                <a:solidFill>
                  <a:srgbClr val="00007D"/>
                </a:solidFill>
              </a:rPr>
              <a:t>y</a:t>
            </a:r>
            <a:r>
              <a:rPr lang="en-US" sz="2800" dirty="0">
                <a:solidFill>
                  <a:srgbClr val="00007D"/>
                </a:solidFill>
              </a:rPr>
              <a:t> = 2</a:t>
            </a:r>
            <a:r>
              <a:rPr lang="en-US" sz="2800" i="1" dirty="0">
                <a:solidFill>
                  <a:srgbClr val="00007D"/>
                </a:solidFill>
              </a:rPr>
              <a:t>x</a:t>
            </a:r>
            <a:r>
              <a:rPr lang="en-US" sz="2800" dirty="0">
                <a:solidFill>
                  <a:srgbClr val="00007D"/>
                </a:solidFill>
              </a:rPr>
              <a:t> + 1 </a:t>
            </a:r>
            <a:endParaRPr lang="en-US" sz="2800" dirty="0"/>
          </a:p>
        </p:txBody>
      </p:sp>
      <p:sp>
        <p:nvSpPr>
          <p:cNvPr id="9" name="Rectangle 8"/>
          <p:cNvSpPr/>
          <p:nvPr/>
        </p:nvSpPr>
        <p:spPr>
          <a:xfrm>
            <a:off x="6787870" y="2514600"/>
            <a:ext cx="1633781" cy="523220"/>
          </a:xfrm>
          <a:prstGeom prst="rect">
            <a:avLst/>
          </a:prstGeom>
        </p:spPr>
        <p:txBody>
          <a:bodyPr wrap="none">
            <a:spAutoFit/>
          </a:bodyPr>
          <a:lstStyle/>
          <a:p>
            <a:r>
              <a:rPr lang="en-US" sz="2800" i="1" dirty="0">
                <a:solidFill>
                  <a:srgbClr val="00007D"/>
                </a:solidFill>
              </a:rPr>
              <a:t>y</a:t>
            </a:r>
            <a:r>
              <a:rPr lang="en-US" sz="2800" dirty="0">
                <a:solidFill>
                  <a:srgbClr val="00007D"/>
                </a:solidFill>
              </a:rPr>
              <a:t> = 2</a:t>
            </a:r>
            <a:r>
              <a:rPr lang="en-US" sz="2800" i="1" dirty="0">
                <a:solidFill>
                  <a:srgbClr val="00007D"/>
                </a:solidFill>
              </a:rPr>
              <a:t>x</a:t>
            </a:r>
            <a:r>
              <a:rPr lang="en-US" sz="2800" dirty="0">
                <a:solidFill>
                  <a:srgbClr val="00007D"/>
                </a:solidFill>
              </a:rPr>
              <a:t> + 3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Using a TI-84 Plus Graphing Calculator </a:t>
            </a:r>
            <a:br>
              <a:rPr lang="en-US" sz="3200" dirty="0">
                <a:solidFill>
                  <a:schemeClr val="accent1"/>
                </a:solidFill>
              </a:rPr>
            </a:br>
            <a:r>
              <a:rPr lang="en-US" sz="3200" dirty="0">
                <a:solidFill>
                  <a:schemeClr val="accent1"/>
                </a:solidFill>
              </a:rPr>
              <a:t>to Graph Functions </a:t>
            </a:r>
          </a:p>
        </p:txBody>
      </p:sp>
      <p:sp>
        <p:nvSpPr>
          <p:cNvPr id="4" name="Content Placeholder 3"/>
          <p:cNvSpPr>
            <a:spLocks noGrp="1"/>
          </p:cNvSpPr>
          <p:nvPr>
            <p:ph idx="1"/>
          </p:nvPr>
        </p:nvSpPr>
        <p:spPr/>
        <p:txBody>
          <a:bodyPr/>
          <a:lstStyle/>
          <a:p>
            <a:endParaRPr lang="en-US" dirty="0"/>
          </a:p>
          <a:p>
            <a:endParaRPr lang="en-US" dirty="0"/>
          </a:p>
        </p:txBody>
      </p:sp>
      <p:sp>
        <p:nvSpPr>
          <p:cNvPr id="31747" name="TextBox 3"/>
          <p:cNvSpPr txBox="1">
            <a:spLocks noChangeArrowheads="1"/>
          </p:cNvSpPr>
          <p:nvPr/>
        </p:nvSpPr>
        <p:spPr bwMode="auto">
          <a:xfrm>
            <a:off x="457200" y="1280160"/>
            <a:ext cx="8226425" cy="4060086"/>
          </a:xfrm>
          <a:prstGeom prst="rect">
            <a:avLst/>
          </a:prstGeom>
          <a:noFill/>
          <a:ln w="28575">
            <a:solidFill>
              <a:srgbClr val="FF0008"/>
            </a:solidFill>
            <a:miter lim="800000"/>
            <a:headEnd/>
            <a:tailEnd/>
          </a:ln>
        </p:spPr>
        <p:txBody>
          <a:bodyPr>
            <a:spAutoFit/>
          </a:bodyPr>
          <a:lstStyle/>
          <a:p>
            <a:pPr algn="ctr">
              <a:spcBef>
                <a:spcPts val="672"/>
              </a:spcBef>
            </a:pPr>
            <a:r>
              <a:rPr lang="en-US" sz="2800" b="1" dirty="0">
                <a:solidFill>
                  <a:srgbClr val="000000"/>
                </a:solidFill>
                <a:latin typeface="Calibri" pitchFamily="34" charset="0"/>
              </a:rPr>
              <a:t>Note</a:t>
            </a:r>
          </a:p>
          <a:p>
            <a:pPr>
              <a:spcBef>
                <a:spcPts val="672"/>
              </a:spcBef>
            </a:pPr>
            <a:r>
              <a:rPr lang="en-US" sz="2800" dirty="0">
                <a:solidFill>
                  <a:srgbClr val="000000"/>
                </a:solidFill>
                <a:latin typeface="Calibri" pitchFamily="34" charset="0"/>
              </a:rPr>
              <a:t>The standard window shows 96 pixels across the window and 64 pixels up and down the window. This gives a ratio of 3 to 2 and can give a slightly distorted view of the actual graph because the vertical pixels are squeezed into a smaller space. For Example 8c, the graphs of all three functions are in the standard window. Experiment by changing the window to a square window, say </a:t>
            </a:r>
            <a:r>
              <a:rPr lang="en-US" sz="2800" dirty="0">
                <a:solidFill>
                  <a:srgbClr val="000000"/>
                </a:solidFill>
                <a:latin typeface="Symbol" pitchFamily="18" charset="2"/>
              </a:rPr>
              <a:t>-</a:t>
            </a:r>
            <a:r>
              <a:rPr lang="en-US" sz="2800" dirty="0">
                <a:solidFill>
                  <a:srgbClr val="000000"/>
                </a:solidFill>
                <a:latin typeface="Calibri" pitchFamily="34" charset="0"/>
              </a:rPr>
              <a:t>9 to 9 for </a:t>
            </a:r>
            <a:r>
              <a:rPr lang="en-US" sz="2800" i="1" dirty="0">
                <a:solidFill>
                  <a:srgbClr val="000000"/>
                </a:solidFill>
                <a:latin typeface="Calibri" pitchFamily="34" charset="0"/>
              </a:rPr>
              <a:t>x </a:t>
            </a:r>
            <a:r>
              <a:rPr lang="en-US" sz="2800" dirty="0">
                <a:solidFill>
                  <a:srgbClr val="000000"/>
                </a:solidFill>
                <a:latin typeface="Calibri" pitchFamily="34" charset="0"/>
              </a:rPr>
              <a:t>and </a:t>
            </a:r>
            <a:r>
              <a:rPr lang="en-US" sz="2800" dirty="0">
                <a:solidFill>
                  <a:srgbClr val="000000"/>
                </a:solidFill>
                <a:latin typeface="Symbol" pitchFamily="18" charset="2"/>
              </a:rPr>
              <a:t>-</a:t>
            </a:r>
            <a:r>
              <a:rPr lang="en-US" sz="2800" dirty="0">
                <a:solidFill>
                  <a:srgbClr val="000000"/>
                </a:solidFill>
                <a:latin typeface="Calibri" pitchFamily="34" charset="0"/>
              </a:rPr>
              <a:t>6 to 6 for </a:t>
            </a:r>
            <a:r>
              <a:rPr lang="en-US" sz="2800" i="1" dirty="0">
                <a:solidFill>
                  <a:srgbClr val="000000"/>
                </a:solidFill>
                <a:latin typeface="Calibri" pitchFamily="34" charset="0"/>
              </a:rPr>
              <a:t>y</a:t>
            </a:r>
            <a:r>
              <a:rPr lang="en-US" sz="2800" dirty="0">
                <a:solidFill>
                  <a:srgbClr val="000000"/>
                </a:solidFill>
                <a:latin typeface="Calibri" pitchFamily="34"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Using a TI-84 Plus Graphing Calculator </a:t>
            </a:r>
            <a:br>
              <a:rPr lang="en-US" sz="3200" dirty="0">
                <a:solidFill>
                  <a:schemeClr val="accent1"/>
                </a:solidFill>
              </a:rPr>
            </a:br>
            <a:r>
              <a:rPr lang="en-US" sz="3200" dirty="0">
                <a:solidFill>
                  <a:schemeClr val="accent1"/>
                </a:solidFill>
              </a:rPr>
              <a:t>to Graph Functions </a:t>
            </a:r>
          </a:p>
        </p:txBody>
      </p:sp>
      <p:sp>
        <p:nvSpPr>
          <p:cNvPr id="31747" name="TextBox 3"/>
          <p:cNvSpPr txBox="1">
            <a:spLocks noChangeArrowheads="1"/>
          </p:cNvSpPr>
          <p:nvPr/>
        </p:nvSpPr>
        <p:spPr bwMode="auto">
          <a:xfrm>
            <a:off x="457200" y="1280160"/>
            <a:ext cx="8226425" cy="1905650"/>
          </a:xfrm>
          <a:prstGeom prst="rect">
            <a:avLst/>
          </a:prstGeom>
          <a:noFill/>
          <a:ln w="28575">
            <a:solidFill>
              <a:srgbClr val="FF0008"/>
            </a:solidFill>
            <a:miter lim="800000"/>
            <a:headEnd/>
            <a:tailEnd/>
          </a:ln>
        </p:spPr>
        <p:txBody>
          <a:bodyPr>
            <a:spAutoFit/>
          </a:bodyPr>
          <a:lstStyle/>
          <a:p>
            <a:pPr algn="ctr">
              <a:spcBef>
                <a:spcPts val="672"/>
              </a:spcBef>
            </a:pPr>
            <a:r>
              <a:rPr lang="en-US" sz="2800" b="1" dirty="0">
                <a:solidFill>
                  <a:srgbClr val="000000"/>
                </a:solidFill>
                <a:latin typeface="Calibri" pitchFamily="34" charset="0"/>
              </a:rPr>
              <a:t>Note (cont.)</a:t>
            </a:r>
          </a:p>
          <a:p>
            <a:pPr>
              <a:spcBef>
                <a:spcPts val="672"/>
              </a:spcBef>
            </a:pPr>
            <a:r>
              <a:rPr lang="en-US" sz="2800" dirty="0">
                <a:solidFill>
                  <a:srgbClr val="000000"/>
                </a:solidFill>
                <a:latin typeface="Calibri" pitchFamily="34" charset="0"/>
              </a:rPr>
              <a:t>Then graph the functions and notice the slight differences (and better representation) in the appearances on the display.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Relations and Functions</a:t>
            </a:r>
          </a:p>
        </p:txBody>
      </p:sp>
      <p:sp>
        <p:nvSpPr>
          <p:cNvPr id="4" name="Content Placeholder 3"/>
          <p:cNvSpPr>
            <a:spLocks noGrp="1"/>
          </p:cNvSpPr>
          <p:nvPr>
            <p:ph idx="1"/>
          </p:nvPr>
        </p:nvSpPr>
        <p:spPr/>
        <p:txBody>
          <a:bodyPr/>
          <a:lstStyle/>
          <a:p>
            <a:endParaRPr lang="en-US" dirty="0"/>
          </a:p>
          <a:p>
            <a:endParaRPr lang="en-US" dirty="0"/>
          </a:p>
        </p:txBody>
      </p:sp>
      <p:sp>
        <p:nvSpPr>
          <p:cNvPr id="6147" name="TextBox 3"/>
          <p:cNvSpPr txBox="1">
            <a:spLocks noChangeArrowheads="1"/>
          </p:cNvSpPr>
          <p:nvPr/>
        </p:nvSpPr>
        <p:spPr bwMode="auto">
          <a:xfrm>
            <a:off x="457200" y="1280160"/>
            <a:ext cx="8226425" cy="2246769"/>
          </a:xfrm>
          <a:prstGeom prst="rect">
            <a:avLst/>
          </a:prstGeom>
          <a:noFill/>
          <a:ln w="28575">
            <a:solidFill>
              <a:srgbClr val="FF0008"/>
            </a:solidFill>
            <a:miter lim="800000"/>
            <a:headEnd/>
            <a:tailEnd/>
          </a:ln>
        </p:spPr>
        <p:txBody>
          <a:bodyPr>
            <a:spAutoFit/>
          </a:bodyPr>
          <a:lstStyle/>
          <a:p>
            <a:pPr algn="ctr"/>
            <a:r>
              <a:rPr lang="en-US" sz="2800" b="1" dirty="0">
                <a:solidFill>
                  <a:srgbClr val="000000"/>
                </a:solidFill>
                <a:latin typeface="Calibri" pitchFamily="34" charset="0"/>
              </a:rPr>
              <a:t>Note</a:t>
            </a:r>
          </a:p>
          <a:p>
            <a:r>
              <a:rPr lang="en-US" sz="2800" dirty="0">
                <a:solidFill>
                  <a:srgbClr val="000000"/>
                </a:solidFill>
                <a:latin typeface="Calibri" pitchFamily="34" charset="0"/>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7" name="Content Placeholder 6"/>
          <p:cNvSpPr>
            <a:spLocks noGrp="1"/>
          </p:cNvSpPr>
          <p:nvPr>
            <p:ph idx="1"/>
          </p:nvPr>
        </p:nvSpPr>
        <p:spPr/>
        <p:txBody>
          <a:bodyPr/>
          <a:lstStyle/>
          <a:p>
            <a:endParaRPr lang="en-US" dirty="0"/>
          </a:p>
          <a:p>
            <a:endParaRPr lang="en-US" dirty="0"/>
          </a:p>
        </p:txBody>
      </p:sp>
      <p:sp>
        <p:nvSpPr>
          <p:cNvPr id="32771" name="TextBox 3"/>
          <p:cNvSpPr txBox="1">
            <a:spLocks noChangeArrowheads="1"/>
          </p:cNvSpPr>
          <p:nvPr/>
        </p:nvSpPr>
        <p:spPr bwMode="auto">
          <a:xfrm>
            <a:off x="457200" y="1280160"/>
            <a:ext cx="8226425" cy="4191000"/>
          </a:xfrm>
          <a:prstGeom prst="rect">
            <a:avLst/>
          </a:prstGeom>
          <a:solidFill>
            <a:srgbClr val="FFFFCC"/>
          </a:solidFill>
          <a:ln w="28575">
            <a:solidFill>
              <a:srgbClr val="000000"/>
            </a:solidFill>
            <a:miter lim="800000"/>
            <a:headEnd/>
            <a:tailEnd/>
          </a:ln>
        </p:spPr>
        <p:txBody>
          <a:bodyPr/>
          <a:lstStyle/>
          <a:p>
            <a:pPr marL="342900" indent="-342900"/>
            <a:r>
              <a:rPr lang="en-US" sz="2800" b="1" dirty="0">
                <a:solidFill>
                  <a:srgbClr val="000000"/>
                </a:solidFill>
                <a:latin typeface="Calibri" pitchFamily="34" charset="0"/>
              </a:rPr>
              <a:t>1.</a:t>
            </a:r>
            <a:r>
              <a:rPr lang="en-US" sz="2800" dirty="0">
                <a:solidFill>
                  <a:srgbClr val="000000"/>
                </a:solidFill>
                <a:latin typeface="Calibri" pitchFamily="34" charset="0"/>
              </a:rPr>
              <a:t> State the domain and range of the relation {(5, 6),  (7, 8), (9, 0.5), (11, 0.3)}.  Is the relation a function? Explain briefly. </a:t>
            </a:r>
          </a:p>
        </p:txBody>
      </p:sp>
      <p:graphicFrame>
        <p:nvGraphicFramePr>
          <p:cNvPr id="32772" name="Object 5"/>
          <p:cNvGraphicFramePr>
            <a:graphicFrameLocks noChangeAspect="1"/>
          </p:cNvGraphicFramePr>
          <p:nvPr/>
        </p:nvGraphicFramePr>
        <p:xfrm>
          <a:off x="3276600" y="4267200"/>
          <a:ext cx="2616200" cy="482600"/>
        </p:xfrm>
        <a:graphic>
          <a:graphicData uri="http://schemas.openxmlformats.org/presentationml/2006/ole">
            <mc:AlternateContent xmlns:mc="http://schemas.openxmlformats.org/markup-compatibility/2006">
              <mc:Choice xmlns:v="urn:schemas-microsoft-com:vml" Requires="v">
                <p:oleObj spid="_x0000_s9221" name="Equation" r:id="rId3" imgW="2616200" imgH="482600" progId="Equation.DSMT4">
                  <p:embed/>
                </p:oleObj>
              </mc:Choice>
              <mc:Fallback>
                <p:oleObj name="Equation" r:id="rId3" imgW="2616200" imgH="482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267200"/>
                        <a:ext cx="2616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2773" name="Picture 6" descr="4"/>
          <p:cNvPicPr>
            <a:picLocks noChangeAspect="1" noChangeArrowheads="1"/>
          </p:cNvPicPr>
          <p:nvPr/>
        </p:nvPicPr>
        <p:blipFill>
          <a:blip r:embed="rId5" cstate="print"/>
          <a:srcRect/>
          <a:stretch>
            <a:fillRect/>
          </a:stretch>
        </p:blipFill>
        <p:spPr bwMode="auto">
          <a:xfrm>
            <a:off x="6248400" y="2438400"/>
            <a:ext cx="2505075" cy="2544762"/>
          </a:xfrm>
          <a:prstGeom prst="rect">
            <a:avLst/>
          </a:prstGeom>
          <a:noFill/>
          <a:ln w="9525">
            <a:noFill/>
            <a:miter lim="800000"/>
            <a:headEnd/>
            <a:tailEnd/>
          </a:ln>
        </p:spPr>
      </p:pic>
      <p:sp>
        <p:nvSpPr>
          <p:cNvPr id="32774" name="Text Box 7"/>
          <p:cNvSpPr txBox="1">
            <a:spLocks noChangeArrowheads="1"/>
          </p:cNvSpPr>
          <p:nvPr/>
        </p:nvSpPr>
        <p:spPr bwMode="auto">
          <a:xfrm>
            <a:off x="457200" y="2743200"/>
            <a:ext cx="5943600" cy="2417762"/>
          </a:xfrm>
          <a:prstGeom prst="rect">
            <a:avLst/>
          </a:prstGeom>
          <a:noFill/>
          <a:ln w="9525">
            <a:noFill/>
            <a:miter lim="800000"/>
            <a:headEnd/>
            <a:tailEnd/>
          </a:ln>
        </p:spPr>
        <p:txBody>
          <a:bodyPr>
            <a:spAutoFit/>
          </a:bodyPr>
          <a:lstStyle/>
          <a:p>
            <a:pPr marL="341313" indent="-341313"/>
            <a:r>
              <a:rPr lang="en-US" sz="2800" b="1" dirty="0">
                <a:solidFill>
                  <a:srgbClr val="000000"/>
                </a:solidFill>
                <a:latin typeface="Calibri" pitchFamily="34" charset="0"/>
              </a:rPr>
              <a:t>2. </a:t>
            </a:r>
            <a:r>
              <a:rPr lang="en-US" sz="2800" dirty="0">
                <a:solidFill>
                  <a:srgbClr val="000000"/>
                </a:solidFill>
                <a:latin typeface="Calibri" pitchFamily="34" charset="0"/>
              </a:rPr>
              <a:t>Use the vertical line text to determine whether the graph on the right represents a function.</a:t>
            </a:r>
          </a:p>
          <a:p>
            <a:pPr marL="341313" indent="-341313">
              <a:spcBef>
                <a:spcPts val="1500"/>
              </a:spcBef>
            </a:pPr>
            <a:r>
              <a:rPr lang="en-US" sz="2800" b="1" dirty="0">
                <a:solidFill>
                  <a:srgbClr val="000000"/>
                </a:solidFill>
                <a:latin typeface="Calibri" pitchFamily="34" charset="0"/>
              </a:rPr>
              <a:t>3. </a:t>
            </a:r>
            <a:r>
              <a:rPr lang="en-US" sz="2800" dirty="0">
                <a:solidFill>
                  <a:srgbClr val="000000"/>
                </a:solidFill>
                <a:latin typeface="Calibri" pitchFamily="34" charset="0"/>
              </a:rPr>
              <a:t>For the function </a:t>
            </a:r>
          </a:p>
          <a:p>
            <a:pPr marL="341313" indent="-341313"/>
            <a:r>
              <a:rPr lang="en-US" sz="2800" dirty="0">
                <a:solidFill>
                  <a:srgbClr val="000000"/>
                </a:solidFill>
                <a:latin typeface="Calibri" pitchFamily="34" charset="0"/>
              </a:rPr>
              <a:t>	find </a:t>
            </a:r>
            <a:r>
              <a:rPr lang="en-US" sz="2800" b="1" dirty="0">
                <a:solidFill>
                  <a:srgbClr val="000000"/>
                </a:solidFill>
                <a:latin typeface="Calibri" pitchFamily="34" charset="0"/>
              </a:rPr>
              <a:t>a. </a:t>
            </a:r>
            <a:r>
              <a:rPr lang="en-US" sz="2800" i="1" dirty="0">
                <a:solidFill>
                  <a:srgbClr val="000000"/>
                </a:solidFill>
                <a:latin typeface="Calibri" pitchFamily="34" charset="0"/>
              </a:rPr>
              <a:t>f</a:t>
            </a:r>
            <a:r>
              <a:rPr lang="en-US" sz="2800" dirty="0">
                <a:solidFill>
                  <a:srgbClr val="000000"/>
                </a:solidFill>
                <a:latin typeface="Calibri" pitchFamily="34" charset="0"/>
              </a:rPr>
              <a:t>(2) </a:t>
            </a:r>
            <a:r>
              <a:rPr lang="en-US" sz="2800" b="1" dirty="0">
                <a:solidFill>
                  <a:srgbClr val="000000"/>
                </a:solidFill>
                <a:latin typeface="Calibri" pitchFamily="34" charset="0"/>
              </a:rPr>
              <a:t>b. </a:t>
            </a:r>
            <a:r>
              <a:rPr lang="en-US" sz="2800" i="1" dirty="0">
                <a:solidFill>
                  <a:srgbClr val="000000"/>
                </a:solidFill>
                <a:latin typeface="Calibri" pitchFamily="34" charset="0"/>
              </a:rPr>
              <a:t>f</a:t>
            </a:r>
            <a:r>
              <a:rPr lang="en-US" sz="2800" dirty="0">
                <a:solidFill>
                  <a:srgbClr val="000000"/>
                </a:solidFill>
                <a:latin typeface="Calibri" pitchFamily="34" charset="0"/>
              </a:rPr>
              <a:t>(0) </a:t>
            </a:r>
            <a:r>
              <a:rPr lang="en-US" sz="2800" b="1" dirty="0">
                <a:solidFill>
                  <a:srgbClr val="000000"/>
                </a:solidFill>
                <a:latin typeface="Calibri" pitchFamily="34" charset="0"/>
              </a:rPr>
              <a:t>c. </a:t>
            </a:r>
            <a:r>
              <a:rPr lang="en-US" sz="2800" i="1" dirty="0">
                <a:solidFill>
                  <a:srgbClr val="000000"/>
                </a:solidFill>
                <a:latin typeface="Calibri" pitchFamily="34" charset="0"/>
              </a:rPr>
              <a:t>f</a:t>
            </a:r>
            <a:r>
              <a:rPr lang="en-US" sz="2800" dirty="0">
                <a:solidFill>
                  <a:srgbClr val="000000"/>
                </a:solidFill>
                <a:latin typeface="Calibri" pitchFamily="34" charset="0"/>
              </a:rPr>
              <a:t>(</a:t>
            </a:r>
            <a:r>
              <a:rPr lang="en-US" sz="2800" dirty="0">
                <a:solidFill>
                  <a:srgbClr val="000000"/>
                </a:solidFill>
                <a:latin typeface="Symbol" pitchFamily="18" charset="2"/>
              </a:rPr>
              <a:t>-</a:t>
            </a:r>
            <a:r>
              <a:rPr lang="en-US" sz="2800" dirty="0">
                <a:solidFill>
                  <a:srgbClr val="000000"/>
                </a:solidFill>
                <a:latin typeface="Calibri" pitchFamily="34" charset="0"/>
              </a:rPr>
              <a:t>1).</a:t>
            </a:r>
            <a:endParaRPr lang="en-US" sz="2800" dirty="0">
              <a:latin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33795" name="Rectangle 3"/>
          <p:cNvSpPr>
            <a:spLocks noGrp="1"/>
          </p:cNvSpPr>
          <p:nvPr>
            <p:ph idx="1"/>
          </p:nvPr>
        </p:nvSpPr>
        <p:spPr>
          <a:prstGeom prst="rect">
            <a:avLst/>
          </a:prstGeom>
        </p:spPr>
        <p:txBody>
          <a:bodyPr/>
          <a:lstStyle/>
          <a:p>
            <a:pPr marL="463550" indent="-463550">
              <a:buFont typeface="Courier New" pitchFamily="49" charset="0"/>
              <a:buNone/>
            </a:pPr>
            <a:r>
              <a:rPr lang="en-US" b="1" i="0" dirty="0">
                <a:solidFill>
                  <a:schemeClr val="tx1"/>
                </a:solidFill>
              </a:rPr>
              <a:t>1.</a:t>
            </a:r>
            <a:r>
              <a:rPr lang="en-US" dirty="0"/>
              <a:t>  	</a:t>
            </a:r>
            <a:r>
              <a:rPr lang="en-US" i="1" dirty="0">
                <a:solidFill>
                  <a:srgbClr val="FF0008"/>
                </a:solidFill>
              </a:rPr>
              <a:t>D</a:t>
            </a:r>
            <a:r>
              <a:rPr lang="en-US" dirty="0">
                <a:solidFill>
                  <a:srgbClr val="FF0008"/>
                </a:solidFill>
              </a:rPr>
              <a:t> </a:t>
            </a:r>
            <a:r>
              <a:rPr lang="en-US" i="0" dirty="0">
                <a:solidFill>
                  <a:srgbClr val="FF0008"/>
                </a:solidFill>
              </a:rPr>
              <a:t>= {5, 7, 9, 11}; </a:t>
            </a:r>
            <a:r>
              <a:rPr lang="en-US" i="1" dirty="0">
                <a:solidFill>
                  <a:srgbClr val="FF0008"/>
                </a:solidFill>
              </a:rPr>
              <a:t>R</a:t>
            </a:r>
            <a:r>
              <a:rPr lang="en-US" dirty="0">
                <a:solidFill>
                  <a:srgbClr val="FF0008"/>
                </a:solidFill>
              </a:rPr>
              <a:t> </a:t>
            </a:r>
            <a:r>
              <a:rPr lang="en-US" i="0" dirty="0">
                <a:solidFill>
                  <a:srgbClr val="FF0008"/>
                </a:solidFill>
              </a:rPr>
              <a:t>={0.3, 0.5, 6, 8}  Yes, the relation is a function because each </a:t>
            </a:r>
            <a:r>
              <a:rPr lang="en-US" i="1" dirty="0">
                <a:solidFill>
                  <a:srgbClr val="FF0008"/>
                </a:solidFill>
              </a:rPr>
              <a:t>x</a:t>
            </a:r>
            <a:r>
              <a:rPr lang="en-US" i="0" dirty="0">
                <a:solidFill>
                  <a:srgbClr val="FF0008"/>
                </a:solidFill>
              </a:rPr>
              <a:t>-coordinate appears only once.</a:t>
            </a:r>
            <a:r>
              <a:rPr lang="en-US" i="0" dirty="0"/>
              <a:t> </a:t>
            </a:r>
          </a:p>
          <a:p>
            <a:pPr marL="463550" indent="-463550">
              <a:spcBef>
                <a:spcPts val="1500"/>
              </a:spcBef>
              <a:spcAft>
                <a:spcPts val="1500"/>
              </a:spcAft>
              <a:buFont typeface="Courier New" pitchFamily="49" charset="0"/>
              <a:buNone/>
            </a:pPr>
            <a:r>
              <a:rPr lang="en-US" b="1" i="0" dirty="0">
                <a:solidFill>
                  <a:schemeClr val="tx1"/>
                </a:solidFill>
              </a:rPr>
              <a:t>2.</a:t>
            </a:r>
            <a:r>
              <a:rPr lang="en-US" b="1" i="0" dirty="0"/>
              <a:t> 	</a:t>
            </a:r>
            <a:r>
              <a:rPr lang="en-US" i="0" dirty="0">
                <a:solidFill>
                  <a:srgbClr val="FF0008"/>
                </a:solidFill>
              </a:rPr>
              <a:t>Not a function</a:t>
            </a:r>
            <a:r>
              <a:rPr lang="en-US" i="0" dirty="0"/>
              <a:t> </a:t>
            </a:r>
          </a:p>
          <a:p>
            <a:pPr marL="463550" indent="-463550">
              <a:buFont typeface="Courier New" pitchFamily="49" charset="0"/>
              <a:buNone/>
            </a:pPr>
            <a:r>
              <a:rPr lang="en-US" b="1" i="0" dirty="0">
                <a:solidFill>
                  <a:schemeClr val="tx1"/>
                </a:solidFill>
              </a:rPr>
              <a:t>3. a.</a:t>
            </a:r>
            <a:r>
              <a:rPr lang="en-US" b="1" i="0" dirty="0"/>
              <a:t> </a:t>
            </a:r>
            <a:r>
              <a:rPr lang="en-US" i="0" dirty="0">
                <a:solidFill>
                  <a:srgbClr val="FF0008"/>
                </a:solidFill>
              </a:rPr>
              <a:t>10</a:t>
            </a:r>
            <a:r>
              <a:rPr lang="en-US" i="0" dirty="0"/>
              <a:t>    </a:t>
            </a:r>
            <a:r>
              <a:rPr lang="en-US" b="1" i="0" dirty="0">
                <a:solidFill>
                  <a:schemeClr val="tx1"/>
                </a:solidFill>
              </a:rPr>
              <a:t>b.</a:t>
            </a:r>
            <a:r>
              <a:rPr lang="en-US" b="1" i="0" dirty="0"/>
              <a:t> </a:t>
            </a:r>
            <a:r>
              <a:rPr lang="en-US" i="0" dirty="0">
                <a:solidFill>
                  <a:srgbClr val="FF0008"/>
                </a:solidFill>
                <a:latin typeface="Symbol" pitchFamily="18" charset="2"/>
              </a:rPr>
              <a:t>-</a:t>
            </a:r>
            <a:r>
              <a:rPr lang="en-US" i="0" dirty="0">
                <a:solidFill>
                  <a:srgbClr val="FF0008"/>
                </a:solidFill>
              </a:rPr>
              <a:t>4</a:t>
            </a:r>
            <a:r>
              <a:rPr lang="en-US" i="0" dirty="0"/>
              <a:t>     </a:t>
            </a:r>
            <a:r>
              <a:rPr lang="en-US" b="1" i="0" dirty="0">
                <a:solidFill>
                  <a:schemeClr val="tx1"/>
                </a:solidFill>
              </a:rPr>
              <a:t>c.</a:t>
            </a:r>
            <a:r>
              <a:rPr lang="en-US" b="1" i="0" dirty="0"/>
              <a:t> </a:t>
            </a:r>
            <a:r>
              <a:rPr lang="en-US" i="0" dirty="0">
                <a:solidFill>
                  <a:srgbClr val="FF0008"/>
                </a:solidFill>
                <a:latin typeface="Symbol" pitchFamily="18" charset="2"/>
              </a:rPr>
              <a:t>-</a:t>
            </a:r>
            <a:r>
              <a:rPr lang="en-US" i="0" dirty="0">
                <a:solidFill>
                  <a:srgbClr val="FF0008"/>
                </a:solidFill>
              </a:rPr>
              <a:t>2</a:t>
            </a:r>
          </a:p>
          <a:p>
            <a:pPr marL="463550" indent="-463550">
              <a:buFont typeface="Courier New" pitchFamily="49" charse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Relations and Functions</a:t>
            </a:r>
          </a:p>
        </p:txBody>
      </p:sp>
      <p:sp>
        <p:nvSpPr>
          <p:cNvPr id="4" name="Content Placeholder 3"/>
          <p:cNvSpPr>
            <a:spLocks noGrp="1"/>
          </p:cNvSpPr>
          <p:nvPr>
            <p:ph idx="1"/>
          </p:nvPr>
        </p:nvSpPr>
        <p:spPr/>
        <p:txBody>
          <a:bodyPr/>
          <a:lstStyle/>
          <a:p>
            <a:endParaRPr lang="en-US" dirty="0"/>
          </a:p>
          <a:p>
            <a:endParaRPr lang="en-US" dirty="0"/>
          </a:p>
        </p:txBody>
      </p:sp>
      <p:sp>
        <p:nvSpPr>
          <p:cNvPr id="7171" name="TextBox 3"/>
          <p:cNvSpPr txBox="1">
            <a:spLocks noChangeArrowheads="1"/>
          </p:cNvSpPr>
          <p:nvPr/>
        </p:nvSpPr>
        <p:spPr bwMode="auto">
          <a:xfrm>
            <a:off x="457200" y="1280160"/>
            <a:ext cx="8226425" cy="2940050"/>
          </a:xfrm>
          <a:prstGeom prst="rect">
            <a:avLst/>
          </a:prstGeom>
          <a:solidFill>
            <a:srgbClr val="FFFFCC"/>
          </a:solidFill>
          <a:ln w="28575">
            <a:solidFill>
              <a:srgbClr val="000000"/>
            </a:solidFill>
            <a:miter lim="800000"/>
            <a:headEnd/>
            <a:tailEnd/>
          </a:ln>
        </p:spPr>
        <p:txBody>
          <a:bodyPr>
            <a:spAutoFit/>
          </a:bodyPr>
          <a:lstStyle/>
          <a:p>
            <a:pPr algn="ctr">
              <a:spcBef>
                <a:spcPct val="20000"/>
              </a:spcBef>
            </a:pPr>
            <a:r>
              <a:rPr lang="en-US" sz="2800" b="1" dirty="0">
                <a:solidFill>
                  <a:srgbClr val="000000"/>
                </a:solidFill>
                <a:latin typeface="Calibri" pitchFamily="34" charset="0"/>
              </a:rPr>
              <a:t>Relation, Domain, and Range</a:t>
            </a:r>
          </a:p>
          <a:p>
            <a:pPr>
              <a:spcBef>
                <a:spcPct val="20000"/>
              </a:spcBef>
            </a:pPr>
            <a:r>
              <a:rPr lang="en-US" sz="2800" dirty="0">
                <a:solidFill>
                  <a:srgbClr val="000000"/>
                </a:solidFill>
                <a:latin typeface="Calibri" pitchFamily="34" charset="0"/>
              </a:rPr>
              <a:t>A </a:t>
            </a:r>
            <a:r>
              <a:rPr lang="en-US" sz="2800" b="1" dirty="0">
                <a:solidFill>
                  <a:srgbClr val="C00C08"/>
                </a:solidFill>
                <a:latin typeface="Calibri" pitchFamily="34" charset="0"/>
              </a:rPr>
              <a:t>relation</a:t>
            </a:r>
            <a:r>
              <a:rPr lang="en-US" sz="2800" b="1" dirty="0">
                <a:solidFill>
                  <a:srgbClr val="000000"/>
                </a:solidFill>
                <a:latin typeface="Calibri" pitchFamily="34" charset="0"/>
              </a:rPr>
              <a:t> </a:t>
            </a:r>
            <a:r>
              <a:rPr lang="en-US" sz="2800" dirty="0">
                <a:solidFill>
                  <a:srgbClr val="000000"/>
                </a:solidFill>
                <a:latin typeface="Calibri" pitchFamily="34" charset="0"/>
              </a:rPr>
              <a:t>is a set of ordered pairs of real numbers.  </a:t>
            </a:r>
          </a:p>
          <a:p>
            <a:pPr>
              <a:spcBef>
                <a:spcPct val="20000"/>
              </a:spcBef>
            </a:pPr>
            <a:r>
              <a:rPr lang="en-US" sz="2800" dirty="0">
                <a:solidFill>
                  <a:srgbClr val="000000"/>
                </a:solidFill>
                <a:latin typeface="Calibri" pitchFamily="34" charset="0"/>
              </a:rPr>
              <a:t>The </a:t>
            </a:r>
            <a:r>
              <a:rPr lang="en-US" sz="2800" b="1" dirty="0">
                <a:solidFill>
                  <a:srgbClr val="C00C08"/>
                </a:solidFill>
                <a:latin typeface="Calibri" pitchFamily="34" charset="0"/>
              </a:rPr>
              <a:t>domain</a:t>
            </a:r>
            <a:r>
              <a:rPr lang="en-US" sz="2800" dirty="0">
                <a:solidFill>
                  <a:srgbClr val="000000"/>
                </a:solidFill>
                <a:latin typeface="Calibri" pitchFamily="34" charset="0"/>
              </a:rPr>
              <a:t>, </a:t>
            </a:r>
            <a:r>
              <a:rPr lang="en-US" sz="2800" b="1" i="1" dirty="0">
                <a:solidFill>
                  <a:srgbClr val="0000FF"/>
                </a:solidFill>
                <a:latin typeface="Calibri" pitchFamily="34" charset="0"/>
              </a:rPr>
              <a:t>D</a:t>
            </a:r>
            <a:r>
              <a:rPr lang="en-US" sz="2800" dirty="0">
                <a:solidFill>
                  <a:srgbClr val="000000"/>
                </a:solidFill>
                <a:latin typeface="Calibri" pitchFamily="34" charset="0"/>
              </a:rPr>
              <a:t>, of a relation is the set of all first coordinates in the relation.</a:t>
            </a:r>
          </a:p>
          <a:p>
            <a:pPr>
              <a:spcBef>
                <a:spcPct val="20000"/>
              </a:spcBef>
            </a:pPr>
            <a:r>
              <a:rPr lang="en-US" sz="2800" dirty="0">
                <a:solidFill>
                  <a:srgbClr val="000000"/>
                </a:solidFill>
                <a:latin typeface="Calibri" pitchFamily="34" charset="0"/>
              </a:rPr>
              <a:t>The </a:t>
            </a:r>
            <a:r>
              <a:rPr lang="en-US" sz="2800" b="1" dirty="0">
                <a:solidFill>
                  <a:srgbClr val="C00C08"/>
                </a:solidFill>
                <a:latin typeface="Calibri" pitchFamily="34" charset="0"/>
              </a:rPr>
              <a:t>range</a:t>
            </a:r>
            <a:r>
              <a:rPr lang="en-US" sz="2800" dirty="0">
                <a:solidFill>
                  <a:srgbClr val="000000"/>
                </a:solidFill>
                <a:latin typeface="Calibri" pitchFamily="34" charset="0"/>
              </a:rPr>
              <a:t>,</a:t>
            </a:r>
            <a:r>
              <a:rPr lang="en-US" sz="2800" dirty="0">
                <a:solidFill>
                  <a:srgbClr val="0000FF"/>
                </a:solidFill>
                <a:latin typeface="Calibri" pitchFamily="34" charset="0"/>
              </a:rPr>
              <a:t> </a:t>
            </a:r>
            <a:r>
              <a:rPr lang="en-US" sz="2800" b="1" i="1" dirty="0">
                <a:solidFill>
                  <a:srgbClr val="0000FF"/>
                </a:solidFill>
                <a:latin typeface="Calibri" pitchFamily="34" charset="0"/>
              </a:rPr>
              <a:t>R</a:t>
            </a:r>
            <a:r>
              <a:rPr lang="en-US" sz="2800" dirty="0">
                <a:solidFill>
                  <a:srgbClr val="000000"/>
                </a:solidFill>
                <a:latin typeface="Calibri" pitchFamily="34" charset="0"/>
              </a:rPr>
              <a:t>, of a relation is the set of all second coordinates in the relation.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8195" name="Rectangle 3"/>
          <p:cNvSpPr>
            <a:spLocks noGrp="1"/>
          </p:cNvSpPr>
          <p:nvPr>
            <p:ph idx="1"/>
          </p:nvPr>
        </p:nvSpPr>
        <p:spPr>
          <a:xfrm>
            <a:off x="457200" y="1280160"/>
            <a:ext cx="8229600" cy="4723344"/>
          </a:xfrm>
          <a:prstGeom prst="rect">
            <a:avLst/>
          </a:prstGeom>
        </p:spPr>
        <p:txBody>
          <a:bodyPr>
            <a:spAutoFit/>
          </a:bodyPr>
          <a:lstStyle/>
          <a:p>
            <a:pPr marL="0" indent="0">
              <a:buFont typeface="Courier New" pitchFamily="49" charset="0"/>
              <a:buNone/>
            </a:pPr>
            <a:r>
              <a:rPr lang="en-US" i="0" dirty="0">
                <a:solidFill>
                  <a:schemeClr val="tx1"/>
                </a:solidFill>
              </a:rPr>
              <a:t>Find the domain and range for each of the following relations.</a:t>
            </a:r>
          </a:p>
          <a:p>
            <a:pPr marL="0" indent="0">
              <a:buFont typeface="Courier New" pitchFamily="49" charset="0"/>
              <a:buNone/>
            </a:pPr>
            <a:endParaRPr lang="en-US" i="0" dirty="0">
              <a:solidFill>
                <a:schemeClr val="tx1"/>
              </a:solidFill>
            </a:endParaRPr>
          </a:p>
          <a:p>
            <a:pPr marL="0" indent="0">
              <a:spcBef>
                <a:spcPts val="1300"/>
              </a:spcBef>
              <a:buFont typeface="Courier New" pitchFamily="49" charset="0"/>
              <a:buNone/>
            </a:pPr>
            <a:r>
              <a:rPr lang="en-US" b="1" i="0" dirty="0">
                <a:solidFill>
                  <a:schemeClr val="tx1"/>
                </a:solidFill>
              </a:rPr>
              <a:t>Solution</a:t>
            </a:r>
          </a:p>
          <a:p>
            <a:pPr marL="0" indent="0">
              <a:spcBef>
                <a:spcPts val="1300"/>
              </a:spcBef>
              <a:buFont typeface="Courier New" pitchFamily="49" charset="0"/>
              <a:buNone/>
            </a:pPr>
            <a:endParaRPr lang="en-US" b="1" i="0" dirty="0">
              <a:solidFill>
                <a:schemeClr val="tx1"/>
              </a:solidFill>
            </a:endParaRPr>
          </a:p>
          <a:p>
            <a:pPr marL="0" indent="0">
              <a:spcBef>
                <a:spcPts val="1300"/>
              </a:spcBef>
              <a:buFont typeface="Courier New" pitchFamily="49" charset="0"/>
              <a:buNone/>
            </a:pPr>
            <a:endParaRPr lang="en-US" b="1" i="0" dirty="0">
              <a:solidFill>
                <a:schemeClr val="tx1"/>
              </a:solidFill>
            </a:endParaRPr>
          </a:p>
          <a:p>
            <a:pPr marL="0" indent="0">
              <a:spcBef>
                <a:spcPts val="1300"/>
              </a:spcBef>
              <a:buFont typeface="Courier New" pitchFamily="49" charset="0"/>
              <a:buNone/>
            </a:pPr>
            <a:r>
              <a:rPr lang="en-US" i="0" dirty="0">
                <a:solidFill>
                  <a:schemeClr val="tx1"/>
                </a:solidFill>
              </a:rPr>
              <a:t>Note that 6 is written only once in the domain and 2 is written only once in the range, even though each appears more than once in the relation.</a:t>
            </a:r>
          </a:p>
        </p:txBody>
      </p:sp>
      <p:graphicFrame>
        <p:nvGraphicFramePr>
          <p:cNvPr id="8196" name="Object 7"/>
          <p:cNvGraphicFramePr>
            <a:graphicFrameLocks noChangeAspect="1"/>
          </p:cNvGraphicFramePr>
          <p:nvPr/>
        </p:nvGraphicFramePr>
        <p:xfrm>
          <a:off x="530352" y="2286000"/>
          <a:ext cx="5067300" cy="546100"/>
        </p:xfrm>
        <a:graphic>
          <a:graphicData uri="http://schemas.openxmlformats.org/presentationml/2006/ole">
            <mc:AlternateContent xmlns:mc="http://schemas.openxmlformats.org/markup-compatibility/2006">
              <mc:Choice xmlns:v="urn:schemas-microsoft-com:vml" Requires="v">
                <p:oleObj spid="_x0000_s1044" name="Equation" r:id="rId3" imgW="5067000" imgH="545760" progId="Equation.DSMT4">
                  <p:embed/>
                </p:oleObj>
              </mc:Choice>
              <mc:Fallback>
                <p:oleObj name="Equation" r:id="rId3" imgW="5067000" imgH="5457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86000"/>
                        <a:ext cx="5067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530352" y="3480748"/>
          <a:ext cx="1879600" cy="495300"/>
        </p:xfrm>
        <a:graphic>
          <a:graphicData uri="http://schemas.openxmlformats.org/presentationml/2006/ole">
            <mc:AlternateContent xmlns:mc="http://schemas.openxmlformats.org/markup-compatibility/2006">
              <mc:Choice xmlns:v="urn:schemas-microsoft-com:vml" Requires="v">
                <p:oleObj spid="_x0000_s1045" name="Equation" r:id="rId5" imgW="1879560" imgH="495000" progId="Equation.DSMT4">
                  <p:embed/>
                </p:oleObj>
              </mc:Choice>
              <mc:Fallback>
                <p:oleObj name="Equation" r:id="rId5" imgW="1879560" imgH="495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480748"/>
                        <a:ext cx="1879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530352" y="4076700"/>
          <a:ext cx="1663700" cy="495300"/>
        </p:xfrm>
        <a:graphic>
          <a:graphicData uri="http://schemas.openxmlformats.org/presentationml/2006/ole">
            <mc:AlternateContent xmlns:mc="http://schemas.openxmlformats.org/markup-compatibility/2006">
              <mc:Choice xmlns:v="urn:schemas-microsoft-com:vml" Requires="v">
                <p:oleObj spid="_x0000_s1046" name="Equation" r:id="rId7" imgW="1663560" imgH="495000" progId="Equation.DSMT4">
                  <p:embed/>
                </p:oleObj>
              </mc:Choice>
              <mc:Fallback>
                <p:oleObj name="Equation" r:id="rId7" imgW="1663560" imgH="4950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076700"/>
                        <a:ext cx="166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3249304" y="3619500"/>
          <a:ext cx="3949700" cy="279400"/>
        </p:xfrm>
        <a:graphic>
          <a:graphicData uri="http://schemas.openxmlformats.org/presentationml/2006/ole">
            <mc:AlternateContent xmlns:mc="http://schemas.openxmlformats.org/markup-compatibility/2006">
              <mc:Choice xmlns:v="urn:schemas-microsoft-com:vml" Requires="v">
                <p:oleObj spid="_x0000_s1047" name="Equation" r:id="rId9" imgW="3949560" imgH="279360" progId="Equation.DSMT4">
                  <p:embed/>
                </p:oleObj>
              </mc:Choice>
              <mc:Fallback>
                <p:oleObj name="Equation" r:id="rId9" imgW="3949560" imgH="2793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49304" y="3619500"/>
                        <a:ext cx="394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249304" y="4215452"/>
          <a:ext cx="4279900" cy="279400"/>
        </p:xfrm>
        <a:graphic>
          <a:graphicData uri="http://schemas.openxmlformats.org/presentationml/2006/ole">
            <mc:AlternateContent xmlns:mc="http://schemas.openxmlformats.org/markup-compatibility/2006">
              <mc:Choice xmlns:v="urn:schemas-microsoft-com:vml" Requires="v">
                <p:oleObj spid="_x0000_s1048" name="Equation" r:id="rId11" imgW="4279680" imgH="279360" progId="Equation.DSMT4">
                  <p:embed/>
                </p:oleObj>
              </mc:Choice>
              <mc:Fallback>
                <p:oleObj name="Equation" r:id="rId11" imgW="4279680" imgH="2793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9304" y="4215452"/>
                        <a:ext cx="427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br>
              <a:rPr lang="en-US" sz="3200" dirty="0">
                <a:solidFill>
                  <a:schemeClr val="accent1"/>
                </a:solidFill>
              </a:rPr>
            </a:br>
            <a:r>
              <a:rPr lang="en-US" sz="3200" dirty="0">
                <a:solidFill>
                  <a:schemeClr val="accent1"/>
                </a:solidFill>
              </a:rPr>
              <a:t>(cont.)</a:t>
            </a:r>
          </a:p>
        </p:txBody>
      </p:sp>
      <p:sp>
        <p:nvSpPr>
          <p:cNvPr id="9219" name="Rectangle 3"/>
          <p:cNvSpPr>
            <a:spLocks noGrp="1"/>
          </p:cNvSpPr>
          <p:nvPr>
            <p:ph idx="1"/>
          </p:nvPr>
        </p:nvSpPr>
        <p:spPr>
          <a:prstGeom prst="rect">
            <a:avLst/>
          </a:prstGeom>
        </p:spPr>
        <p:txBody>
          <a:bodyPr/>
          <a:lstStyle/>
          <a:p>
            <a:pPr>
              <a:buFont typeface="Courier New" pitchFamily="49" charset="0"/>
              <a:buNone/>
            </a:pPr>
            <a:endParaRPr lang="en-US" sz="3200" b="1" i="0" dirty="0">
              <a:solidFill>
                <a:schemeClr val="tx1"/>
              </a:solidFill>
            </a:endParaRPr>
          </a:p>
          <a:p>
            <a:pPr>
              <a:lnSpc>
                <a:spcPct val="150000"/>
              </a:lnSpc>
              <a:buFont typeface="Courier New" pitchFamily="49" charset="0"/>
              <a:buNone/>
            </a:pPr>
            <a:r>
              <a:rPr lang="en-US" b="1" i="0" dirty="0">
                <a:solidFill>
                  <a:schemeClr val="tx1"/>
                </a:solidFill>
              </a:rPr>
              <a:t>Solution</a:t>
            </a:r>
          </a:p>
        </p:txBody>
      </p:sp>
      <p:graphicFrame>
        <p:nvGraphicFramePr>
          <p:cNvPr id="9220" name="Object 4"/>
          <p:cNvGraphicFramePr>
            <a:graphicFrameLocks noChangeAspect="1"/>
          </p:cNvGraphicFramePr>
          <p:nvPr/>
        </p:nvGraphicFramePr>
        <p:xfrm>
          <a:off x="530352" y="1371600"/>
          <a:ext cx="4149725" cy="550862"/>
        </p:xfrm>
        <a:graphic>
          <a:graphicData uri="http://schemas.openxmlformats.org/presentationml/2006/ole">
            <mc:AlternateContent xmlns:mc="http://schemas.openxmlformats.org/markup-compatibility/2006">
              <mc:Choice xmlns:v="urn:schemas-microsoft-com:vml" Requires="v">
                <p:oleObj spid="_x0000_s2066" name="Equation" r:id="rId3" imgW="4152600" imgH="545760" progId="Equation.DSMT4">
                  <p:embed/>
                </p:oleObj>
              </mc:Choice>
              <mc:Fallback>
                <p:oleObj name="Equation" r:id="rId3" imgW="4152600" imgH="545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4149725" cy="550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530352" y="2667000"/>
          <a:ext cx="1905000" cy="495300"/>
        </p:xfrm>
        <a:graphic>
          <a:graphicData uri="http://schemas.openxmlformats.org/presentationml/2006/ole">
            <mc:AlternateContent xmlns:mc="http://schemas.openxmlformats.org/markup-compatibility/2006">
              <mc:Choice xmlns:v="urn:schemas-microsoft-com:vml" Requires="v">
                <p:oleObj spid="_x0000_s2067" name="Equation" r:id="rId5" imgW="1904760" imgH="495000" progId="Equation.DSMT4">
                  <p:embed/>
                </p:oleObj>
              </mc:Choice>
              <mc:Fallback>
                <p:oleObj name="Equation" r:id="rId5" imgW="190476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667000"/>
                        <a:ext cx="1905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0352" y="3249304"/>
          <a:ext cx="1651000" cy="495300"/>
        </p:xfrm>
        <a:graphic>
          <a:graphicData uri="http://schemas.openxmlformats.org/presentationml/2006/ole">
            <mc:AlternateContent xmlns:mc="http://schemas.openxmlformats.org/markup-compatibility/2006">
              <mc:Choice xmlns:v="urn:schemas-microsoft-com:vml" Requires="v">
                <p:oleObj spid="_x0000_s2068" name="Equation" r:id="rId7" imgW="1650960" imgH="495000" progId="Equation.DSMT4">
                  <p:embed/>
                </p:oleObj>
              </mc:Choice>
              <mc:Fallback>
                <p:oleObj name="Equation" r:id="rId7" imgW="165096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249304"/>
                        <a:ext cx="165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979760" y="2797792"/>
          <a:ext cx="3924300" cy="279400"/>
        </p:xfrm>
        <a:graphic>
          <a:graphicData uri="http://schemas.openxmlformats.org/presentationml/2006/ole">
            <mc:AlternateContent xmlns:mc="http://schemas.openxmlformats.org/markup-compatibility/2006">
              <mc:Choice xmlns:v="urn:schemas-microsoft-com:vml" Requires="v">
                <p:oleObj spid="_x0000_s2069" name="Equation" r:id="rId9" imgW="3924000" imgH="279360" progId="Equation.DSMT4">
                  <p:embed/>
                </p:oleObj>
              </mc:Choice>
              <mc:Fallback>
                <p:oleObj name="Equation" r:id="rId9" imgW="39240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9760" y="2797792"/>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979760" y="3366448"/>
          <a:ext cx="4254500" cy="279400"/>
        </p:xfrm>
        <a:graphic>
          <a:graphicData uri="http://schemas.openxmlformats.org/presentationml/2006/ole">
            <mc:AlternateContent xmlns:mc="http://schemas.openxmlformats.org/markup-compatibility/2006">
              <mc:Choice xmlns:v="urn:schemas-microsoft-com:vml" Requires="v">
                <p:oleObj spid="_x0000_s2070" name="Equation" r:id="rId11" imgW="4254480" imgH="279360" progId="Equation.DSMT4">
                  <p:embed/>
                </p:oleObj>
              </mc:Choice>
              <mc:Fallback>
                <p:oleObj name="Equation" r:id="rId11" imgW="425448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9760" y="3366448"/>
                        <a:ext cx="4254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Reading the Domain and Range </a:t>
            </a:r>
            <a:br>
              <a:rPr lang="en-US" sz="3200" dirty="0">
                <a:solidFill>
                  <a:schemeClr val="accent1"/>
                </a:solidFill>
              </a:rPr>
            </a:br>
            <a:r>
              <a:rPr lang="en-US" sz="3200" dirty="0">
                <a:solidFill>
                  <a:schemeClr val="accent1"/>
                </a:solidFill>
              </a:rPr>
              <a:t>from the Graph of a Relation</a:t>
            </a: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Identify the domain and range from the graph of each relation.</a:t>
            </a:r>
          </a:p>
          <a:p>
            <a:pPr marL="0" indent="0">
              <a:lnSpc>
                <a:spcPct val="150000"/>
              </a:lnSpc>
              <a:buFont typeface="Courier New" pitchFamily="49" charset="0"/>
              <a:buNone/>
            </a:pPr>
            <a:r>
              <a:rPr lang="en-US" b="1" i="0" dirty="0">
                <a:solidFill>
                  <a:schemeClr val="tx1"/>
                </a:solidFill>
              </a:rPr>
              <a:t>a.</a:t>
            </a:r>
            <a:r>
              <a:rPr lang="en-US" i="0" dirty="0">
                <a:solidFill>
                  <a:schemeClr val="tx1"/>
                </a:solidFill>
              </a:rPr>
              <a:t> </a:t>
            </a:r>
          </a:p>
        </p:txBody>
      </p:sp>
      <p:pic>
        <p:nvPicPr>
          <p:cNvPr id="10244" name="Picture 4" descr="Sec_4"/>
          <p:cNvPicPr>
            <a:picLocks noChangeAspect="1" noChangeArrowheads="1"/>
          </p:cNvPicPr>
          <p:nvPr/>
        </p:nvPicPr>
        <p:blipFill>
          <a:blip r:embed="rId2" cstate="print"/>
          <a:srcRect/>
          <a:stretch>
            <a:fillRect/>
          </a:stretch>
        </p:blipFill>
        <p:spPr bwMode="auto">
          <a:xfrm>
            <a:off x="914400" y="2252522"/>
            <a:ext cx="3200400" cy="3233878"/>
          </a:xfrm>
          <a:prstGeom prst="rect">
            <a:avLst/>
          </a:prstGeom>
          <a:noFill/>
          <a:ln w="9525">
            <a:noFill/>
            <a:miter lim="800000"/>
            <a:headEnd/>
            <a:tailEnd/>
          </a:ln>
        </p:spPr>
      </p:pic>
      <p:sp>
        <p:nvSpPr>
          <p:cNvPr id="10245" name="Text Box 5"/>
          <p:cNvSpPr txBox="1">
            <a:spLocks noChangeArrowheads="1"/>
          </p:cNvSpPr>
          <p:nvPr/>
        </p:nvSpPr>
        <p:spPr bwMode="auto">
          <a:xfrm>
            <a:off x="4343400" y="2002808"/>
            <a:ext cx="4435475" cy="3935412"/>
          </a:xfrm>
          <a:prstGeom prst="rect">
            <a:avLst/>
          </a:prstGeom>
          <a:noFill/>
          <a:ln w="9525">
            <a:noFill/>
            <a:miter lim="800000"/>
            <a:headEnd/>
            <a:tailEnd/>
          </a:ln>
        </p:spPr>
        <p:txBody>
          <a:bodyPr>
            <a:spAutoFit/>
          </a:bodyPr>
          <a:lstStyle/>
          <a:p>
            <a:r>
              <a:rPr lang="en-US" sz="2800" b="1" dirty="0">
                <a:latin typeface="Calibri" pitchFamily="34" charset="0"/>
              </a:rPr>
              <a:t>Solution</a:t>
            </a:r>
            <a:endParaRPr lang="en-US" sz="2800" dirty="0">
              <a:latin typeface="Calibri" pitchFamily="34" charset="0"/>
            </a:endParaRPr>
          </a:p>
          <a:p>
            <a:r>
              <a:rPr lang="en-US" sz="2800" dirty="0">
                <a:latin typeface="Calibri" pitchFamily="34" charset="0"/>
              </a:rPr>
              <a:t>The domain consists of the set of </a:t>
            </a:r>
            <a:r>
              <a:rPr lang="en-US" sz="2800" i="1" dirty="0">
                <a:latin typeface="Calibri" pitchFamily="34" charset="0"/>
              </a:rPr>
              <a:t>x</a:t>
            </a:r>
            <a:r>
              <a:rPr lang="en-US" sz="2800" dirty="0">
                <a:latin typeface="Calibri" pitchFamily="34" charset="0"/>
              </a:rPr>
              <a:t>-values for all points on the graph. In this case the domain is the interval </a:t>
            </a:r>
            <a:r>
              <a:rPr lang="en-US" sz="2800" dirty="0">
                <a:solidFill>
                  <a:srgbClr val="FF0000"/>
                </a:solidFill>
                <a:latin typeface="Calibri" pitchFamily="34" charset="0"/>
              </a:rPr>
              <a:t>[</a:t>
            </a:r>
            <a:r>
              <a:rPr lang="en-US" sz="2800" dirty="0">
                <a:solidFill>
                  <a:srgbClr val="FF0000"/>
                </a:solidFill>
                <a:latin typeface="Symbol" pitchFamily="18" charset="2"/>
              </a:rPr>
              <a:t>-</a:t>
            </a:r>
            <a:r>
              <a:rPr lang="en-US" sz="2800" dirty="0">
                <a:solidFill>
                  <a:srgbClr val="FF0000"/>
                </a:solidFill>
                <a:latin typeface="Calibri" pitchFamily="34" charset="0"/>
              </a:rPr>
              <a:t>1, 3]</a:t>
            </a:r>
            <a:r>
              <a:rPr lang="en-US" sz="2800" dirty="0">
                <a:latin typeface="Calibri" pitchFamily="34" charset="0"/>
              </a:rPr>
              <a:t>. </a:t>
            </a:r>
          </a:p>
          <a:p>
            <a:r>
              <a:rPr lang="en-US" sz="2800" dirty="0">
                <a:latin typeface="Calibri" pitchFamily="34" charset="0"/>
              </a:rPr>
              <a:t>The range consists of the set of </a:t>
            </a:r>
            <a:r>
              <a:rPr lang="en-US" sz="2800" i="1" dirty="0">
                <a:latin typeface="Calibri" pitchFamily="34" charset="0"/>
              </a:rPr>
              <a:t>y</a:t>
            </a:r>
            <a:r>
              <a:rPr lang="en-US" sz="2800" dirty="0">
                <a:latin typeface="Calibri" pitchFamily="34" charset="0"/>
              </a:rPr>
              <a:t>-values for all points on the graph. In this case, the range is the interval </a:t>
            </a:r>
            <a:r>
              <a:rPr lang="en-US" sz="2800" dirty="0">
                <a:solidFill>
                  <a:srgbClr val="FF0000"/>
                </a:solidFill>
                <a:latin typeface="Calibri" pitchFamily="34" charset="0"/>
              </a:rPr>
              <a:t>[0,6]</a:t>
            </a:r>
            <a:r>
              <a:rPr lang="en-US" sz="2800" dirty="0">
                <a:latin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Reading the Domain and Range </a:t>
            </a:r>
            <a:br>
              <a:rPr lang="en-US" sz="3200" dirty="0">
                <a:solidFill>
                  <a:schemeClr val="accent1"/>
                </a:solidFill>
              </a:rPr>
            </a:br>
            <a:r>
              <a:rPr lang="en-US" sz="3200" dirty="0">
                <a:solidFill>
                  <a:schemeClr val="accent1"/>
                </a:solidFill>
              </a:rPr>
              <a:t>from the Graph of a Relation (cont.)</a:t>
            </a:r>
          </a:p>
        </p:txBody>
      </p:sp>
      <p:sp>
        <p:nvSpPr>
          <p:cNvPr id="11267" name="Rectangle 3"/>
          <p:cNvSpPr>
            <a:spLocks noGrp="1"/>
          </p:cNvSpPr>
          <p:nvPr>
            <p:ph idx="1"/>
          </p:nvPr>
        </p:nvSpPr>
        <p:spPr>
          <a:prstGeom prst="rect">
            <a:avLst/>
          </a:prstGeom>
        </p:spPr>
        <p:txBody>
          <a:bodyPr/>
          <a:lstStyle/>
          <a:p>
            <a:pPr>
              <a:lnSpc>
                <a:spcPct val="150000"/>
              </a:lnSpc>
              <a:buFont typeface="Courier New" pitchFamily="49" charset="0"/>
              <a:buNone/>
            </a:pPr>
            <a:r>
              <a:rPr lang="en-US" b="1" i="0" dirty="0">
                <a:solidFill>
                  <a:schemeClr val="tx1"/>
                </a:solidFill>
              </a:rPr>
              <a:t>b.</a:t>
            </a:r>
          </a:p>
        </p:txBody>
      </p:sp>
      <p:pic>
        <p:nvPicPr>
          <p:cNvPr id="11268" name="Picture 4" descr="Sec_5"/>
          <p:cNvPicPr>
            <a:picLocks noChangeAspect="1" noChangeArrowheads="1"/>
          </p:cNvPicPr>
          <p:nvPr/>
        </p:nvPicPr>
        <p:blipFill>
          <a:blip r:embed="rId2" cstate="print"/>
          <a:srcRect/>
          <a:stretch>
            <a:fillRect/>
          </a:stretch>
        </p:blipFill>
        <p:spPr bwMode="auto">
          <a:xfrm>
            <a:off x="914400" y="1143000"/>
            <a:ext cx="3200400" cy="3229933"/>
          </a:xfrm>
          <a:prstGeom prst="rect">
            <a:avLst/>
          </a:prstGeom>
          <a:noFill/>
          <a:ln w="9525">
            <a:noFill/>
            <a:miter lim="800000"/>
            <a:headEnd/>
            <a:tailEnd/>
          </a:ln>
        </p:spPr>
      </p:pic>
      <p:sp>
        <p:nvSpPr>
          <p:cNvPr id="11269" name="Text Box 5"/>
          <p:cNvSpPr txBox="1">
            <a:spLocks noChangeArrowheads="1"/>
          </p:cNvSpPr>
          <p:nvPr/>
        </p:nvSpPr>
        <p:spPr bwMode="auto">
          <a:xfrm>
            <a:off x="4114800" y="1295400"/>
            <a:ext cx="4754880" cy="4401205"/>
          </a:xfrm>
          <a:prstGeom prst="rect">
            <a:avLst/>
          </a:prstGeom>
          <a:noFill/>
          <a:ln w="9525">
            <a:noFill/>
            <a:miter lim="800000"/>
            <a:headEnd/>
            <a:tailEnd/>
          </a:ln>
        </p:spPr>
        <p:txBody>
          <a:bodyPr>
            <a:spAutoFit/>
          </a:bodyPr>
          <a:lstStyle/>
          <a:p>
            <a:r>
              <a:rPr lang="en-US" sz="2800" b="1" dirty="0">
                <a:latin typeface="Calibri" pitchFamily="34" charset="0"/>
              </a:rPr>
              <a:t>Solution</a:t>
            </a:r>
            <a:endParaRPr lang="en-US" sz="2800" dirty="0">
              <a:latin typeface="Calibri" pitchFamily="34" charset="0"/>
            </a:endParaRPr>
          </a:p>
          <a:p>
            <a:r>
              <a:rPr lang="en-US" sz="2800" dirty="0">
                <a:latin typeface="Calibri" pitchFamily="34" charset="0"/>
              </a:rPr>
              <a:t>There is no restriction on the </a:t>
            </a:r>
            <a:br>
              <a:rPr lang="en-US" sz="2800" dirty="0">
                <a:latin typeface="Calibri" pitchFamily="34" charset="0"/>
              </a:rPr>
            </a:br>
            <a:r>
              <a:rPr lang="en-US" sz="2800" i="1" dirty="0">
                <a:latin typeface="Calibri" pitchFamily="34" charset="0"/>
              </a:rPr>
              <a:t>x-­</a:t>
            </a:r>
            <a:r>
              <a:rPr lang="en-US" sz="2800" dirty="0">
                <a:latin typeface="Calibri" pitchFamily="34" charset="0"/>
              </a:rPr>
              <a:t>values which means that for every real number there is a point on the graph with that number as its </a:t>
            </a:r>
            <a:r>
              <a:rPr lang="en-US" sz="2800" i="1" dirty="0">
                <a:latin typeface="Calibri" pitchFamily="34" charset="0"/>
              </a:rPr>
              <a:t>x</a:t>
            </a:r>
            <a:r>
              <a:rPr lang="en-US" sz="2800" dirty="0">
                <a:latin typeface="Calibri" pitchFamily="34" charset="0"/>
              </a:rPr>
              <a:t>-value. Thus the domain is the interval </a:t>
            </a:r>
            <a:r>
              <a:rPr lang="en-US" sz="2800" dirty="0">
                <a:solidFill>
                  <a:srgbClr val="FF0000"/>
                </a:solidFill>
                <a:latin typeface="Calibri" pitchFamily="34" charset="0"/>
              </a:rPr>
              <a:t>(</a:t>
            </a:r>
            <a:r>
              <a:rPr lang="en-US" sz="2800" dirty="0">
                <a:solidFill>
                  <a:srgbClr val="FF0000"/>
                </a:solidFill>
                <a:latin typeface="Symbol" pitchFamily="18" charset="2"/>
              </a:rPr>
              <a:t>-</a:t>
            </a:r>
            <a:r>
              <a:rPr lang="en-US" sz="2800" dirty="0">
                <a:solidFill>
                  <a:srgbClr val="FF0000"/>
                </a:solidFill>
                <a:latin typeface="Symbol" pitchFamily="18" charset="2"/>
                <a:sym typeface="Symbol"/>
              </a:rPr>
              <a:t></a:t>
            </a:r>
            <a:r>
              <a:rPr lang="en-US" sz="2800" dirty="0">
                <a:solidFill>
                  <a:srgbClr val="FF0000"/>
                </a:solidFill>
                <a:latin typeface="Calibri" pitchFamily="34" charset="0"/>
              </a:rPr>
              <a:t>,</a:t>
            </a:r>
            <a:r>
              <a:rPr lang="en-US" sz="2800" dirty="0">
                <a:solidFill>
                  <a:srgbClr val="FF0000"/>
                </a:solidFill>
                <a:latin typeface="Symbol" pitchFamily="18" charset="2"/>
                <a:sym typeface="Symbol"/>
              </a:rPr>
              <a:t> </a:t>
            </a:r>
            <a:r>
              <a:rPr lang="en-US" sz="2800" dirty="0">
                <a:solidFill>
                  <a:srgbClr val="FF0000"/>
                </a:solidFill>
                <a:latin typeface="Calibri" pitchFamily="34" charset="0"/>
              </a:rPr>
              <a:t>)</a:t>
            </a:r>
            <a:r>
              <a:rPr lang="en-US" sz="2800" dirty="0">
                <a:latin typeface="Calibri" pitchFamily="34" charset="0"/>
              </a:rPr>
              <a:t>. </a:t>
            </a:r>
          </a:p>
          <a:p>
            <a:r>
              <a:rPr lang="en-US" sz="2800" dirty="0">
                <a:latin typeface="Calibri" pitchFamily="34" charset="0"/>
              </a:rPr>
              <a:t>The </a:t>
            </a:r>
            <a:r>
              <a:rPr lang="en-US" sz="2800" i="1" dirty="0">
                <a:latin typeface="Calibri" pitchFamily="34" charset="0"/>
              </a:rPr>
              <a:t>y</a:t>
            </a:r>
            <a:r>
              <a:rPr lang="en-US" sz="2800" dirty="0">
                <a:latin typeface="Calibri" pitchFamily="34" charset="0"/>
              </a:rPr>
              <a:t>-values begin at </a:t>
            </a:r>
            <a:r>
              <a:rPr lang="en-US" sz="2800" dirty="0">
                <a:latin typeface="Symbol" pitchFamily="18" charset="2"/>
              </a:rPr>
              <a:t>-</a:t>
            </a:r>
            <a:r>
              <a:rPr lang="en-US" sz="2800" dirty="0">
                <a:latin typeface="Calibri" pitchFamily="34" charset="0"/>
              </a:rPr>
              <a:t>2 and then increase to infinity. The range is the interval </a:t>
            </a:r>
            <a:r>
              <a:rPr lang="en-US" sz="2800" dirty="0">
                <a:solidFill>
                  <a:srgbClr val="FF0000"/>
                </a:solidFill>
                <a:latin typeface="Calibri" pitchFamily="34" charset="0"/>
              </a:rPr>
              <a:t>[</a:t>
            </a:r>
            <a:r>
              <a:rPr lang="en-US" sz="2800" dirty="0">
                <a:solidFill>
                  <a:srgbClr val="FF0000"/>
                </a:solidFill>
                <a:latin typeface="Symbol" pitchFamily="18" charset="2"/>
              </a:rPr>
              <a:t>-</a:t>
            </a:r>
            <a:r>
              <a:rPr lang="en-US" sz="2800" dirty="0">
                <a:solidFill>
                  <a:srgbClr val="FF0000"/>
                </a:solidFill>
                <a:latin typeface="Calibri" pitchFamily="34" charset="0"/>
              </a:rPr>
              <a:t>2,</a:t>
            </a:r>
            <a:r>
              <a:rPr lang="en-US" sz="2800" dirty="0">
                <a:solidFill>
                  <a:srgbClr val="FF0000"/>
                </a:solidFill>
                <a:latin typeface="Symbol" pitchFamily="18" charset="2"/>
                <a:sym typeface="Symbol"/>
              </a:rPr>
              <a:t> </a:t>
            </a:r>
            <a:r>
              <a:rPr lang="en-US" sz="2800" dirty="0">
                <a:solidFill>
                  <a:srgbClr val="FF0000"/>
                </a:solidFill>
                <a:latin typeface="Calibri" pitchFamily="34" charset="0"/>
              </a:rPr>
              <a:t>)</a:t>
            </a:r>
            <a:r>
              <a:rPr lang="en-US" sz="2800" dirty="0">
                <a:latin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Relations and Functions</a:t>
            </a:r>
          </a:p>
        </p:txBody>
      </p:sp>
      <p:sp>
        <p:nvSpPr>
          <p:cNvPr id="4" name="Content Placeholder 3"/>
          <p:cNvSpPr>
            <a:spLocks noGrp="1"/>
          </p:cNvSpPr>
          <p:nvPr>
            <p:ph idx="1"/>
          </p:nvPr>
        </p:nvSpPr>
        <p:spPr/>
        <p:txBody>
          <a:bodyPr/>
          <a:lstStyle/>
          <a:p>
            <a:endParaRPr lang="en-US" dirty="0"/>
          </a:p>
          <a:p>
            <a:endParaRPr lang="en-US" dirty="0"/>
          </a:p>
        </p:txBody>
      </p:sp>
      <p:sp>
        <p:nvSpPr>
          <p:cNvPr id="12291" name="TextBox 3"/>
          <p:cNvSpPr txBox="1">
            <a:spLocks noChangeArrowheads="1"/>
          </p:cNvSpPr>
          <p:nvPr/>
        </p:nvSpPr>
        <p:spPr bwMode="auto">
          <a:xfrm>
            <a:off x="457200" y="1280160"/>
            <a:ext cx="8226425" cy="1577975"/>
          </a:xfrm>
          <a:prstGeom prst="rect">
            <a:avLst/>
          </a:prstGeom>
          <a:solidFill>
            <a:srgbClr val="FFFFCC"/>
          </a:solidFill>
          <a:ln w="28575">
            <a:solidFill>
              <a:srgbClr val="000000"/>
            </a:solidFill>
            <a:miter lim="800000"/>
            <a:headEnd/>
            <a:tailEnd/>
          </a:ln>
        </p:spPr>
        <p:txBody>
          <a:bodyPr bIns="137160">
            <a:spAutoFit/>
          </a:bodyPr>
          <a:lstStyle/>
          <a:p>
            <a:pPr algn="ctr">
              <a:spcBef>
                <a:spcPct val="20000"/>
              </a:spcBef>
            </a:pPr>
            <a:r>
              <a:rPr lang="en-US" sz="2800" b="1" dirty="0">
                <a:solidFill>
                  <a:srgbClr val="000000"/>
                </a:solidFill>
                <a:latin typeface="Calibri" pitchFamily="34" charset="0"/>
              </a:rPr>
              <a:t>Function</a:t>
            </a:r>
          </a:p>
          <a:p>
            <a:pPr>
              <a:spcBef>
                <a:spcPct val="20000"/>
              </a:spcBef>
            </a:pPr>
            <a:r>
              <a:rPr lang="en-US" sz="2800" dirty="0">
                <a:solidFill>
                  <a:srgbClr val="000000"/>
                </a:solidFill>
                <a:latin typeface="Calibri" pitchFamily="34" charset="0"/>
              </a:rPr>
              <a:t>A </a:t>
            </a:r>
            <a:r>
              <a:rPr lang="en-US" sz="2800" b="1" dirty="0">
                <a:solidFill>
                  <a:srgbClr val="C00C08"/>
                </a:solidFill>
                <a:latin typeface="Calibri" pitchFamily="34" charset="0"/>
              </a:rPr>
              <a:t>function</a:t>
            </a:r>
            <a:r>
              <a:rPr lang="en-US" sz="2800" b="1" dirty="0">
                <a:solidFill>
                  <a:srgbClr val="000000"/>
                </a:solidFill>
                <a:latin typeface="Calibri" pitchFamily="34" charset="0"/>
              </a:rPr>
              <a:t> </a:t>
            </a:r>
            <a:r>
              <a:rPr lang="en-US" sz="2800" dirty="0">
                <a:solidFill>
                  <a:srgbClr val="000000"/>
                </a:solidFill>
                <a:latin typeface="Calibri" pitchFamily="34" charset="0"/>
              </a:rPr>
              <a:t>is a relation in which each domain element has exactly one corresponding range element.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1260</Words>
  <Application>Microsoft Office PowerPoint</Application>
  <PresentationFormat>On-screen Show (4:3)</PresentationFormat>
  <Paragraphs>158</Paragraphs>
  <Slides>31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8" baseType="lpstr">
      <vt:lpstr>Arial</vt:lpstr>
      <vt:lpstr>Calibri</vt:lpstr>
      <vt:lpstr>Symbol</vt:lpstr>
      <vt:lpstr>Courier New</vt:lpstr>
      <vt:lpstr>Ti86pc</vt:lpstr>
      <vt:lpstr>Office Theme</vt:lpstr>
      <vt:lpstr>Equation</vt:lpstr>
      <vt:lpstr>Section 4.5</vt:lpstr>
      <vt:lpstr>Objectives</vt:lpstr>
      <vt:lpstr>Relations and Functions</vt:lpstr>
      <vt:lpstr>Relations and Functions</vt:lpstr>
      <vt:lpstr>Example 1: Finding the Domain and Range</vt:lpstr>
      <vt:lpstr>Example 1: Finding the Domain and Range (cont.)</vt:lpstr>
      <vt:lpstr>Example 2: Reading the Domain and Range  from the Graph of a Relation</vt:lpstr>
      <vt:lpstr>Example 2: Reading the Domain and Range  from the Graph of a Relation (cont.)</vt:lpstr>
      <vt:lpstr>Relations and Functions</vt:lpstr>
      <vt:lpstr>Example 3: Functions</vt:lpstr>
      <vt:lpstr>Example 3: Functions (cont.)</vt:lpstr>
      <vt:lpstr>Vertical Line Test</vt:lpstr>
      <vt:lpstr>Example 4: Vertical Line Test</vt:lpstr>
      <vt:lpstr>Example 4: Vertical Line Test (cont.)</vt:lpstr>
      <vt:lpstr>Example 4: Vertical Line Test (cont.)</vt:lpstr>
      <vt:lpstr>Example 4: Vertical Line Test (cont.)</vt:lpstr>
      <vt:lpstr>Example 4: Vertical Line Test (cont.)</vt:lpstr>
      <vt:lpstr>Linear Functions</vt:lpstr>
      <vt:lpstr>Domains of Nonlinear Functions</vt:lpstr>
      <vt:lpstr>Example 5: Domain</vt:lpstr>
      <vt:lpstr>Example 6: Function Evaluation</vt:lpstr>
      <vt:lpstr>Example 7: Nonlinear Function Evaluation</vt:lpstr>
      <vt:lpstr>Example 8: Graphing Functions with a TI-84 Plus</vt:lpstr>
      <vt:lpstr>Example 8: Graphing Functions with a  TI-84 Plus (cont.)</vt:lpstr>
      <vt:lpstr>Example 8: Graphing Functions with a  TI-84 Plus (cont.)</vt:lpstr>
      <vt:lpstr>Example 8: Graphing Functions with  a TI-84 Plus (cont.)</vt:lpstr>
      <vt:lpstr>Example 8: Graphing Functions with  a TI-84 Plus (cont.)</vt:lpstr>
      <vt:lpstr>Using a TI-84 Plus Graphing Calculator  to Graph Functions </vt:lpstr>
      <vt:lpstr>Using a TI-84 Plus Graphing Calculator  to Graph Functions </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2016-10-03T21:36:03Z</dcterms:modified>
</cp:coreProperties>
</file>