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Ti86pc" panose="020B0609020003040203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B9E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4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87620-FAC2-412D-BB48-782F5EDC400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D8BE-4A9A-4E9C-9A04-8183E87B89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1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A7B9E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A7B9E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A7B9E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A7B9E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A7B9E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emf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Graphing Linear Inequalities in Two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 (cont.)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4634805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As a check, we see that the point (−3, 0) gives       0 &gt; −6, a true statement. Thus we know we have shaded the correct half-plane.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88514"/>
            <a:ext cx="3401564" cy="348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chemeClr val="tx1"/>
                </a:solidFill>
              </a:rPr>
              <a:t>Graph the half-plane that satisfies the inequality 	</a:t>
            </a:r>
            <a:r>
              <a:rPr lang="en-US" i="1" dirty="0">
                <a:solidFill>
                  <a:srgbClr val="0000FF"/>
                </a:solidFill>
              </a:rPr>
              <a:t>y </a:t>
            </a:r>
            <a:r>
              <a:rPr lang="en-US" i="0" dirty="0">
                <a:solidFill>
                  <a:srgbClr val="0000FF"/>
                </a:solidFill>
              </a:rPr>
              <a:t>&gt; 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eaLnBrk="0" hangingPunct="0"/>
            <a:r>
              <a:rPr lang="en-US" b="1" dirty="0"/>
              <a:t>Solution</a:t>
            </a:r>
          </a:p>
          <a:p>
            <a:pPr eaLnBrk="0" hangingPunct="0"/>
            <a:r>
              <a:rPr lang="en-US" dirty="0"/>
              <a:t>Again, the inequality is already solved for </a:t>
            </a:r>
            <a:r>
              <a:rPr lang="en-US" i="1" dirty="0"/>
              <a:t>y </a:t>
            </a:r>
            <a:r>
              <a:rPr lang="en-US" dirty="0"/>
              <a:t>and Method 2 is used.</a:t>
            </a:r>
            <a:r>
              <a:rPr lang="en-US" i="1" dirty="0"/>
              <a:t> </a:t>
            </a:r>
          </a:p>
          <a:p>
            <a:pPr eaLnBrk="0" hangingPunct="0"/>
            <a:r>
              <a:rPr lang="en-US" b="1" dirty="0"/>
              <a:t>Step 1: </a:t>
            </a:r>
            <a:r>
              <a:rPr lang="en-US" dirty="0"/>
              <a:t>Graph the boundary line </a:t>
            </a:r>
            <a:r>
              <a:rPr lang="en-US" i="1" dirty="0">
                <a:solidFill>
                  <a:srgbClr val="000066"/>
                </a:solidFill>
              </a:rPr>
              <a:t>y </a:t>
            </a:r>
            <a:r>
              <a:rPr lang="en-US" dirty="0">
                <a:solidFill>
                  <a:srgbClr val="000066"/>
                </a:solidFill>
              </a:rPr>
              <a:t>= 1</a:t>
            </a:r>
            <a:r>
              <a:rPr lang="en-US" dirty="0"/>
              <a:t> as a dashed line because the inequality is &gt;. (The boundary line is a horizontal line.)</a:t>
            </a:r>
            <a:r>
              <a:rPr lang="en-US" i="1" dirty="0"/>
              <a:t> </a:t>
            </a:r>
          </a:p>
          <a:p>
            <a:pPr eaLnBrk="0" hangingPunct="0"/>
            <a:r>
              <a:rPr lang="en-US" b="1" dirty="0"/>
              <a:t>Step 2: </a:t>
            </a:r>
            <a:r>
              <a:rPr lang="en-US" dirty="0"/>
              <a:t>By Method 2, shade the half-plane above the line.</a:t>
            </a:r>
            <a:r>
              <a:rPr lang="en-US" i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 (cont.)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844" y="1371600"/>
            <a:ext cx="35563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 (cont.)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32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d.	</a:t>
            </a:r>
            <a:r>
              <a:rPr lang="en-US" i="0" dirty="0">
                <a:solidFill>
                  <a:schemeClr val="tx1"/>
                </a:solidFill>
              </a:rPr>
              <a:t>Graph the solution set to the inequality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≤ 0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boundary line is a vertical line and Method 1 is used.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Step 1: </a:t>
            </a:r>
            <a:r>
              <a:rPr lang="en-US" i="0" dirty="0">
                <a:solidFill>
                  <a:schemeClr val="tx1"/>
                </a:solidFill>
              </a:rPr>
              <a:t>Graph the boundary line </a:t>
            </a:r>
            <a:r>
              <a:rPr lang="en-US" i="1" dirty="0">
                <a:solidFill>
                  <a:srgbClr val="000066"/>
                </a:solidFill>
              </a:rPr>
              <a:t>x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i="0" dirty="0">
                <a:solidFill>
                  <a:srgbClr val="000066"/>
                </a:solidFill>
              </a:rPr>
              <a:t>= 0</a:t>
            </a:r>
            <a:r>
              <a:rPr lang="en-US" i="0" dirty="0">
                <a:solidFill>
                  <a:schemeClr val="tx1"/>
                </a:solidFill>
              </a:rPr>
              <a:t> as a solid line because the inequality is ≤ (less than or </a:t>
            </a:r>
            <a:r>
              <a:rPr lang="en-US" b="1" i="0" dirty="0">
                <a:solidFill>
                  <a:schemeClr val="tx1"/>
                </a:solidFill>
              </a:rPr>
              <a:t>equal to</a:t>
            </a:r>
            <a:r>
              <a:rPr lang="en-US" i="0" dirty="0">
                <a:solidFill>
                  <a:schemeClr val="tx1"/>
                </a:solidFill>
              </a:rPr>
              <a:t>).  Note that this is the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-axis.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 (cont.)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5029200" cy="388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114617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Step 2:	</a:t>
            </a:r>
            <a:r>
              <a:rPr lang="en-US" i="0" dirty="0">
                <a:solidFill>
                  <a:schemeClr val="tx1"/>
                </a:solidFill>
              </a:rPr>
              <a:t>Test the point </a:t>
            </a:r>
            <a:r>
              <a:rPr lang="en-US" i="0" dirty="0">
                <a:solidFill>
                  <a:srgbClr val="000066"/>
                </a:solidFill>
              </a:rPr>
              <a:t>(−2, 1)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1146175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r>
              <a:rPr lang="en-US" i="0" dirty="0">
                <a:solidFill>
                  <a:srgbClr val="FF00FF"/>
                </a:solidFill>
              </a:rPr>
              <a:t>−2 ≤ 0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1146175" algn="l"/>
              </a:tabLst>
            </a:pPr>
            <a:r>
              <a:rPr lang="en-US" i="0" dirty="0">
                <a:solidFill>
                  <a:schemeClr val="tx1"/>
                </a:solidFill>
              </a:rPr>
              <a:t>This statement is </a:t>
            </a:r>
            <a:r>
              <a:rPr lang="en-US" i="0" dirty="0">
                <a:solidFill>
                  <a:srgbClr val="FF00FF"/>
                </a:solidFill>
              </a:rPr>
              <a:t>true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  <a:tabLst>
                <a:tab pos="114617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Step 3: </a:t>
            </a:r>
            <a:r>
              <a:rPr lang="en-US" i="0" dirty="0">
                <a:solidFill>
                  <a:schemeClr val="tx1"/>
                </a:solidFill>
              </a:rPr>
              <a:t>Shade the half-plane on the same side of the line as (−2, 1). This half-plane consists of the points with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-coordinate 0 or negative.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638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0872" y="1305821"/>
            <a:ext cx="3111456" cy="31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Graphing Linear Inequalities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Using a Calculator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Graph the linear inequality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Step 1: </a:t>
            </a:r>
            <a:r>
              <a:rPr lang="en-US" i="0" dirty="0">
                <a:solidFill>
                  <a:schemeClr val="tx1"/>
                </a:solidFill>
              </a:rPr>
              <a:t>Solving the inequality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gives: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Step 2: </a:t>
            </a:r>
            <a:r>
              <a:rPr lang="en-US" i="0" dirty="0">
                <a:solidFill>
                  <a:schemeClr val="tx1"/>
                </a:solidFill>
              </a:rPr>
              <a:t>Press the                    key and enter the function: </a:t>
            </a:r>
          </a:p>
          <a:p>
            <a:pPr marL="533400" indent="-53340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\Y</a:t>
            </a:r>
            <a:r>
              <a:rPr lang="en-US" i="0" baseline="-25000" dirty="0">
                <a:solidFill>
                  <a:schemeClr val="tx1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=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chemeClr val="tx1"/>
                </a:solidFill>
              </a:rPr>
              <a:t>2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+ 7.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Step 3: </a:t>
            </a:r>
            <a:r>
              <a:rPr lang="en-US" i="0" dirty="0">
                <a:solidFill>
                  <a:schemeClr val="tx1"/>
                </a:solidFill>
              </a:rPr>
              <a:t>Go to the \ and hit </a:t>
            </a:r>
            <a:r>
              <a:rPr lang="en-US" b="1" i="0" dirty="0">
                <a:solidFill>
                  <a:schemeClr val="tx1"/>
                </a:solidFill>
              </a:rPr>
              <a:t>        </a:t>
            </a:r>
          </a:p>
          <a:p>
            <a:pPr marL="533400" indent="-533400">
              <a:spcBef>
                <a:spcPct val="3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so that the display</a:t>
            </a:r>
          </a:p>
          <a:p>
            <a:pPr marL="533400" indent="-53340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appears as follows: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412" name="Object 14"/>
          <p:cNvGraphicFramePr>
            <a:graphicFrameLocks noChangeAspect="1"/>
          </p:cNvGraphicFramePr>
          <p:nvPr/>
        </p:nvGraphicFramePr>
        <p:xfrm>
          <a:off x="5003800" y="1434152"/>
          <a:ext cx="1460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931400" imgH="456840" progId="Equation.DSMT4">
                  <p:embed/>
                </p:oleObj>
              </mc:Choice>
              <mc:Fallback>
                <p:oleObj name="Equation" r:id="rId3" imgW="1931400" imgH="4568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34152"/>
                        <a:ext cx="1460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6"/>
          <p:cNvGraphicFramePr>
            <a:graphicFrameLocks noChangeAspect="1"/>
          </p:cNvGraphicFramePr>
          <p:nvPr/>
        </p:nvGraphicFramePr>
        <p:xfrm>
          <a:off x="6464300" y="2418710"/>
          <a:ext cx="167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2223720" imgH="456840" progId="Equation.DSMT4">
                  <p:embed/>
                </p:oleObj>
              </mc:Choice>
              <mc:Fallback>
                <p:oleObj name="Equation" r:id="rId5" imgW="2223720" imgH="4568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2418710"/>
                        <a:ext cx="1676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17" descr="y-equ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9900" y="2933700"/>
            <a:ext cx="147533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1" descr="Combo2E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733801"/>
            <a:ext cx="2743200" cy="1876349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94201" y="3924300"/>
            <a:ext cx="76628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Graphing Linear Inequalities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Using a Calculator (cont.)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Step 4: </a:t>
            </a:r>
            <a:r>
              <a:rPr lang="en-US" i="0" dirty="0">
                <a:solidFill>
                  <a:schemeClr val="tx1"/>
                </a:solidFill>
              </a:rPr>
              <a:t>Press                     and (using the standard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  <a:latin typeface="Ti86pc" pitchFamily="49" charset="0"/>
              </a:rPr>
              <a:t>WINDOW</a:t>
            </a:r>
            <a:r>
              <a:rPr lang="en-US" i="0" dirty="0">
                <a:solidFill>
                  <a:schemeClr val="tx1"/>
                </a:solidFill>
              </a:rPr>
              <a:t> settings) the following graph should appear on the display.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pic>
        <p:nvPicPr>
          <p:cNvPr id="18436" name="Picture 12" descr="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753" y="1419555"/>
            <a:ext cx="1483647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Combo2E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2808619"/>
            <a:ext cx="2743200" cy="187634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Graphing Linear Inequalities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Using a Calculator 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Graph the linear inequality </a:t>
            </a:r>
            <a:r>
              <a:rPr lang="en-US" i="0" dirty="0">
                <a:solidFill>
                  <a:srgbClr val="0000FF"/>
                </a:solidFill>
              </a:rPr>
              <a:t>−5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+ 4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&gt; −8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Step 1: </a:t>
            </a:r>
            <a:r>
              <a:rPr lang="en-US" i="0" dirty="0">
                <a:solidFill>
                  <a:schemeClr val="tx1"/>
                </a:solidFill>
              </a:rPr>
              <a:t>Solving the inequality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gives: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6464300" y="21336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2071440" imgH="1103760" progId="Equation.DSMT4">
                  <p:embed/>
                </p:oleObj>
              </mc:Choice>
              <mc:Fallback>
                <p:oleObj name="Equation" r:id="rId3" imgW="2071440" imgH="1103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21336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10"/>
          <p:cNvSpPr>
            <a:spLocks/>
          </p:cNvSpPr>
          <p:nvPr/>
        </p:nvSpPr>
        <p:spPr bwMode="auto">
          <a:xfrm>
            <a:off x="457200" y="3095625"/>
            <a:ext cx="8229600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/>
              <a:t>Step 2: </a:t>
            </a:r>
            <a:r>
              <a:rPr lang="en-US" sz="2800" dirty="0"/>
              <a:t>Press the key                 and enter the function:</a:t>
            </a:r>
          </a:p>
          <a:p>
            <a:pPr marL="533400" indent="-533400" algn="just"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dirty="0"/>
          </a:p>
          <a:p>
            <a:pPr marL="533400" indent="-533400" algn="just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/>
              <a:t>Step 3: </a:t>
            </a:r>
            <a:r>
              <a:rPr lang="en-US" sz="2800" dirty="0"/>
              <a:t>Go to the \ and hit     </a:t>
            </a:r>
          </a:p>
          <a:p>
            <a:pPr marL="533400" indent="-533400" algn="just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/>
              <a:t>two times so that the display </a:t>
            </a:r>
          </a:p>
          <a:p>
            <a:pPr marL="533400" indent="-533400" algn="just" eaLnBrk="0" hangingPunct="0">
              <a:buFont typeface="Courier New" pitchFamily="49" charset="0"/>
              <a:buNone/>
            </a:pPr>
            <a:r>
              <a:rPr lang="en-US" sz="2800" dirty="0"/>
              <a:t>appears as follows:</a:t>
            </a:r>
            <a:r>
              <a:rPr lang="en-US" sz="2800" i="1" dirty="0"/>
              <a:t> </a:t>
            </a: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609600" y="3648075"/>
          <a:ext cx="251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2514600" imgH="495000" progId="Equation.DSMT4">
                  <p:embed/>
                </p:oleObj>
              </mc:Choice>
              <mc:Fallback>
                <p:oleObj name="Equation" r:id="rId5" imgW="2514600" imgH="495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48075"/>
                        <a:ext cx="2514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 descr="y-equ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235324"/>
            <a:ext cx="12277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4" descr="Combo2E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991051"/>
            <a:ext cx="2743200" cy="1876349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6101" y="4269699"/>
            <a:ext cx="76628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Graphing Linear Inequalities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Using a Calculator (cont.)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Step 4: </a:t>
            </a:r>
            <a:r>
              <a:rPr lang="en-US" i="0" dirty="0">
                <a:solidFill>
                  <a:schemeClr val="tx1"/>
                </a:solidFill>
              </a:rPr>
              <a:t>Press                and (using the standard </a:t>
            </a:r>
            <a:r>
              <a:rPr lang="en-US" i="0" dirty="0">
                <a:solidFill>
                  <a:schemeClr val="tx1"/>
                </a:solidFill>
                <a:latin typeface="Ti86pc" pitchFamily="49" charset="0"/>
              </a:rPr>
              <a:t>WINDOW</a:t>
            </a:r>
            <a:r>
              <a:rPr lang="en-US" i="0" dirty="0">
                <a:solidFill>
                  <a:schemeClr val="tx1"/>
                </a:solidFill>
              </a:rPr>
              <a:t> settings) the following graph should appear on the display. (</a:t>
            </a: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The boundary line should actually be dotted.)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485" name="Picture 10" descr="Combo2E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316619"/>
            <a:ext cx="2743200" cy="1876349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896" y="1396052"/>
            <a:ext cx="120485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1507" name="TextBox 3"/>
          <p:cNvSpPr>
            <a:spLocks noChangeArrowheads="1"/>
          </p:cNvSpPr>
          <p:nvPr/>
        </p:nvSpPr>
        <p:spPr bwMode="auto">
          <a:xfrm>
            <a:off x="533400" y="1188720"/>
            <a:ext cx="8226425" cy="467868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1.</a:t>
            </a:r>
            <a:r>
              <a:rPr lang="en-US" sz="2800" dirty="0">
                <a:solidFill>
                  <a:srgbClr val="000000"/>
                </a:solidFill>
              </a:rPr>
              <a:t>	Which of the following points satisfy the inequality </a:t>
            </a:r>
            <a:r>
              <a:rPr lang="en-US" sz="2800" i="1" dirty="0">
                <a:solidFill>
                  <a:srgbClr val="000000"/>
                </a:solidFill>
              </a:rPr>
              <a:t>x </a:t>
            </a:r>
            <a:r>
              <a:rPr lang="en-US" sz="2800" dirty="0">
                <a:solidFill>
                  <a:srgbClr val="000000"/>
                </a:solidFill>
              </a:rPr>
              <a:t>+ </a:t>
            </a:r>
            <a:r>
              <a:rPr lang="en-US" sz="2800" i="1" dirty="0">
                <a:solidFill>
                  <a:srgbClr val="000000"/>
                </a:solidFill>
              </a:rPr>
              <a:t>y </a:t>
            </a:r>
            <a:r>
              <a:rPr lang="en-US" sz="2800" dirty="0">
                <a:solidFill>
                  <a:srgbClr val="000000"/>
                </a:solidFill>
              </a:rPr>
              <a:t>&lt; 3? 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	a. </a:t>
            </a:r>
            <a:r>
              <a:rPr lang="en-US" sz="2800" dirty="0">
                <a:solidFill>
                  <a:srgbClr val="000000"/>
                </a:solidFill>
              </a:rPr>
              <a:t>(2, 1)         </a:t>
            </a:r>
            <a:r>
              <a:rPr lang="en-US" sz="2800" b="1" dirty="0">
                <a:solidFill>
                  <a:srgbClr val="000000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                   </a:t>
            </a:r>
            <a:r>
              <a:rPr lang="en-US" sz="2800" b="1" dirty="0">
                <a:solidFill>
                  <a:srgbClr val="000000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(0, 5)           </a:t>
            </a:r>
            <a:r>
              <a:rPr lang="en-US" sz="2800" b="1" dirty="0">
                <a:solidFill>
                  <a:srgbClr val="000000"/>
                </a:solidFill>
              </a:rPr>
              <a:t>d. </a:t>
            </a:r>
            <a:r>
              <a:rPr lang="en-US" sz="2800" dirty="0">
                <a:solidFill>
                  <a:srgbClr val="000000"/>
                </a:solidFill>
              </a:rPr>
              <a:t>(−5, 2) </a:t>
            </a:r>
          </a:p>
          <a:p>
            <a:pPr marL="533400" indent="-533400" defTabSz="863600">
              <a:lnSpc>
                <a:spcPct val="30000"/>
              </a:lnSpc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endParaRPr lang="en-US" sz="2800" b="1" dirty="0">
              <a:solidFill>
                <a:srgbClr val="000000"/>
              </a:solidFill>
            </a:endParaRP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2.</a:t>
            </a:r>
            <a:r>
              <a:rPr lang="en-US" sz="2800" dirty="0">
                <a:solidFill>
                  <a:srgbClr val="000000"/>
                </a:solidFill>
              </a:rPr>
              <a:t>	Which of the following points satisfy the inequality </a:t>
            </a:r>
            <a:r>
              <a:rPr lang="en-US" sz="2800" i="1" dirty="0">
                <a:solidFill>
                  <a:srgbClr val="000000"/>
                </a:solidFill>
              </a:rPr>
              <a:t>x </a:t>
            </a:r>
            <a:r>
              <a:rPr lang="en-US" sz="2800" dirty="0">
                <a:solidFill>
                  <a:srgbClr val="000000"/>
                </a:solidFill>
              </a:rPr>
              <a:t>− 2</a:t>
            </a:r>
            <a:r>
              <a:rPr lang="en-US" sz="2800" i="1" dirty="0">
                <a:solidFill>
                  <a:srgbClr val="000000"/>
                </a:solidFill>
              </a:rPr>
              <a:t>y </a:t>
            </a:r>
            <a:r>
              <a:rPr lang="en-US" sz="2800" dirty="0">
                <a:solidFill>
                  <a:srgbClr val="000000"/>
                </a:solidFill>
              </a:rPr>
              <a:t>≥ 0? 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	a. </a:t>
            </a:r>
            <a:r>
              <a:rPr lang="en-US" sz="2800" dirty="0">
                <a:solidFill>
                  <a:srgbClr val="000000"/>
                </a:solidFill>
              </a:rPr>
              <a:t>(2, 1)         </a:t>
            </a:r>
            <a:r>
              <a:rPr lang="en-US" sz="2800" b="1" dirty="0">
                <a:solidFill>
                  <a:srgbClr val="000000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(1, 3)          </a:t>
            </a:r>
            <a:r>
              <a:rPr lang="en-US" sz="2800" b="1" dirty="0">
                <a:solidFill>
                  <a:srgbClr val="000000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(4, 2)           </a:t>
            </a:r>
            <a:r>
              <a:rPr lang="en-US" sz="2800" b="1" dirty="0">
                <a:solidFill>
                  <a:srgbClr val="000000"/>
                </a:solidFill>
              </a:rPr>
              <a:t>d. </a:t>
            </a:r>
            <a:r>
              <a:rPr lang="en-US" sz="2800" dirty="0">
                <a:solidFill>
                  <a:srgbClr val="000000"/>
                </a:solidFill>
              </a:rPr>
              <a:t>(3, 1)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3.</a:t>
            </a:r>
            <a:r>
              <a:rPr lang="en-US" sz="2800" dirty="0">
                <a:solidFill>
                  <a:srgbClr val="000000"/>
                </a:solidFill>
              </a:rPr>
              <a:t>	Which of the following points satisfy the inequality </a:t>
            </a:r>
            <a:r>
              <a:rPr lang="en-US" sz="2800" i="1" dirty="0">
                <a:solidFill>
                  <a:srgbClr val="000000"/>
                </a:solidFill>
              </a:rPr>
              <a:t>x </a:t>
            </a:r>
            <a:r>
              <a:rPr lang="en-US" sz="2800" dirty="0">
                <a:solidFill>
                  <a:srgbClr val="000000"/>
                </a:solidFill>
              </a:rPr>
              <a:t>&lt; 3? 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	a. </a:t>
            </a:r>
            <a:r>
              <a:rPr lang="en-US" sz="2800" dirty="0">
                <a:solidFill>
                  <a:srgbClr val="000000"/>
                </a:solidFill>
              </a:rPr>
              <a:t>(1, 0)         </a:t>
            </a:r>
            <a:r>
              <a:rPr lang="en-US" sz="2800" b="1" dirty="0">
                <a:solidFill>
                  <a:srgbClr val="000000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(0, 1)          </a:t>
            </a:r>
            <a:r>
              <a:rPr lang="en-US" sz="2800" b="1" dirty="0">
                <a:solidFill>
                  <a:srgbClr val="000000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(4, </a:t>
            </a:r>
            <a:r>
              <a:rPr lang="en-US" sz="2800" b="1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00"/>
                </a:solidFill>
              </a:rPr>
              <a:t>1)        </a:t>
            </a:r>
            <a:r>
              <a:rPr lang="en-US" sz="2800" b="1" dirty="0">
                <a:solidFill>
                  <a:srgbClr val="000000"/>
                </a:solidFill>
              </a:rPr>
              <a:t>d. </a:t>
            </a:r>
            <a:r>
              <a:rPr lang="en-US" sz="2800" dirty="0">
                <a:solidFill>
                  <a:srgbClr val="000000"/>
                </a:solidFill>
              </a:rPr>
              <a:t>(2, 3)</a:t>
            </a:r>
          </a:p>
        </p:txBody>
      </p:sp>
      <p:graphicFrame>
        <p:nvGraphicFramePr>
          <p:cNvPr id="21508" name="Object 19"/>
          <p:cNvGraphicFramePr>
            <a:graphicFrameLocks noChangeAspect="1"/>
          </p:cNvGraphicFramePr>
          <p:nvPr/>
        </p:nvGraphicFramePr>
        <p:xfrm>
          <a:off x="3352800" y="1981200"/>
          <a:ext cx="927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927100" imgH="927100" progId="Equation.DSMT4">
                  <p:embed/>
                </p:oleObj>
              </mc:Choice>
              <mc:Fallback>
                <p:oleObj name="Equation" r:id="rId3" imgW="927100" imgH="927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81200"/>
                        <a:ext cx="927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Graph linear inequalities.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Graph linear inequalities using a graphing calculator.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 Answers</a:t>
            </a:r>
          </a:p>
        </p:txBody>
      </p:sp>
      <p:sp>
        <p:nvSpPr>
          <p:cNvPr id="22531" name="Rectangle 1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1.	</a:t>
            </a:r>
            <a:r>
              <a:rPr lang="en-US" i="0" dirty="0">
                <a:solidFill>
                  <a:srgbClr val="FF0008"/>
                </a:solidFill>
              </a:rPr>
              <a:t>d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2.	</a:t>
            </a:r>
            <a:r>
              <a:rPr lang="en-US" i="0" dirty="0">
                <a:solidFill>
                  <a:srgbClr val="FF0008"/>
                </a:solidFill>
              </a:rPr>
              <a:t>a, c, d</a:t>
            </a: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3.	</a:t>
            </a:r>
            <a:r>
              <a:rPr lang="en-US" i="0" dirty="0">
                <a:solidFill>
                  <a:srgbClr val="FF0008"/>
                </a:solidFill>
              </a:rPr>
              <a:t>a, b, d</a:t>
            </a:r>
            <a:endParaRPr lang="en-US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Graphing Linear Inequalities: </a:t>
            </a:r>
            <a:r>
              <a:rPr lang="en-US" sz="3200" i="1" dirty="0">
                <a:solidFill>
                  <a:schemeClr val="accent1"/>
                </a:solidFill>
              </a:rPr>
              <a:t>y</a:t>
            </a:r>
            <a:r>
              <a:rPr lang="en-US" sz="3200" dirty="0">
                <a:solidFill>
                  <a:schemeClr val="accent1"/>
                </a:solidFill>
              </a:rPr>
              <a:t> &lt; </a:t>
            </a:r>
            <a:r>
              <a:rPr lang="en-US" sz="3200" i="1" dirty="0">
                <a:solidFill>
                  <a:schemeClr val="accent1"/>
                </a:solidFill>
              </a:rPr>
              <a:t>mx</a:t>
            </a:r>
            <a:r>
              <a:rPr lang="en-US" sz="3200" dirty="0">
                <a:solidFill>
                  <a:schemeClr val="accent1"/>
                </a:solidFill>
              </a:rPr>
              <a:t> +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48" name="TextBox 3"/>
          <p:cNvSpPr>
            <a:spLocks noChangeArrowheads="1"/>
          </p:cNvSpPr>
          <p:nvPr/>
        </p:nvSpPr>
        <p:spPr bwMode="auto">
          <a:xfrm>
            <a:off x="457200" y="1097280"/>
            <a:ext cx="8229600" cy="481806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indent="-463550" algn="ctr" eaLnBrk="0" hangingPunc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Graphing Linear Inequalities</a:t>
            </a:r>
          </a:p>
          <a:p>
            <a:pPr marL="463550" indent="-463550" eaLnBrk="0" hangingPunc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1.</a:t>
            </a:r>
            <a:r>
              <a:rPr lang="en-US" sz="2800" dirty="0">
                <a:solidFill>
                  <a:srgbClr val="000000"/>
                </a:solidFill>
              </a:rPr>
              <a:t>	First, graph the boundary line (dashed if the inequality is &lt; or &gt;, solid if the inequality is ≤ or ≥).</a:t>
            </a:r>
          </a:p>
          <a:p>
            <a:pPr marL="463550" indent="-463550" eaLnBrk="0" hangingPunc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2.</a:t>
            </a:r>
            <a:r>
              <a:rPr lang="en-US" sz="2800" dirty="0">
                <a:solidFill>
                  <a:srgbClr val="000000"/>
                </a:solidFill>
              </a:rPr>
              <a:t>	Next, determine which side of the line to shade using one of the following methods.</a:t>
            </a:r>
          </a:p>
          <a:p>
            <a:pPr marL="463550" indent="-463550" eaLnBrk="0" hangingPunc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Method 1 </a:t>
            </a:r>
          </a:p>
          <a:p>
            <a:pPr marL="463550" indent="-463550" eaLnBrk="0" hangingPunc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	a.	</a:t>
            </a:r>
            <a:r>
              <a:rPr lang="en-US" sz="2800" dirty="0">
                <a:solidFill>
                  <a:srgbClr val="000000"/>
                </a:solidFill>
              </a:rPr>
              <a:t>Test any one point obviously on one side of the 	line. </a:t>
            </a:r>
          </a:p>
          <a:p>
            <a:pPr marL="463550" indent="-463550" eaLnBrk="0" hangingPunct="0">
              <a:buFont typeface="Courier New" pitchFamily="49" charset="0"/>
              <a:buNone/>
              <a:tabLst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	b.	</a:t>
            </a:r>
            <a:r>
              <a:rPr lang="en-US" sz="2800" dirty="0">
                <a:solidFill>
                  <a:srgbClr val="000000"/>
                </a:solidFill>
              </a:rPr>
              <a:t>If the test-point satisfies the inequality, shade 	the half-plane on that side of the line. 	Otherwise, shade the other half-plane.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Graphing Linear Inequalities: </a:t>
            </a:r>
            <a:r>
              <a:rPr lang="en-US" sz="3200" i="1" dirty="0">
                <a:solidFill>
                  <a:schemeClr val="accent1"/>
                </a:solidFill>
              </a:rPr>
              <a:t>y</a:t>
            </a:r>
            <a:r>
              <a:rPr lang="en-US" sz="3200" dirty="0">
                <a:solidFill>
                  <a:schemeClr val="accent1"/>
                </a:solidFill>
              </a:rPr>
              <a:t> &lt; </a:t>
            </a:r>
            <a:r>
              <a:rPr lang="en-US" sz="3200" i="1" dirty="0">
                <a:solidFill>
                  <a:schemeClr val="accent1"/>
                </a:solidFill>
              </a:rPr>
              <a:t>mx</a:t>
            </a:r>
            <a:r>
              <a:rPr lang="en-US" sz="3200" dirty="0">
                <a:solidFill>
                  <a:schemeClr val="accent1"/>
                </a:solidFill>
              </a:rPr>
              <a:t> +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7172" name="TextBox 3"/>
          <p:cNvSpPr>
            <a:spLocks noChangeArrowheads="1"/>
          </p:cNvSpPr>
          <p:nvPr/>
        </p:nvSpPr>
        <p:spPr bwMode="auto">
          <a:xfrm>
            <a:off x="457200" y="1280160"/>
            <a:ext cx="8229600" cy="38798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Graphing Linear Inequalities (cont.)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(</a:t>
            </a:r>
            <a:r>
              <a:rPr lang="en-US" sz="2800" b="1" dirty="0">
                <a:solidFill>
                  <a:srgbClr val="000000"/>
                </a:solidFill>
              </a:rPr>
              <a:t>Note: </a:t>
            </a:r>
            <a:r>
              <a:rPr lang="en-US" sz="2800" dirty="0">
                <a:solidFill>
                  <a:srgbClr val="000000"/>
                </a:solidFill>
              </a:rPr>
              <a:t>The point (0, 0), if it is not on the boundary</a:t>
            </a:r>
          </a:p>
          <a:p>
            <a:pPr eaLnBrk="0" hangingPunct="0"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line, is usually the easiest point to test.)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Method 2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	a.</a:t>
            </a:r>
            <a:r>
              <a:rPr lang="en-US" sz="2800" dirty="0">
                <a:solidFill>
                  <a:srgbClr val="000000"/>
                </a:solidFill>
              </a:rPr>
              <a:t>	Solve the inequality for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(assuming that the line 		is not vertical).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	b.	</a:t>
            </a:r>
            <a:r>
              <a:rPr lang="en-US" sz="2800" dirty="0">
                <a:solidFill>
                  <a:srgbClr val="000000"/>
                </a:solidFill>
              </a:rPr>
              <a:t>If the solution shows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&lt; or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≤ , then shade the 		half-plane below the line.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Graphing Linear Inequalities: </a:t>
            </a:r>
            <a:r>
              <a:rPr lang="en-US" sz="3200" i="1" dirty="0">
                <a:solidFill>
                  <a:schemeClr val="accent1"/>
                </a:solidFill>
              </a:rPr>
              <a:t>y</a:t>
            </a:r>
            <a:r>
              <a:rPr lang="en-US" sz="3200" dirty="0">
                <a:solidFill>
                  <a:schemeClr val="accent1"/>
                </a:solidFill>
              </a:rPr>
              <a:t> &lt; </a:t>
            </a:r>
            <a:r>
              <a:rPr lang="en-US" sz="3200" i="1" dirty="0">
                <a:solidFill>
                  <a:schemeClr val="accent1"/>
                </a:solidFill>
              </a:rPr>
              <a:t>mx</a:t>
            </a:r>
            <a:r>
              <a:rPr lang="en-US" sz="3200" dirty="0">
                <a:solidFill>
                  <a:schemeClr val="accent1"/>
                </a:solidFill>
              </a:rPr>
              <a:t> +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8196" name="TextBox 3"/>
          <p:cNvSpPr>
            <a:spLocks noChangeArrowheads="1"/>
          </p:cNvSpPr>
          <p:nvPr/>
        </p:nvSpPr>
        <p:spPr bwMode="auto">
          <a:xfrm>
            <a:off x="457200" y="1280160"/>
            <a:ext cx="8229600" cy="4445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Graphing Linear Inequalities (cont.)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	c.	</a:t>
            </a:r>
            <a:r>
              <a:rPr lang="en-US" sz="2800" dirty="0">
                <a:solidFill>
                  <a:srgbClr val="000000"/>
                </a:solidFill>
              </a:rPr>
              <a:t>If the solution shows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&gt; or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≥ , then shade the 		half-plane above the line.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(</a:t>
            </a:r>
            <a:r>
              <a:rPr lang="en-US" sz="2800" b="1" dirty="0">
                <a:solidFill>
                  <a:srgbClr val="000000"/>
                </a:solidFill>
              </a:rPr>
              <a:t>Note: </a:t>
            </a:r>
            <a:r>
              <a:rPr lang="en-US" sz="2800" dirty="0">
                <a:solidFill>
                  <a:srgbClr val="000000"/>
                </a:solidFill>
              </a:rPr>
              <a:t>If the boundary line is vertical, then solve for 	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.  If the solution shows </a:t>
            </a:r>
            <a:r>
              <a:rPr lang="en-US" sz="2800" i="1" dirty="0">
                <a:solidFill>
                  <a:srgbClr val="000000"/>
                </a:solidFill>
              </a:rPr>
              <a:t>x </a:t>
            </a:r>
            <a:r>
              <a:rPr lang="en-US" sz="2800" dirty="0">
                <a:solidFill>
                  <a:srgbClr val="000000"/>
                </a:solidFill>
              </a:rPr>
              <a:t>&gt; or </a:t>
            </a:r>
            <a:r>
              <a:rPr lang="en-US" sz="2800" i="1" dirty="0">
                <a:solidFill>
                  <a:srgbClr val="000000"/>
                </a:solidFill>
              </a:rPr>
              <a:t>x </a:t>
            </a:r>
            <a:r>
              <a:rPr lang="en-US" sz="2800" dirty="0">
                <a:solidFill>
                  <a:srgbClr val="000000"/>
                </a:solidFill>
              </a:rPr>
              <a:t>≥ , then shade the 	half-plane to the right. If the solution shows </a:t>
            </a:r>
            <a:r>
              <a:rPr lang="en-US" sz="2800" i="1" dirty="0">
                <a:solidFill>
                  <a:srgbClr val="000000"/>
                </a:solidFill>
              </a:rPr>
              <a:t>x </a:t>
            </a:r>
            <a:r>
              <a:rPr lang="en-US" sz="2800" dirty="0">
                <a:solidFill>
                  <a:srgbClr val="000000"/>
                </a:solidFill>
              </a:rPr>
              <a:t>&lt; or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i="1" dirty="0">
                <a:solidFill>
                  <a:srgbClr val="000000"/>
                </a:solidFill>
              </a:rPr>
              <a:t>      x </a:t>
            </a:r>
            <a:r>
              <a:rPr lang="en-US" sz="2800" dirty="0">
                <a:solidFill>
                  <a:srgbClr val="000000"/>
                </a:solidFill>
              </a:rPr>
              <a:t>≤ , then shade the half-plane to the left.)</a:t>
            </a:r>
          </a:p>
          <a:p>
            <a:pPr eaLnBrk="0" hangingPunc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3.	</a:t>
            </a:r>
            <a:r>
              <a:rPr lang="en-US" sz="2800" dirty="0">
                <a:solidFill>
                  <a:srgbClr val="000000"/>
                </a:solidFill>
              </a:rPr>
              <a:t>The shaded half-plane (and the line if it is solid) is 	the solution to the inequality.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Graph the half-plane that satisfies the inequality </a:t>
            </a:r>
          </a:p>
          <a:p>
            <a:pPr marL="463550" indent="-46355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463550" indent="-46355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 marL="463550" indent="-46355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Method 1 is used in this example.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Step 1: </a:t>
            </a:r>
            <a:r>
              <a:rPr lang="en-US" i="0" dirty="0">
                <a:solidFill>
                  <a:schemeClr val="tx1"/>
                </a:solidFill>
              </a:rPr>
              <a:t>Graph the boundary line </a:t>
            </a:r>
          </a:p>
          <a:p>
            <a:pPr marL="463550" indent="-46355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66"/>
                </a:solidFill>
              </a:rPr>
              <a:t>2</a:t>
            </a:r>
            <a:r>
              <a:rPr lang="en-US" i="1" dirty="0">
                <a:solidFill>
                  <a:srgbClr val="000066"/>
                </a:solidFill>
              </a:rPr>
              <a:t>x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i="0" dirty="0">
                <a:solidFill>
                  <a:srgbClr val="000066"/>
                </a:solidFill>
              </a:rPr>
              <a:t>+ </a:t>
            </a:r>
            <a:r>
              <a:rPr lang="en-US" i="1" dirty="0">
                <a:solidFill>
                  <a:srgbClr val="000066"/>
                </a:solidFill>
              </a:rPr>
              <a:t>y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i="0" dirty="0">
                <a:solidFill>
                  <a:srgbClr val="000066"/>
                </a:solidFill>
              </a:rPr>
              <a:t>= 6</a:t>
            </a:r>
            <a:r>
              <a:rPr lang="en-US" i="0" dirty="0">
                <a:solidFill>
                  <a:schemeClr val="tx1"/>
                </a:solidFill>
              </a:rPr>
              <a:t> as a solid line because </a:t>
            </a:r>
          </a:p>
          <a:p>
            <a:pPr marL="463550" indent="-46355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inequality is ≤ (less than or </a:t>
            </a:r>
          </a:p>
          <a:p>
            <a:pPr marL="463550" indent="-46355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equal to</a:t>
            </a:r>
            <a:r>
              <a:rPr lang="en-US" i="0" dirty="0">
                <a:solidFill>
                  <a:schemeClr val="tx1"/>
                </a:solidFill>
              </a:rPr>
              <a:t>).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9220" name="Object 25"/>
          <p:cNvGraphicFramePr>
            <a:graphicFrameLocks noChangeAspect="1"/>
          </p:cNvGraphicFramePr>
          <p:nvPr/>
        </p:nvGraphicFramePr>
        <p:xfrm>
          <a:off x="1009650" y="1828800"/>
          <a:ext cx="1447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447172" imgH="355446" progId="Equation.DSMT4">
                  <p:embed/>
                </p:oleObj>
              </mc:Choice>
              <mc:Fallback>
                <p:oleObj name="Equation" r:id="rId3" imgW="1447172" imgH="35544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828800"/>
                        <a:ext cx="1447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7" descr="Combo2E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385573"/>
            <a:ext cx="3200400" cy="317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Step 2: </a:t>
            </a:r>
            <a:r>
              <a:rPr lang="en-US" i="0" dirty="0">
                <a:solidFill>
                  <a:schemeClr val="tx1"/>
                </a:solidFill>
              </a:rPr>
              <a:t>Test any point on one side of the line. In this example, we have chosen </a:t>
            </a:r>
            <a:r>
              <a:rPr lang="en-US" i="0" dirty="0">
                <a:solidFill>
                  <a:srgbClr val="000066"/>
                </a:solidFill>
              </a:rPr>
              <a:t>(0, 0)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This is a </a:t>
            </a:r>
            <a:r>
              <a:rPr lang="en-US" i="0" dirty="0">
                <a:solidFill>
                  <a:srgbClr val="FF00FF"/>
                </a:solidFill>
              </a:rPr>
              <a:t>true</a:t>
            </a:r>
            <a:r>
              <a:rPr lang="en-US" i="0" dirty="0">
                <a:solidFill>
                  <a:schemeClr val="tx1"/>
                </a:solidFill>
              </a:rPr>
              <a:t> statement.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627496" y="2604448"/>
          <a:ext cx="186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1866600" imgH="469800" progId="Equation.DSMT4">
                  <p:embed/>
                </p:oleObj>
              </mc:Choice>
              <mc:Fallback>
                <p:oleObj name="Equation" r:id="rId3" imgW="18666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496" y="2604448"/>
                        <a:ext cx="186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805752" y="3241344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711000" imgH="291960" progId="Equation.DSMT4">
                  <p:embed/>
                </p:oleObj>
              </mc:Choice>
              <mc:Fallback>
                <p:oleObj name="Equation" r:id="rId5" imgW="7110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752" y="3241344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270266" cy="33527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 (cont.)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Step 3: </a:t>
            </a:r>
            <a:r>
              <a:rPr lang="en-US" i="0" dirty="0">
                <a:solidFill>
                  <a:schemeClr val="tx1"/>
                </a:solidFill>
              </a:rPr>
              <a:t>Shade the half-plane on the same side of the line as the point (0, 0).  (The shaded half-plane and the boundary line is the solution set to the inequality.)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67000"/>
            <a:ext cx="2944364" cy="30186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Graphing Linear Inequalities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150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Graph the solution set to the inequality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&gt;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Solution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Since the inequality is already solved for </a:t>
            </a:r>
            <a:r>
              <a:rPr lang="en-US" i="1" dirty="0"/>
              <a:t>y</a:t>
            </a:r>
            <a:r>
              <a:rPr lang="en-US" dirty="0"/>
              <a:t>, Method 2 is easy to apply. 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Step 1: </a:t>
            </a:r>
            <a:r>
              <a:rPr lang="en-US" dirty="0"/>
              <a:t>Graph the boundary line </a:t>
            </a:r>
            <a:r>
              <a:rPr lang="en-US" i="1" dirty="0">
                <a:solidFill>
                  <a:srgbClr val="000066"/>
                </a:solidFill>
              </a:rPr>
              <a:t>y</a:t>
            </a:r>
            <a:r>
              <a:rPr lang="en-US" dirty="0">
                <a:solidFill>
                  <a:srgbClr val="000066"/>
                </a:solidFill>
              </a:rPr>
              <a:t> = 2</a:t>
            </a:r>
            <a:r>
              <a:rPr lang="en-US" i="1" dirty="0">
                <a:solidFill>
                  <a:srgbClr val="000066"/>
                </a:solidFill>
              </a:rPr>
              <a:t>x</a:t>
            </a:r>
            <a:r>
              <a:rPr lang="en-US" dirty="0"/>
              <a:t> as a dashed line because the inequality is &gt;.  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Step 2: </a:t>
            </a:r>
            <a:r>
              <a:rPr lang="en-US" dirty="0"/>
              <a:t>The solution shows &gt;, so by Method 2, the graph consists of those points above the line. Shade the half-plane above the line.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379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Ti86pc</vt:lpstr>
      <vt:lpstr>Calibri</vt:lpstr>
      <vt:lpstr>Symbol</vt:lpstr>
      <vt:lpstr>Courier New</vt:lpstr>
      <vt:lpstr>Office Theme</vt:lpstr>
      <vt:lpstr>Equation</vt:lpstr>
      <vt:lpstr>Section 4.6</vt:lpstr>
      <vt:lpstr>Objectives</vt:lpstr>
      <vt:lpstr>Graphing Linear Inequalities: y &lt; mx + b</vt:lpstr>
      <vt:lpstr>Graphing Linear Inequalities: y &lt; mx + b</vt:lpstr>
      <vt:lpstr>Graphing Linear Inequalities: y &lt; mx + b</vt:lpstr>
      <vt:lpstr>Example 1: Graphing Linear Inequalities</vt:lpstr>
      <vt:lpstr>Example 1: Graphing Linear Inequalities (cont.)</vt:lpstr>
      <vt:lpstr>Example 1: Graphing Linear Inequalities (cont.)</vt:lpstr>
      <vt:lpstr>Example 1: Graphing Linear Inequalities (cont.)</vt:lpstr>
      <vt:lpstr>Example 1: Graphing Linear Inequalities (cont.)</vt:lpstr>
      <vt:lpstr>Example 1: Graphing Linear Inequalities (cont.)</vt:lpstr>
      <vt:lpstr>Example 1: Graphing Linear Inequalities (cont.)</vt:lpstr>
      <vt:lpstr>Example 1: Graphing Linear Inequalities (cont.)</vt:lpstr>
      <vt:lpstr>Example 1: Graphing Linear Inequalities (cont.)</vt:lpstr>
      <vt:lpstr>Example 2: Graphing Linear Inequalities Using a Calculator</vt:lpstr>
      <vt:lpstr>Example 2: Graphing Linear Inequalities Using a Calculator (cont.)</vt:lpstr>
      <vt:lpstr>Example 2: Graphing Linear Inequalities Using a Calculator (cont.)</vt:lpstr>
      <vt:lpstr>Example 2: Graphing Linear Inequalities Using a Calculator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2</cp:revision>
  <dcterms:created xsi:type="dcterms:W3CDTF">2013-04-26T14:43:13Z</dcterms:created>
  <dcterms:modified xsi:type="dcterms:W3CDTF">2016-10-03T21:37:38Z</dcterms:modified>
</cp:coreProperties>
</file>