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9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Ti86pc" panose="020B0609020003040203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FF"/>
    <a:srgbClr val="000000"/>
    <a:srgbClr val="FFFFCC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5" Type="http://schemas.openxmlformats.org/officeDocument/2006/relationships/image" Target="../media/image8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36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4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7.wmf"/><Relationship Id="rId7" Type="http://schemas.openxmlformats.org/officeDocument/2006/relationships/image" Target="../media/image161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10" Type="http://schemas.openxmlformats.org/officeDocument/2006/relationships/image" Target="../media/image164.wmf"/><Relationship Id="rId4" Type="http://schemas.openxmlformats.org/officeDocument/2006/relationships/image" Target="../media/image158.wmf"/><Relationship Id="rId9" Type="http://schemas.openxmlformats.org/officeDocument/2006/relationships/image" Target="../media/image16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8B3A-975D-448A-BB29-9B09811FC68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23B2-EC96-455E-B36A-81752FED4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81.wmf"/><Relationship Id="rId32" Type="http://schemas.openxmlformats.org/officeDocument/2006/relationships/image" Target="../media/image85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83.wmf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84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8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0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1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1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22.bin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36.wmf"/><Relationship Id="rId3" Type="http://schemas.openxmlformats.org/officeDocument/2006/relationships/oleObject" Target="../embeddings/oleObject132.bin"/><Relationship Id="rId7" Type="http://schemas.openxmlformats.org/officeDocument/2006/relationships/image" Target="../media/image138.jpeg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3.wmf"/><Relationship Id="rId11" Type="http://schemas.openxmlformats.org/officeDocument/2006/relationships/image" Target="../media/image135.wmf"/><Relationship Id="rId5" Type="http://schemas.openxmlformats.org/officeDocument/2006/relationships/oleObject" Target="../embeddings/oleObject133.bin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135.bin"/><Relationship Id="rId4" Type="http://schemas.openxmlformats.org/officeDocument/2006/relationships/image" Target="../media/image132.wmf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3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image" Target="../media/image143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0.wmf"/><Relationship Id="rId11" Type="http://schemas.openxmlformats.org/officeDocument/2006/relationships/image" Target="../media/image142.wmf"/><Relationship Id="rId5" Type="http://schemas.openxmlformats.org/officeDocument/2006/relationships/oleObject" Target="../embeddings/oleObject139.bin"/><Relationship Id="rId15" Type="http://schemas.openxmlformats.org/officeDocument/2006/relationships/image" Target="../media/image144.wmf"/><Relationship Id="rId10" Type="http://schemas.openxmlformats.org/officeDocument/2006/relationships/oleObject" Target="../embeddings/oleObject141.bin"/><Relationship Id="rId4" Type="http://schemas.openxmlformats.org/officeDocument/2006/relationships/image" Target="../media/image139.wmf"/><Relationship Id="rId9" Type="http://schemas.openxmlformats.org/officeDocument/2006/relationships/image" Target="../media/image145.jpeg"/><Relationship Id="rId14" Type="http://schemas.openxmlformats.org/officeDocument/2006/relationships/oleObject" Target="../embeddings/oleObject14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4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62.wmf"/><Relationship Id="rId3" Type="http://schemas.openxmlformats.org/officeDocument/2006/relationships/oleObject" Target="../embeddings/oleObject153.bin"/><Relationship Id="rId21" Type="http://schemas.openxmlformats.org/officeDocument/2006/relationships/oleObject" Target="../embeddings/oleObject162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59.wmf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1.wmf"/><Relationship Id="rId20" Type="http://schemas.openxmlformats.org/officeDocument/2006/relationships/image" Target="../media/image163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10" Type="http://schemas.openxmlformats.org/officeDocument/2006/relationships/image" Target="../media/image158.wmf"/><Relationship Id="rId19" Type="http://schemas.openxmlformats.org/officeDocument/2006/relationships/oleObject" Target="../embeddings/oleObject161.bin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60.wmf"/><Relationship Id="rId22" Type="http://schemas.openxmlformats.org/officeDocument/2006/relationships/image" Target="../media/image16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168.bin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7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72.jpeg"/><Relationship Id="rId4" Type="http://schemas.openxmlformats.org/officeDocument/2006/relationships/image" Target="../media/image17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76.jpeg"/><Relationship Id="rId4" Type="http://schemas.openxmlformats.org/officeDocument/2006/relationships/image" Target="../media/image17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7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85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17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8.wmf"/><Relationship Id="rId26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1.wmf"/><Relationship Id="rId32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3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Exponents and Scientific Notation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Rule for Power of a Product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lnSpc>
                <a:spcPct val="45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65000"/>
              </a:lnSpc>
              <a:spcBef>
                <a:spcPts val="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or, using the rule of negative exponents first and then the rule for the power of a product,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  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2" name="Object 32"/>
          <p:cNvGraphicFramePr>
            <a:graphicFrameLocks noChangeAspect="1"/>
          </p:cNvGraphicFramePr>
          <p:nvPr/>
        </p:nvGraphicFramePr>
        <p:xfrm>
          <a:off x="530352" y="1337954"/>
          <a:ext cx="1638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1638300" imgH="558800" progId="Equation.DSMT4">
                  <p:embed/>
                </p:oleObj>
              </mc:Choice>
              <mc:Fallback>
                <p:oleObj name="Equation" r:id="rId3" imgW="1638300" imgH="5588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37954"/>
                        <a:ext cx="1638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34"/>
          <p:cNvGraphicFramePr>
            <a:graphicFrameLocks noChangeAspect="1"/>
          </p:cNvGraphicFramePr>
          <p:nvPr/>
        </p:nvGraphicFramePr>
        <p:xfrm>
          <a:off x="530352" y="2785754"/>
          <a:ext cx="137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5" imgW="1371600" imgH="558800" progId="Equation.DSMT4">
                  <p:embed/>
                </p:oleObj>
              </mc:Choice>
              <mc:Fallback>
                <p:oleObj name="Equation" r:id="rId5" imgW="1371600" imgH="558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785754"/>
                        <a:ext cx="1371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918648" y="2008496"/>
          <a:ext cx="111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7" imgW="1117440" imgH="533160" progId="Equation.DSMT4">
                  <p:embed/>
                </p:oleObj>
              </mc:Choice>
              <mc:Fallback>
                <p:oleObj name="Equation" r:id="rId7" imgW="111744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48" y="2008496"/>
                        <a:ext cx="1117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091028" y="2008496"/>
          <a:ext cx="167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9" imgW="1676160" imgH="533160" progId="Equation.DSMT4">
                  <p:embed/>
                </p:oleObj>
              </mc:Choice>
              <mc:Fallback>
                <p:oleObj name="Equation" r:id="rId9" imgW="1676160" imgH="533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028" y="2008496"/>
                        <a:ext cx="1676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822208" y="2057400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1" imgW="1244520" imgH="380880" progId="Equation.DSMT4">
                  <p:embed/>
                </p:oleObj>
              </mc:Choice>
              <mc:Fallback>
                <p:oleObj name="Equation" r:id="rId11" imgW="124452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208" y="2057400"/>
                        <a:ext cx="124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918648" y="3401704"/>
          <a:ext cx="86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3" imgW="863280" imgH="533160" progId="Equation.DSMT4">
                  <p:embed/>
                </p:oleObj>
              </mc:Choice>
              <mc:Fallback>
                <p:oleObj name="Equation" r:id="rId13" imgW="863280" imgH="533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48" y="3401704"/>
                        <a:ext cx="863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2847769" y="3450608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5" imgW="1307880" imgH="380880" progId="Equation.DSMT4">
                  <p:embed/>
                </p:oleObj>
              </mc:Choice>
              <mc:Fallback>
                <p:oleObj name="Equation" r:id="rId15" imgW="13078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769" y="3450608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4221390" y="3262952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7" imgW="1206360" imgH="838080" progId="Equation.DSMT4">
                  <p:embed/>
                </p:oleObj>
              </mc:Choice>
              <mc:Fallback>
                <p:oleObj name="Equation" r:id="rId17" imgW="120636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390" y="3262952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5493412" y="3262952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9" imgW="977760" imgH="838080" progId="Equation.DSMT4">
                  <p:embed/>
                </p:oleObj>
              </mc:Choice>
              <mc:Fallback>
                <p:oleObj name="Equation" r:id="rId19" imgW="97776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412" y="3262952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1918648" y="5216856"/>
          <a:ext cx="86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21" imgW="863280" imgH="533160" progId="Equation.DSMT4">
                  <p:embed/>
                </p:oleObj>
              </mc:Choice>
              <mc:Fallback>
                <p:oleObj name="Equation" r:id="rId21" imgW="863280" imgH="533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48" y="5216856"/>
                        <a:ext cx="863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2857974" y="5078104"/>
          <a:ext cx="1104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23" imgW="1104840" imgH="990360" progId="Equation.DSMT4">
                  <p:embed/>
                </p:oleObj>
              </mc:Choice>
              <mc:Fallback>
                <p:oleObj name="Equation" r:id="rId23" imgW="1104840" imgH="990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974" y="5078104"/>
                        <a:ext cx="1104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4038600" y="5078104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25" imgW="977760" imgH="838080" progId="Equation.DSMT4">
                  <p:embed/>
                </p:oleObj>
              </mc:Choice>
              <mc:Fallback>
                <p:oleObj name="Equation" r:id="rId25" imgW="977760" imgH="838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78104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Rule for Power of a Product (cont.)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25"/>
          <p:cNvGraphicFramePr>
            <a:graphicFrameLocks noChangeAspect="1"/>
          </p:cNvGraphicFramePr>
          <p:nvPr/>
        </p:nvGraphicFramePr>
        <p:xfrm>
          <a:off x="530352" y="1371600"/>
          <a:ext cx="1651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1651000" imgH="647700" progId="Equation.DSMT4">
                  <p:embed/>
                </p:oleObj>
              </mc:Choice>
              <mc:Fallback>
                <p:oleObj name="Equation" r:id="rId3" imgW="1651000" imgH="647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651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877704" y="2144404"/>
          <a:ext cx="1130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1130040" imgH="634680" progId="Equation.DSMT4">
                  <p:embed/>
                </p:oleObj>
              </mc:Choice>
              <mc:Fallback>
                <p:oleObj name="Equation" r:id="rId5" imgW="113004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704" y="2144404"/>
                        <a:ext cx="11303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110552" y="2150092"/>
          <a:ext cx="1841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7" imgW="1841400" imgH="634680" progId="Equation.DSMT4">
                  <p:embed/>
                </p:oleObj>
              </mc:Choice>
              <mc:Fallback>
                <p:oleObj name="Equation" r:id="rId7" imgW="184140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552" y="2150092"/>
                        <a:ext cx="1841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5029200" y="2247900"/>
          <a:ext cx="1308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9" imgW="1307880" imgH="444240" progId="Equation.DSMT4">
                  <p:embed/>
                </p:oleObj>
              </mc:Choice>
              <mc:Fallback>
                <p:oleObj name="Equation" r:id="rId9" imgW="130788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47900"/>
                        <a:ext cx="1308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387152" y="2019300"/>
          <a:ext cx="774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1" imgW="774360" imgH="939600" progId="Equation.DSMT4">
                  <p:embed/>
                </p:oleObj>
              </mc:Choice>
              <mc:Fallback>
                <p:oleObj name="Equation" r:id="rId11" imgW="77436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152" y="2019300"/>
                        <a:ext cx="774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Rule for Power of a Product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</a:p>
          <a:p>
            <a:pPr eaLnBrk="0" hangingPunct="0"/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Special Note about Negative Numbers and Exponents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an expression such as          we know that −1 is understood to be the coefficient of        That is,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same is true for expressions with numbers such as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That is,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14341" name="Object 28"/>
          <p:cNvGraphicFramePr>
            <a:graphicFrameLocks noChangeAspect="1"/>
          </p:cNvGraphicFramePr>
          <p:nvPr/>
        </p:nvGraphicFramePr>
        <p:xfrm>
          <a:off x="4089400" y="2348552"/>
          <a:ext cx="660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660240" imgH="419040" progId="Equation.DSMT4">
                  <p:embed/>
                </p:oleObj>
              </mc:Choice>
              <mc:Fallback>
                <p:oleObj name="Equation" r:id="rId3" imgW="660240" imgH="419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348552"/>
                        <a:ext cx="660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9"/>
          <p:cNvGraphicFramePr>
            <a:graphicFrameLocks noChangeAspect="1"/>
          </p:cNvGraphicFramePr>
          <p:nvPr/>
        </p:nvGraphicFramePr>
        <p:xfrm>
          <a:off x="5702300" y="2749550"/>
          <a:ext cx="419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419040" imgH="368280" progId="Equation.DSMT4">
                  <p:embed/>
                </p:oleObj>
              </mc:Choice>
              <mc:Fallback>
                <p:oleObj name="Equation" r:id="rId5" imgW="419040" imgH="3682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2749550"/>
                        <a:ext cx="4191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30"/>
          <p:cNvGraphicFramePr>
            <a:graphicFrameLocks noChangeAspect="1"/>
          </p:cNvGraphicFramePr>
          <p:nvPr/>
        </p:nvGraphicFramePr>
        <p:xfrm>
          <a:off x="3657600" y="328930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7" imgW="1828800" imgH="368280" progId="Equation.DSMT4">
                  <p:embed/>
                </p:oleObj>
              </mc:Choice>
              <mc:Fallback>
                <p:oleObj name="Equation" r:id="rId7" imgW="1828800" imgH="3682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89300"/>
                        <a:ext cx="1828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31"/>
          <p:cNvGraphicFramePr>
            <a:graphicFrameLocks noChangeAspect="1"/>
          </p:cNvGraphicFramePr>
          <p:nvPr/>
        </p:nvGraphicFramePr>
        <p:xfrm>
          <a:off x="609600" y="4267200"/>
          <a:ext cx="58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9" imgW="583920" imgH="368280" progId="Equation.DSMT4">
                  <p:embed/>
                </p:oleObj>
              </mc:Choice>
              <mc:Fallback>
                <p:oleObj name="Equation" r:id="rId9" imgW="583920" imgH="3682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5842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32"/>
          <p:cNvGraphicFramePr>
            <a:graphicFrameLocks noChangeAspect="1"/>
          </p:cNvGraphicFramePr>
          <p:nvPr/>
        </p:nvGraphicFramePr>
        <p:xfrm>
          <a:off x="2603500" y="4800600"/>
          <a:ext cx="393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1" imgW="3936960" imgH="380880" progId="Equation.DSMT4">
                  <p:embed/>
                </p:oleObj>
              </mc:Choice>
              <mc:Fallback>
                <p:oleObj name="Equation" r:id="rId11" imgW="3936960" imgH="380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800600"/>
                        <a:ext cx="3937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Rule for Power of a Product</a:t>
            </a:r>
          </a:p>
        </p:txBody>
      </p:sp>
      <p:sp>
        <p:nvSpPr>
          <p:cNvPr id="15364" name="Rectangle 26"/>
          <p:cNvSpPr>
            <a:spLocks/>
          </p:cNvSpPr>
          <p:nvPr/>
        </p:nvSpPr>
        <p:spPr bwMode="auto">
          <a:xfrm>
            <a:off x="457200" y="1280160"/>
            <a:ext cx="8229600" cy="4248150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Notes (cont.)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We see that the exponent refers to 7 and </a:t>
            </a:r>
            <a:r>
              <a:rPr lang="en-US" sz="2800" dirty="0">
                <a:solidFill>
                  <a:srgbClr val="C00C08"/>
                </a:solidFill>
                <a:latin typeface="Calibri" pitchFamily="34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to −7. For the exponent to refer to −7 as the base, −7 </a:t>
            </a:r>
            <a:r>
              <a:rPr lang="en-US" sz="2800" dirty="0">
                <a:solidFill>
                  <a:srgbClr val="C00C08"/>
                </a:solidFill>
                <a:latin typeface="Calibri" pitchFamily="34" charset="0"/>
              </a:rPr>
              <a:t>must be in parentheses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as follows: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65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As another example,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5365" name="Object 27"/>
          <p:cNvGraphicFramePr>
            <a:graphicFrameLocks noChangeAspect="1"/>
          </p:cNvGraphicFramePr>
          <p:nvPr/>
        </p:nvGraphicFramePr>
        <p:xfrm>
          <a:off x="2889250" y="3200400"/>
          <a:ext cx="3365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3365280" imgH="533160" progId="Equation.DSMT4">
                  <p:embed/>
                </p:oleObj>
              </mc:Choice>
              <mc:Fallback>
                <p:oleObj name="Equation" r:id="rId3" imgW="3365280" imgH="5331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3200400"/>
                        <a:ext cx="3365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28"/>
          <p:cNvGraphicFramePr>
            <a:graphicFrameLocks noChangeAspect="1"/>
          </p:cNvGraphicFramePr>
          <p:nvPr/>
        </p:nvGraphicFramePr>
        <p:xfrm>
          <a:off x="1524000" y="4572000"/>
          <a:ext cx="596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5" imgW="5968800" imgH="533160" progId="Equation.DSMT4">
                  <p:embed/>
                </p:oleObj>
              </mc:Choice>
              <mc:Fallback>
                <p:oleObj name="Equation" r:id="rId5" imgW="5968800" imgH="5331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5969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Rule for Power of a Quotient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8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39703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Rule for Power of a Quotient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b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are nonzero real numbers and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n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is an integer, then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In words, a power of a quotient (in fraction form) is found by raising both the numerator and the denominator to that power. </a:t>
            </a:r>
          </a:p>
        </p:txBody>
      </p:sp>
      <p:graphicFrame>
        <p:nvGraphicFramePr>
          <p:cNvPr id="16389" name="Object 19"/>
          <p:cNvGraphicFramePr>
            <a:graphicFrameLocks noChangeAspect="1"/>
          </p:cNvGraphicFramePr>
          <p:nvPr/>
        </p:nvGraphicFramePr>
        <p:xfrm>
          <a:off x="3759200" y="2590800"/>
          <a:ext cx="162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1625600" imgH="1016000" progId="Equation.DSMT4">
                  <p:embed/>
                </p:oleObj>
              </mc:Choice>
              <mc:Fallback>
                <p:oleObj name="Equation" r:id="rId3" imgW="1625600" imgH="1016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2590800"/>
                        <a:ext cx="1625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Rule for the Power of a Quotient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each expression by using the rule for the power of a quotient.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7412" name="Object 30"/>
          <p:cNvGraphicFramePr>
            <a:graphicFrameLocks noChangeAspect="1"/>
          </p:cNvGraphicFramePr>
          <p:nvPr/>
        </p:nvGraphicFramePr>
        <p:xfrm>
          <a:off x="530352" y="2235200"/>
          <a:ext cx="1219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3" imgW="1218671" imgH="1002865" progId="Equation.DSMT4">
                  <p:embed/>
                </p:oleObj>
              </mc:Choice>
              <mc:Fallback>
                <p:oleObj name="Equation" r:id="rId3" imgW="1218671" imgH="100286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235200"/>
                        <a:ext cx="12192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32"/>
          <p:cNvGraphicFramePr>
            <a:graphicFrameLocks noChangeAspect="1"/>
          </p:cNvGraphicFramePr>
          <p:nvPr/>
        </p:nvGraphicFramePr>
        <p:xfrm>
          <a:off x="4800600" y="2235200"/>
          <a:ext cx="1219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5" imgW="1218671" imgH="1002865" progId="Equation.DSMT4">
                  <p:embed/>
                </p:oleObj>
              </mc:Choice>
              <mc:Fallback>
                <p:oleObj name="Equation" r:id="rId5" imgW="1218671" imgH="1002865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35200"/>
                        <a:ext cx="12192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34"/>
          <p:cNvGraphicFramePr>
            <a:graphicFrameLocks noChangeAspect="1"/>
          </p:cNvGraphicFramePr>
          <p:nvPr/>
        </p:nvGraphicFramePr>
        <p:xfrm>
          <a:off x="530352" y="4025900"/>
          <a:ext cx="1219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7" imgW="1218671" imgH="1002865" progId="Equation.DSMT4">
                  <p:embed/>
                </p:oleObj>
              </mc:Choice>
              <mc:Fallback>
                <p:oleObj name="Equation" r:id="rId7" imgW="1218671" imgH="1002865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025900"/>
                        <a:ext cx="12192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36"/>
          <p:cNvGraphicFramePr>
            <a:graphicFrameLocks noChangeAspect="1"/>
          </p:cNvGraphicFramePr>
          <p:nvPr/>
        </p:nvGraphicFramePr>
        <p:xfrm>
          <a:off x="4800600" y="4025900"/>
          <a:ext cx="1219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9" imgW="1218671" imgH="1002865" progId="Equation.DSMT4">
                  <p:embed/>
                </p:oleObj>
              </mc:Choice>
              <mc:Fallback>
                <p:oleObj name="Equation" r:id="rId9" imgW="1218671" imgH="1002865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025900"/>
                        <a:ext cx="12192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905000" y="3023074"/>
          <a:ext cx="749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1" imgW="749160" imgH="990360" progId="Equation.DSMT4">
                  <p:embed/>
                </p:oleObj>
              </mc:Choice>
              <mc:Fallback>
                <p:oleObj name="Equation" r:id="rId11" imgW="749160" imgH="990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23074"/>
                        <a:ext cx="749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2688608" y="3080224"/>
          <a:ext cx="685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13" imgW="685800" imgH="876240" progId="Equation.DSMT4">
                  <p:embed/>
                </p:oleObj>
              </mc:Choice>
              <mc:Fallback>
                <p:oleObj name="Equation" r:id="rId13" imgW="685800" imgH="876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608" y="3080224"/>
                        <a:ext cx="685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6214092" y="3023074"/>
          <a:ext cx="73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15" imgW="736560" imgH="990360" progId="Equation.DSMT4">
                  <p:embed/>
                </p:oleObj>
              </mc:Choice>
              <mc:Fallback>
                <p:oleObj name="Equation" r:id="rId15" imgW="736560" imgH="990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092" y="3023074"/>
                        <a:ext cx="73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6997700" y="3080224"/>
          <a:ext cx="685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17" imgW="685800" imgH="876240" progId="Equation.DSMT4">
                  <p:embed/>
                </p:oleObj>
              </mc:Choice>
              <mc:Fallback>
                <p:oleObj name="Equation" r:id="rId17" imgW="685800" imgH="876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3080224"/>
                        <a:ext cx="685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7697148" y="3099274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19" imgW="723600" imgH="838080" progId="Equation.DSMT4">
                  <p:embed/>
                </p:oleObj>
              </mc:Choice>
              <mc:Fallback>
                <p:oleObj name="Equation" r:id="rId19" imgW="723600" imgH="838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148" y="3099274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1918648" y="4952526"/>
          <a:ext cx="749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21" imgW="749160" imgH="990360" progId="Equation.DSMT4">
                  <p:embed/>
                </p:oleObj>
              </mc:Choice>
              <mc:Fallback>
                <p:oleObj name="Equation" r:id="rId21" imgW="749160" imgH="990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48" y="4952526"/>
                        <a:ext cx="749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2715904" y="5009676"/>
          <a:ext cx="698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23" imgW="698400" imgH="876240" progId="Equation.DSMT4">
                  <p:embed/>
                </p:oleObj>
              </mc:Choice>
              <mc:Fallback>
                <p:oleObj name="Equation" r:id="rId23" imgW="698400" imgH="8762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904" y="5009676"/>
                        <a:ext cx="698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3429000" y="5028726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25" imgW="698400" imgH="838080" progId="Equation.DSMT4">
                  <p:embed/>
                </p:oleObj>
              </mc:Choice>
              <mc:Fallback>
                <p:oleObj name="Equation" r:id="rId25" imgW="698400" imgH="8380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8726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6248400" y="4952526"/>
          <a:ext cx="73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27" imgW="736560" imgH="990360" progId="Equation.DSMT4">
                  <p:embed/>
                </p:oleObj>
              </mc:Choice>
              <mc:Fallback>
                <p:oleObj name="Equation" r:id="rId27" imgW="736560" imgH="9903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52526"/>
                        <a:ext cx="73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7051344" y="5009676"/>
          <a:ext cx="685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29" imgW="685800" imgH="876240" progId="Equation.DSMT4">
                  <p:embed/>
                </p:oleObj>
              </mc:Choice>
              <mc:Fallback>
                <p:oleObj name="Equation" r:id="rId29" imgW="685800" imgH="8762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344" y="5009676"/>
                        <a:ext cx="685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7758752" y="5009676"/>
          <a:ext cx="723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1" imgW="723600" imgH="876240" progId="Equation.DSMT4">
                  <p:embed/>
                </p:oleObj>
              </mc:Choice>
              <mc:Fallback>
                <p:oleObj name="Equation" r:id="rId31" imgW="723600" imgH="8762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752" y="5009676"/>
                        <a:ext cx="723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683310" y="325676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4724400" y="5186216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57200" y="3256764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457200" y="5186216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4: Applying Combinations of Rules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for Exponents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each expression by using the appropriate rules for exponents.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552450" y="2403144"/>
          <a:ext cx="1600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600200" imgH="1054100" progId="Equation.DSMT4">
                  <p:embed/>
                </p:oleObj>
              </mc:Choice>
              <mc:Fallback>
                <p:oleObj name="Equation" r:id="rId3" imgW="1600200" imgH="1054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403144"/>
                        <a:ext cx="16002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981200" y="3464256"/>
          <a:ext cx="1130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5" imgW="1130040" imgH="1041120" progId="Equation.DSMT4">
                  <p:embed/>
                </p:oleObj>
              </mc:Choice>
              <mc:Fallback>
                <p:oleObj name="Equation" r:id="rId5" imgW="1130040" imgH="1041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64256"/>
                        <a:ext cx="1130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153833" y="3464256"/>
          <a:ext cx="1308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7" imgW="1307880" imgH="1193760" progId="Equation.DSMT4">
                  <p:embed/>
                </p:oleObj>
              </mc:Choice>
              <mc:Fallback>
                <p:oleObj name="Equation" r:id="rId7" imgW="1307880" imgH="1193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833" y="3464256"/>
                        <a:ext cx="13081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504266" y="3469944"/>
          <a:ext cx="147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9" imgW="1473120" imgH="1015920" progId="Equation.DSMT4">
                  <p:embed/>
                </p:oleObj>
              </mc:Choice>
              <mc:Fallback>
                <p:oleObj name="Equation" r:id="rId9" imgW="147312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66" y="3469944"/>
                        <a:ext cx="147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6019800" y="3546144"/>
          <a:ext cx="1079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1" imgW="1079280" imgH="939600" progId="Equation.DSMT4">
                  <p:embed/>
                </p:oleObj>
              </mc:Choice>
              <mc:Fallback>
                <p:oleObj name="Equation" r:id="rId11" imgW="107928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46144"/>
                        <a:ext cx="1079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4: Applying Combinations of Rules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for Exponents 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Method 1: </a:t>
            </a:r>
            <a:r>
              <a:rPr lang="en-US" i="0" dirty="0">
                <a:solidFill>
                  <a:schemeClr val="tx1"/>
                </a:solidFill>
              </a:rPr>
              <a:t>Simplify inside the parentheses first.</a:t>
            </a:r>
            <a:endParaRPr lang="en-US" dirty="0"/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533400" y="1219200"/>
          <a:ext cx="1676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1676400" imgH="1092200" progId="Equation.DSMT4">
                  <p:embed/>
                </p:oleObj>
              </mc:Choice>
              <mc:Fallback>
                <p:oleObj name="Equation" r:id="rId3" imgW="1676400" imgH="109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16764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3400" y="3630304"/>
          <a:ext cx="1193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1193760" imgH="1091880" progId="Equation.DSMT4">
                  <p:embed/>
                </p:oleObj>
              </mc:Choice>
              <mc:Fallback>
                <p:oleObj name="Equation" r:id="rId5" imgW="1193760" imgH="1091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30304"/>
                        <a:ext cx="1193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787999" y="3858904"/>
          <a:ext cx="1866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7" imgW="1866600" imgH="634680" progId="Equation.DSMT4">
                  <p:embed/>
                </p:oleObj>
              </mc:Choice>
              <mc:Fallback>
                <p:oleObj name="Equation" r:id="rId7" imgW="186660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999" y="3858904"/>
                        <a:ext cx="1866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715698" y="3858904"/>
          <a:ext cx="1676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9" imgW="1676160" imgH="634680" progId="Equation.DSMT4">
                  <p:embed/>
                </p:oleObj>
              </mc:Choice>
              <mc:Fallback>
                <p:oleObj name="Equation" r:id="rId9" imgW="1676160" imgH="634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698" y="3858904"/>
                        <a:ext cx="1676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452897" y="3962400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1" imgW="1447560" imgH="380880" progId="Equation.DSMT4">
                  <p:embed/>
                </p:oleObj>
              </mc:Choice>
              <mc:Fallback>
                <p:oleObj name="Equation" r:id="rId11" imgW="14475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897" y="3962400"/>
                        <a:ext cx="1447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6961496" y="3769056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3" imgW="977760" imgH="838080" progId="Equation.DSMT4">
                  <p:embed/>
                </p:oleObj>
              </mc:Choice>
              <mc:Fallback>
                <p:oleObj name="Equation" r:id="rId13" imgW="9777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496" y="3769056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4: Applying Combinations of Rules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for Exponents (cont.)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Method 2: </a:t>
            </a:r>
            <a:r>
              <a:rPr lang="en-US" i="0" dirty="0">
                <a:solidFill>
                  <a:schemeClr val="tx1"/>
                </a:solidFill>
              </a:rPr>
              <a:t>Apply the power of a quotient rule first.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the answer is the same even though the rules were applied in a different order.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30352" y="2047168"/>
          <a:ext cx="1193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3" imgW="1193760" imgH="1091880" progId="Equation.DSMT4">
                  <p:embed/>
                </p:oleObj>
              </mc:Choice>
              <mc:Fallback>
                <p:oleObj name="Equation" r:id="rId3" imgW="1193760" imgH="1091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047168"/>
                        <a:ext cx="1193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782064" y="1981200"/>
          <a:ext cx="1384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5" imgW="1384200" imgH="1282680" progId="Equation.DSMT4">
                  <p:embed/>
                </p:oleObj>
              </mc:Choice>
              <mc:Fallback>
                <p:oleObj name="Equation" r:id="rId5" imgW="1384200" imgH="1282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064" y="1981200"/>
                        <a:ext cx="13843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224276" y="2106304"/>
          <a:ext cx="1511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7" imgW="1511280" imgH="939600" progId="Equation.DSMT4">
                  <p:embed/>
                </p:oleObj>
              </mc:Choice>
              <mc:Fallback>
                <p:oleObj name="Equation" r:id="rId7" imgW="151128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76" y="2106304"/>
                        <a:ext cx="1511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793488" y="2147248"/>
          <a:ext cx="1168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9" imgW="1168200" imgH="876240" progId="Equation.DSMT4">
                  <p:embed/>
                </p:oleObj>
              </mc:Choice>
              <mc:Fallback>
                <p:oleObj name="Equation" r:id="rId9" imgW="1168200" imgH="876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488" y="2147248"/>
                        <a:ext cx="1168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6019800" y="2370160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11" imgW="1536480" imgH="380880" progId="Equation.DSMT4">
                  <p:embed/>
                </p:oleObj>
              </mc:Choice>
              <mc:Fallback>
                <p:oleObj name="Equation" r:id="rId11" imgW="153648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70160"/>
                        <a:ext cx="153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6019800" y="3124200"/>
          <a:ext cx="132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13" imgW="1320480" imgH="380880" progId="Equation.DSMT4">
                  <p:embed/>
                </p:oleObj>
              </mc:Choice>
              <mc:Fallback>
                <p:oleObj name="Equation" r:id="rId13" imgW="13204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124200"/>
                        <a:ext cx="1320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7467600" y="2895600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15" imgW="977760" imgH="838080" progId="Equation.DSMT4">
                  <p:embed/>
                </p:oleObj>
              </mc:Choice>
              <mc:Fallback>
                <p:oleObj name="Equation" r:id="rId15" imgW="9777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895600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Using Combinations of Rules for Exponents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Rectangle 6"/>
          <p:cNvSpPr>
            <a:spLocks/>
          </p:cNvSpPr>
          <p:nvPr/>
        </p:nvSpPr>
        <p:spPr bwMode="auto">
          <a:xfrm>
            <a:off x="533400" y="1280160"/>
            <a:ext cx="8229600" cy="3884613"/>
          </a:xfrm>
          <a:prstGeom prst="rect">
            <a:avLst/>
          </a:prstGeom>
          <a:noFill/>
          <a:ln w="28575">
            <a:solidFill>
              <a:srgbClr val="FF0008"/>
            </a:solidFill>
            <a:miter lim="800000"/>
            <a:headEnd/>
            <a:tailEnd/>
          </a:ln>
        </p:spPr>
        <p:txBody>
          <a:bodyPr bIns="137160"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In effect, there are two basic shortcuts with negative exponents and fractions: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1.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Taking the reciprocal of a fraction changes the sign 	of any exponent in the fraction.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2.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Moving any term from numerator to denominator 	or vice versa, changes the sign of the corresponding 	exponent.</a:t>
            </a:r>
            <a:endParaRPr lang="en-US" sz="28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Simplify powers of expressions by using the properties of integer exponents.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Write decimal numbers in scientific notation.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Operate with decimal numbers by using scientific notation.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5: Two Approaches with Fractional Expressions and Negative Exponents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541687"/>
            <a:ext cx="8229600" cy="1902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Simplify:</a:t>
            </a: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Method 1: </a:t>
            </a:r>
            <a:r>
              <a:rPr lang="en-US" i="0" dirty="0">
                <a:solidFill>
                  <a:schemeClr val="tx1"/>
                </a:solidFill>
              </a:rPr>
              <a:t>Use the ideas of reciprocals first.</a:t>
            </a:r>
            <a:r>
              <a:rPr lang="en-US" sz="20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1962150" y="1244600"/>
          <a:ext cx="1003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1002865" imgH="1091726" progId="Equation.DSMT4">
                  <p:embed/>
                </p:oleObj>
              </mc:Choice>
              <mc:Fallback>
                <p:oleObj name="Equation" r:id="rId3" imgW="1002865" imgH="109172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244600"/>
                        <a:ext cx="10033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0352" y="3769056"/>
          <a:ext cx="1016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1015920" imgH="1091880" progId="Equation.DSMT4">
                  <p:embed/>
                </p:oleObj>
              </mc:Choice>
              <mc:Fallback>
                <p:oleObj name="Equation" r:id="rId5" imgW="1015920" imgH="1091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769056"/>
                        <a:ext cx="1016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602401" y="3769056"/>
          <a:ext cx="1168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7" imgW="1168200" imgH="1091880" progId="Equation.DSMT4">
                  <p:embed/>
                </p:oleObj>
              </mc:Choice>
              <mc:Fallback>
                <p:oleObj name="Equation" r:id="rId7" imgW="1168200" imgH="1091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401" y="3769056"/>
                        <a:ext cx="1168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826850" y="3817960"/>
          <a:ext cx="927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9" imgW="927000" imgH="927000" progId="Equation.DSMT4">
                  <p:embed/>
                </p:oleObj>
              </mc:Choice>
              <mc:Fallback>
                <p:oleObj name="Equation" r:id="rId9" imgW="927000" imgH="9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50" y="3817960"/>
                        <a:ext cx="927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810000" y="3858904"/>
          <a:ext cx="787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1" imgW="787320" imgH="876240" progId="Equation.DSMT4">
                  <p:embed/>
                </p:oleObj>
              </mc:Choice>
              <mc:Fallback>
                <p:oleObj name="Equation" r:id="rId11" imgW="787320" imgH="876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58904"/>
                        <a:ext cx="787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5: Two Approaches with Fractional Expressions and Negative Exponents 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Method 2: </a:t>
            </a:r>
            <a:r>
              <a:rPr lang="en-US" i="0" dirty="0">
                <a:solidFill>
                  <a:schemeClr val="tx1"/>
                </a:solidFill>
              </a:rPr>
              <a:t>Apply the power of a quotient rule first.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30352" y="1981200"/>
          <a:ext cx="1016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1015920" imgH="1091880" progId="Equation.DSMT4">
                  <p:embed/>
                </p:oleObj>
              </mc:Choice>
              <mc:Fallback>
                <p:oleObj name="Equation" r:id="rId5" imgW="1015920" imgH="1091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81200"/>
                        <a:ext cx="1016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564411" y="1905000"/>
          <a:ext cx="11938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7" imgW="1193760" imgH="1282680" progId="Equation.DSMT4">
                  <p:embed/>
                </p:oleObj>
              </mc:Choice>
              <mc:Fallback>
                <p:oleObj name="Equation" r:id="rId7" imgW="1193760" imgH="1282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411" y="1905000"/>
                        <a:ext cx="11938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776270" y="2043752"/>
          <a:ext cx="105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9" imgW="1054080" imgH="1002960" progId="Equation.DSMT4">
                  <p:embed/>
                </p:oleObj>
              </mc:Choice>
              <mc:Fallback>
                <p:oleObj name="Equation" r:id="rId9" imgW="1054080" imgH="1002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270" y="2043752"/>
                        <a:ext cx="105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848429" y="2079008"/>
          <a:ext cx="91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1" imgW="914400" imgH="939600" progId="Equation.DSMT4">
                  <p:embed/>
                </p:oleObj>
              </mc:Choice>
              <mc:Fallback>
                <p:oleObj name="Equation" r:id="rId11" imgW="91440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429" y="2079008"/>
                        <a:ext cx="91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780888" y="2079008"/>
          <a:ext cx="787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3" imgW="787320" imgH="876240" progId="Equation.DSMT4">
                  <p:embed/>
                </p:oleObj>
              </mc:Choice>
              <mc:Fallback>
                <p:oleObj name="Equation" r:id="rId13" imgW="787320" imgH="876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888" y="2079008"/>
                        <a:ext cx="787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A More Complex Example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This example involves the application of a variety of steps. Study it carefully and see if you can get the same result by following a different sequence of steps.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Simplify:</a:t>
            </a:r>
          </a:p>
          <a:p>
            <a:pPr marL="0" indent="0">
              <a:lnSpc>
                <a:spcPct val="6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1943100" y="2870200"/>
          <a:ext cx="3073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3073400" imgH="1092200" progId="Equation.DSMT4">
                  <p:embed/>
                </p:oleObj>
              </mc:Choice>
              <mc:Fallback>
                <p:oleObj name="Equation" r:id="rId3" imgW="3073400" imgH="1092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870200"/>
                        <a:ext cx="30734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06104" y="4661848"/>
          <a:ext cx="3098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5" imgW="3098520" imgH="1091880" progId="Equation.DSMT4">
                  <p:embed/>
                </p:oleObj>
              </mc:Choice>
              <mc:Fallback>
                <p:oleObj name="Equation" r:id="rId5" imgW="3098520" imgH="1091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04" y="4661848"/>
                        <a:ext cx="3098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698544" y="4732360"/>
          <a:ext cx="487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7" imgW="4876560" imgH="1002960" progId="Equation.DSMT4">
                  <p:embed/>
                </p:oleObj>
              </mc:Choice>
              <mc:Fallback>
                <p:oleObj name="Equation" r:id="rId7" imgW="4876560" imgH="1002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544" y="4732360"/>
                        <a:ext cx="487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A More Complex Example (cont.)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/>
          </a:p>
          <a:p>
            <a:pPr>
              <a:buFont typeface="Courier New" pitchFamily="49" charset="0"/>
              <a:buNone/>
            </a:pPr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307608" y="1295400"/>
          <a:ext cx="3683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3682800" imgH="939600" progId="Equation.DSMT4">
                  <p:embed/>
                </p:oleObj>
              </mc:Choice>
              <mc:Fallback>
                <p:oleObj name="Equation" r:id="rId3" imgW="368280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608" y="1295400"/>
                        <a:ext cx="3683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307608" y="2348552"/>
          <a:ext cx="2311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5" imgW="2311200" imgH="939600" progId="Equation.DSMT4">
                  <p:embed/>
                </p:oleObj>
              </mc:Choice>
              <mc:Fallback>
                <p:oleObj name="Equation" r:id="rId5" imgW="231120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608" y="2348552"/>
                        <a:ext cx="2311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656160" y="235424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7" imgW="1574640" imgH="939600" progId="Equation.DSMT4">
                  <p:embed/>
                </p:oleObj>
              </mc:Choice>
              <mc:Fallback>
                <p:oleObj name="Equation" r:id="rId7" imgW="15746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60" y="2354240"/>
                        <a:ext cx="1574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307608" y="3393744"/>
          <a:ext cx="2006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9" imgW="2006280" imgH="876240" progId="Equation.DSMT4">
                  <p:embed/>
                </p:oleObj>
              </mc:Choice>
              <mc:Fallback>
                <p:oleObj name="Equation" r:id="rId9" imgW="200628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608" y="3393744"/>
                        <a:ext cx="2006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333544" y="3401704"/>
          <a:ext cx="1574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1" imgW="1574640" imgH="876240" progId="Equation.DSMT4">
                  <p:embed/>
                </p:oleObj>
              </mc:Choice>
              <mc:Fallback>
                <p:oleObj name="Equation" r:id="rId11" imgW="1574640" imgH="876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544" y="3401704"/>
                        <a:ext cx="1574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307608" y="4378656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13" imgW="1333440" imgH="901440" progId="Equation.DSMT4">
                  <p:embed/>
                </p:oleObj>
              </mc:Choice>
              <mc:Fallback>
                <p:oleObj name="Equation" r:id="rId13" imgW="1333440" imgH="901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608" y="4378656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Summary of the Rules for Exponents</a:t>
            </a:r>
          </a:p>
          <a:p>
            <a:pPr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nonzero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m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integers: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1.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exponent 1: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2.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exponent 0: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3.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product rule: 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4.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quotient rule:  </a:t>
            </a:r>
          </a:p>
          <a:p>
            <a:pPr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5.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Negative exponents:</a:t>
            </a:r>
            <a:endParaRPr lang="en-US" dirty="0"/>
          </a:p>
        </p:txBody>
      </p:sp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Using Combinations of Rules for Exponents</a:t>
            </a:r>
          </a:p>
        </p:txBody>
      </p:sp>
      <p:graphicFrame>
        <p:nvGraphicFramePr>
          <p:cNvPr id="26629" name="Object 11"/>
          <p:cNvGraphicFramePr>
            <a:graphicFrameLocks noChangeAspect="1"/>
          </p:cNvGraphicFramePr>
          <p:nvPr/>
        </p:nvGraphicFramePr>
        <p:xfrm>
          <a:off x="4152900" y="2569192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888614" imgH="380835" progId="Equation.DSMT4">
                  <p:embed/>
                </p:oleObj>
              </mc:Choice>
              <mc:Fallback>
                <p:oleObj name="Equation" r:id="rId3" imgW="888614" imgH="3808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569192"/>
                        <a:ext cx="889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2"/>
          <p:cNvGraphicFramePr>
            <a:graphicFrameLocks noChangeAspect="1"/>
          </p:cNvGraphicFramePr>
          <p:nvPr/>
        </p:nvGraphicFramePr>
        <p:xfrm>
          <a:off x="4152900" y="3102592"/>
          <a:ext cx="90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5" imgW="901309" imgH="393529" progId="Equation.DSMT4">
                  <p:embed/>
                </p:oleObj>
              </mc:Choice>
              <mc:Fallback>
                <p:oleObj name="Equation" r:id="rId5" imgW="901309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102592"/>
                        <a:ext cx="901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3"/>
          <p:cNvGraphicFramePr>
            <a:graphicFrameLocks noChangeAspect="1"/>
          </p:cNvGraphicFramePr>
          <p:nvPr/>
        </p:nvGraphicFramePr>
        <p:xfrm>
          <a:off x="4152900" y="3635992"/>
          <a:ext cx="1943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7" imgW="1943100" imgH="381000" progId="Equation.DSMT4">
                  <p:embed/>
                </p:oleObj>
              </mc:Choice>
              <mc:Fallback>
                <p:oleObj name="Equation" r:id="rId7" imgW="1943100" imgH="38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35992"/>
                        <a:ext cx="1943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4"/>
          <p:cNvGraphicFramePr>
            <a:graphicFrameLocks noChangeAspect="1"/>
          </p:cNvGraphicFramePr>
          <p:nvPr/>
        </p:nvGraphicFramePr>
        <p:xfrm>
          <a:off x="4152900" y="4203700"/>
          <a:ext cx="1473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9" imgW="1473200" imgH="889000" progId="Equation.DSMT4">
                  <p:embed/>
                </p:oleObj>
              </mc:Choice>
              <mc:Fallback>
                <p:oleObj name="Equation" r:id="rId9" imgW="1473200" imgH="889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203700"/>
                        <a:ext cx="1473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5"/>
          <p:cNvGraphicFramePr>
            <a:graphicFrameLocks noChangeAspect="1"/>
          </p:cNvGraphicFramePr>
          <p:nvPr/>
        </p:nvGraphicFramePr>
        <p:xfrm>
          <a:off x="4152900" y="5015552"/>
          <a:ext cx="128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11" imgW="1282700" imgH="838200" progId="Equation.DSMT4">
                  <p:embed/>
                </p:oleObj>
              </mc:Choice>
              <mc:Fallback>
                <p:oleObj name="Equation" r:id="rId11" imgW="1282700" imgH="838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015552"/>
                        <a:ext cx="1282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Using Combinations of Rules for Exponents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/>
          </a:p>
          <a:p>
            <a:pPr>
              <a:buFont typeface="Courier New" pitchFamily="49" charset="0"/>
              <a:buNone/>
            </a:pPr>
            <a:endParaRPr lang="en-US"/>
          </a:p>
        </p:txBody>
      </p:sp>
      <p:sp>
        <p:nvSpPr>
          <p:cNvPr id="27652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3048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Summary of the Rules for Exponents (cont.)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6.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Power rule: 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7.	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Power of a product: 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eaLnBrk="0" hangingPunc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8.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Power of a quotient: </a:t>
            </a:r>
          </a:p>
        </p:txBody>
      </p:sp>
      <p:graphicFrame>
        <p:nvGraphicFramePr>
          <p:cNvPr id="27653" name="Object 11"/>
          <p:cNvGraphicFramePr>
            <a:graphicFrameLocks noChangeAspect="1"/>
          </p:cNvGraphicFramePr>
          <p:nvPr/>
        </p:nvGraphicFramePr>
        <p:xfrm>
          <a:off x="4127500" y="1711656"/>
          <a:ext cx="1676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676400" imgH="647700" progId="Equation.DSMT4">
                  <p:embed/>
                </p:oleObj>
              </mc:Choice>
              <mc:Fallback>
                <p:oleObj name="Equation" r:id="rId3" imgW="1676400" imgH="647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1711656"/>
                        <a:ext cx="1676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2"/>
          <p:cNvGraphicFramePr>
            <a:graphicFrameLocks noChangeAspect="1"/>
          </p:cNvGraphicFramePr>
          <p:nvPr/>
        </p:nvGraphicFramePr>
        <p:xfrm>
          <a:off x="4127500" y="2276806"/>
          <a:ext cx="1803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1803400" imgH="558800" progId="Equation.DSMT4">
                  <p:embed/>
                </p:oleObj>
              </mc:Choice>
              <mc:Fallback>
                <p:oleObj name="Equation" r:id="rId5" imgW="1803400" imgH="558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276806"/>
                        <a:ext cx="1803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3"/>
          <p:cNvGraphicFramePr>
            <a:graphicFrameLocks noChangeAspect="1"/>
          </p:cNvGraphicFramePr>
          <p:nvPr/>
        </p:nvGraphicFramePr>
        <p:xfrm>
          <a:off x="4127500" y="3007056"/>
          <a:ext cx="1524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7" imgW="1524000" imgH="1003300" progId="Equation.DSMT4">
                  <p:embed/>
                </p:oleObj>
              </mc:Choice>
              <mc:Fallback>
                <p:oleObj name="Equation" r:id="rId7" imgW="1524000" imgH="1003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007056"/>
                        <a:ext cx="15240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Scientific Notation and Calculators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/>
          </a:p>
          <a:p>
            <a:pPr>
              <a:buFont typeface="Courier New" pitchFamily="49" charset="0"/>
              <a:buNone/>
            </a:pPr>
            <a:endParaRPr lang="en-US"/>
          </a:p>
        </p:txBody>
      </p:sp>
      <p:sp>
        <p:nvSpPr>
          <p:cNvPr id="28676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1905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Scientific Notation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N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is a decimal number, then in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scientific notation </a:t>
            </a:r>
          </a:p>
          <a:p>
            <a:pPr marL="533400" indent="-533400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						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             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n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is an integer.</a:t>
            </a:r>
          </a:p>
        </p:txBody>
      </p:sp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1250950" y="2370160"/>
          <a:ext cx="405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4051300" imgH="469900" progId="Equation.DSMT4">
                  <p:embed/>
                </p:oleObj>
              </mc:Choice>
              <mc:Fallback>
                <p:oleObj name="Equation" r:id="rId3" imgW="40513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370160"/>
                        <a:ext cx="4051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Write the following decimal numbers in scientific notation.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	</a:t>
            </a:r>
            <a:r>
              <a:rPr lang="en-US" i="0" dirty="0">
                <a:solidFill>
                  <a:srgbClr val="0000FF"/>
                </a:solidFill>
              </a:rPr>
              <a:t>8,720,000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To check, move the decimal point 6 places to the right and get the original number: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479800" y="2755900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1688760" imgH="380880" progId="Equation.DSMT4">
                  <p:embed/>
                </p:oleObj>
              </mc:Choice>
              <mc:Fallback>
                <p:oleObj name="Equation" r:id="rId3" imgW="16887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755900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Decimals in Scientific Notation</a:t>
            </a:r>
          </a:p>
        </p:txBody>
      </p:sp>
      <p:graphicFrame>
        <p:nvGraphicFramePr>
          <p:cNvPr id="29702" name="Object 20"/>
          <p:cNvGraphicFramePr>
            <a:graphicFrameLocks noChangeAspect="1"/>
          </p:cNvGraphicFramePr>
          <p:nvPr/>
        </p:nvGraphicFramePr>
        <p:xfrm>
          <a:off x="3575050" y="4965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5" imgW="1548728" imgH="291973" progId="Equation.DSMT4">
                  <p:embed/>
                </p:oleObj>
              </mc:Choice>
              <mc:Fallback>
                <p:oleObj name="Equation" r:id="rId5" imgW="1548728" imgH="29197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965700"/>
                        <a:ext cx="1549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21"/>
          <p:cNvSpPr>
            <a:spLocks noChangeArrowheads="1"/>
          </p:cNvSpPr>
          <p:nvPr/>
        </p:nvSpPr>
        <p:spPr bwMode="auto">
          <a:xfrm>
            <a:off x="5562600" y="2795896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8080"/>
                </a:solidFill>
                <a:latin typeface="Calibri" pitchFamily="34" charset="0"/>
              </a:rPr>
              <a:t>8.72 is between 1 and 10</a:t>
            </a:r>
          </a:p>
        </p:txBody>
      </p:sp>
      <p:pic>
        <p:nvPicPr>
          <p:cNvPr id="29704" name="Picture 22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0750" y="4660900"/>
            <a:ext cx="3698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3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3813" y="4660900"/>
            <a:ext cx="2809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4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1150" y="4654550"/>
            <a:ext cx="280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5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8013" y="4654550"/>
            <a:ext cx="2301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6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2963" y="4654550"/>
            <a:ext cx="2809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7" descr="Untitled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5063" y="4654550"/>
            <a:ext cx="2809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905000" y="2844800"/>
          <a:ext cx="151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8" imgW="1511280" imgH="330120" progId="Equation.DSMT4">
                  <p:embed/>
                </p:oleObj>
              </mc:Choice>
              <mc:Fallback>
                <p:oleObj name="Equation" r:id="rId8" imgW="151128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44800"/>
                        <a:ext cx="1511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524000" y="4284354"/>
          <a:ext cx="1409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10" imgW="1409400" imgH="380880" progId="Equation.DSMT4">
                  <p:embed/>
                </p:oleObj>
              </mc:Choice>
              <mc:Fallback>
                <p:oleObj name="Equation" r:id="rId10" imgW="140940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84354"/>
                        <a:ext cx="1409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984500" y="4360554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12" imgW="2247840" imgH="380880" progId="Equation.DSMT4">
                  <p:embed/>
                </p:oleObj>
              </mc:Choice>
              <mc:Fallback>
                <p:oleObj name="Equation" r:id="rId12" imgW="224784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360554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5270500" y="4373254"/>
          <a:ext cx="179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14" imgW="1790640" imgH="330120" progId="Equation.DSMT4">
                  <p:embed/>
                </p:oleObj>
              </mc:Choice>
              <mc:Fallback>
                <p:oleObj name="Equation" r:id="rId14" imgW="1790640" imgH="33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373254"/>
                        <a:ext cx="1790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rgbClr val="0000FF"/>
                </a:solidFill>
              </a:rPr>
              <a:t>0.000000376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To check, move the decimal point 7 places to the left and get the original number: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5753100" y="3438856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3" imgW="2171520" imgH="291960" progId="Equation.DSMT4">
                  <p:embed/>
                </p:oleObj>
              </mc:Choice>
              <mc:Fallback>
                <p:oleObj name="Equation" r:id="rId3" imgW="217152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3438856"/>
                        <a:ext cx="217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860800" y="1841500"/>
          <a:ext cx="181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5" imgW="1815840" imgH="380880" progId="Equation.DSMT4">
                  <p:embed/>
                </p:oleObj>
              </mc:Choice>
              <mc:Fallback>
                <p:oleObj name="Equation" r:id="rId5" imgW="181584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1841500"/>
                        <a:ext cx="1816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7: Decimals in Scientific Notation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30726" name="Object 12"/>
          <p:cNvGraphicFramePr>
            <a:graphicFrameLocks noChangeAspect="1"/>
          </p:cNvGraphicFramePr>
          <p:nvPr/>
        </p:nvGraphicFramePr>
        <p:xfrm>
          <a:off x="3224213" y="3975100"/>
          <a:ext cx="18510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7" imgW="1727200" imgH="292100" progId="Equation.DSMT4">
                  <p:embed/>
                </p:oleObj>
              </mc:Choice>
              <mc:Fallback>
                <p:oleObj name="Equation" r:id="rId7" imgW="1727200" imgH="292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3975100"/>
                        <a:ext cx="185102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7" name="Picture 26" descr="Untitled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3746500"/>
            <a:ext cx="20828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27"/>
          <p:cNvSpPr>
            <a:spLocks noChangeArrowheads="1"/>
          </p:cNvSpPr>
          <p:nvPr/>
        </p:nvSpPr>
        <p:spPr bwMode="auto">
          <a:xfrm>
            <a:off x="5791200" y="1882444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8080"/>
                </a:solidFill>
                <a:latin typeface="Calibri" pitchFamily="34" charset="0"/>
              </a:rPr>
              <a:t>3.76 is between 1 and 10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930400" y="1930400"/>
          <a:ext cx="190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0" imgW="1904760" imgH="291960" progId="Equation.DSMT4">
                  <p:embed/>
                </p:oleObj>
              </mc:Choice>
              <mc:Fallback>
                <p:oleObj name="Equation" r:id="rId10" imgW="19047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930400"/>
                        <a:ext cx="190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990600" y="3362656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12" imgW="1536480" imgH="380880" progId="Equation.DSMT4">
                  <p:embed/>
                </p:oleObj>
              </mc:Choice>
              <mc:Fallback>
                <p:oleObj name="Equation" r:id="rId12" imgW="15364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62656"/>
                        <a:ext cx="153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2578100" y="3438856"/>
          <a:ext cx="3136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14" imgW="3136680" imgH="380880" progId="Equation.DSMT4">
                  <p:embed/>
                </p:oleObj>
              </mc:Choice>
              <mc:Fallback>
                <p:oleObj name="Equation" r:id="rId14" imgW="313668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438856"/>
                        <a:ext cx="3136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8: Scientific Notation and Properties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of Exponents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24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72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the following expressions by first writing the decimal numbers in scientific notation and then using the properties of exponents.</a:t>
            </a: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39750" y="2718748"/>
          <a:ext cx="2946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2946400" imgH="901700" progId="Equation.DSMT4">
                  <p:embed/>
                </p:oleObj>
              </mc:Choice>
              <mc:Fallback>
                <p:oleObj name="Equation" r:id="rId3" imgW="29464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18748"/>
                        <a:ext cx="29464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043752" y="3769056"/>
          <a:ext cx="2387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5" imgW="2387520" imgH="876240" progId="Equation.DSMT4">
                  <p:embed/>
                </p:oleObj>
              </mc:Choice>
              <mc:Fallback>
                <p:oleObj name="Equation" r:id="rId5" imgW="238752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752" y="3769056"/>
                        <a:ext cx="2387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476464" y="3657600"/>
          <a:ext cx="3429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7" imgW="3429000" imgH="977760" progId="Equation.DSMT4">
                  <p:embed/>
                </p:oleObj>
              </mc:Choice>
              <mc:Fallback>
                <p:oleObj name="Equation" r:id="rId7" imgW="3429000" imgH="977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464" y="3657600"/>
                        <a:ext cx="3429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76464" y="4905375"/>
          <a:ext cx="3708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9" imgW="3708360" imgH="977760" progId="Equation.DSMT4">
                  <p:embed/>
                </p:oleObj>
              </mc:Choice>
              <mc:Fallback>
                <p:oleObj name="Equation" r:id="rId9" imgW="3708360" imgH="9777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464" y="4905375"/>
                        <a:ext cx="3708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041900" y="47879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7879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686300" y="495300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105400" y="5562600"/>
            <a:ext cx="685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533400" indent="-5334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Summary of the Rules for Exponents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For any nonzero real number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integers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m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1.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exponent 1:  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2.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exponent 0:  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3.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The product rule: </a:t>
            </a:r>
          </a:p>
          <a:p>
            <a:pPr marL="533400" indent="-5334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4.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The quotient rule:  </a:t>
            </a:r>
          </a:p>
          <a:p>
            <a:pPr marL="533400" indent="-533400" eaLnBrk="0" hangingPunct="0">
              <a:lnSpc>
                <a:spcPct val="150000"/>
              </a:lnSpc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5.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Negative exponents:</a:t>
            </a:r>
            <a:endParaRPr lang="en-US" dirty="0"/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Exponents</a:t>
            </a:r>
          </a:p>
        </p:txBody>
      </p:sp>
      <p:graphicFrame>
        <p:nvGraphicFramePr>
          <p:cNvPr id="6149" name="Object 34"/>
          <p:cNvGraphicFramePr>
            <a:graphicFrameLocks noChangeAspect="1"/>
          </p:cNvGraphicFramePr>
          <p:nvPr/>
        </p:nvGraphicFramePr>
        <p:xfrm>
          <a:off x="4165600" y="2338696"/>
          <a:ext cx="88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888840" imgH="380880" progId="Equation.DSMT4">
                  <p:embed/>
                </p:oleObj>
              </mc:Choice>
              <mc:Fallback>
                <p:oleObj name="Equation" r:id="rId3" imgW="888840" imgH="3808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2338696"/>
                        <a:ext cx="889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5"/>
          <p:cNvGraphicFramePr>
            <a:graphicFrameLocks noChangeAspect="1"/>
          </p:cNvGraphicFramePr>
          <p:nvPr/>
        </p:nvGraphicFramePr>
        <p:xfrm>
          <a:off x="4165600" y="2826059"/>
          <a:ext cx="90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901309" imgH="393529" progId="Equation.DSMT4">
                  <p:embed/>
                </p:oleObj>
              </mc:Choice>
              <mc:Fallback>
                <p:oleObj name="Equation" r:id="rId5" imgW="901309" imgH="39352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2826059"/>
                        <a:ext cx="901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36"/>
          <p:cNvGraphicFramePr>
            <a:graphicFrameLocks noChangeAspect="1"/>
          </p:cNvGraphicFramePr>
          <p:nvPr/>
        </p:nvGraphicFramePr>
        <p:xfrm>
          <a:off x="4159250" y="3346450"/>
          <a:ext cx="1981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1981080" imgH="393480" progId="Equation.DSMT4">
                  <p:embed/>
                </p:oleObj>
              </mc:Choice>
              <mc:Fallback>
                <p:oleObj name="Equation" r:id="rId7" imgW="1981080" imgH="393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3346450"/>
                        <a:ext cx="1981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37"/>
          <p:cNvGraphicFramePr>
            <a:graphicFrameLocks noChangeAspect="1"/>
          </p:cNvGraphicFramePr>
          <p:nvPr/>
        </p:nvGraphicFramePr>
        <p:xfrm>
          <a:off x="4146550" y="3797300"/>
          <a:ext cx="1524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1523880" imgH="888840" progId="Equation.DSMT4">
                  <p:embed/>
                </p:oleObj>
              </mc:Choice>
              <mc:Fallback>
                <p:oleObj name="Equation" r:id="rId9" imgW="1523880" imgH="8888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797300"/>
                        <a:ext cx="15240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38"/>
          <p:cNvGraphicFramePr>
            <a:graphicFrameLocks noChangeAspect="1"/>
          </p:cNvGraphicFramePr>
          <p:nvPr/>
        </p:nvGraphicFramePr>
        <p:xfrm>
          <a:off x="4165600" y="4597400"/>
          <a:ext cx="128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1282700" imgH="838200" progId="Equation.DSMT4">
                  <p:embed/>
                </p:oleObj>
              </mc:Choice>
              <mc:Fallback>
                <p:oleObj name="Equation" r:id="rId11" imgW="1282700" imgH="838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597400"/>
                        <a:ext cx="1282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8: Scientific Notation and Properties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of Exponents 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/>
          </a:p>
          <a:p>
            <a:pPr>
              <a:buFont typeface="Courier New" pitchFamily="49" charset="0"/>
              <a:buNone/>
            </a:pPr>
            <a:endParaRPr 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3186752" y="1365912"/>
          <a:ext cx="1879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3" imgW="1879560" imgH="876240" progId="Equation.DSMT4">
                  <p:embed/>
                </p:oleObj>
              </mc:Choice>
              <mc:Fallback>
                <p:oleObj name="Equation" r:id="rId3" imgW="1879560" imgH="876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752" y="1365912"/>
                        <a:ext cx="1879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186752" y="2386454"/>
          <a:ext cx="2654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5" imgW="2654280" imgH="876240" progId="Equation.DSMT4">
                  <p:embed/>
                </p:oleObj>
              </mc:Choice>
              <mc:Fallback>
                <p:oleObj name="Equation" r:id="rId5" imgW="265428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752" y="2386454"/>
                        <a:ext cx="2654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186752" y="3406996"/>
          <a:ext cx="252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7" imgW="2527200" imgH="419040" progId="Equation.DSMT4">
                  <p:embed/>
                </p:oleObj>
              </mc:Choice>
              <mc:Fallback>
                <p:oleObj name="Equation" r:id="rId7" imgW="252720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752" y="3406996"/>
                        <a:ext cx="2527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186752" y="3970338"/>
          <a:ext cx="167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9" imgW="1676160" imgH="380880" progId="Equation.DSMT4">
                  <p:embed/>
                </p:oleObj>
              </mc:Choice>
              <mc:Fallback>
                <p:oleObj name="Equation" r:id="rId9" imgW="16761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752" y="3970338"/>
                        <a:ext cx="167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8: Scientific Notation and Properties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of Exponents (cont.)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8405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30352" y="1280160"/>
          <a:ext cx="3162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3" imgW="3162300" imgH="1016000" progId="Equation.DSMT4">
                  <p:embed/>
                </p:oleObj>
              </mc:Choice>
              <mc:Fallback>
                <p:oleObj name="Equation" r:id="rId3" imgW="31623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80160"/>
                        <a:ext cx="31623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082800" y="2247900"/>
          <a:ext cx="261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5" imgW="2616120" imgH="990360" progId="Equation.DSMT4">
                  <p:embed/>
                </p:oleObj>
              </mc:Choice>
              <mc:Fallback>
                <p:oleObj name="Equation" r:id="rId5" imgW="261612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247900"/>
                        <a:ext cx="2616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082800" y="3297767"/>
          <a:ext cx="3632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7" imgW="3632040" imgH="1155600" progId="Equation.DSMT4">
                  <p:embed/>
                </p:oleObj>
              </mc:Choice>
              <mc:Fallback>
                <p:oleObj name="Equation" r:id="rId7" imgW="3632040" imgH="115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297767"/>
                        <a:ext cx="3632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2082800" y="4512734"/>
          <a:ext cx="2768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9" imgW="2768400" imgH="990360" progId="Equation.DSMT4">
                  <p:embed/>
                </p:oleObj>
              </mc:Choice>
              <mc:Fallback>
                <p:oleObj name="Equation" r:id="rId9" imgW="2768400" imgH="990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512734"/>
                        <a:ext cx="2768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4953000" y="4711700"/>
          <a:ext cx="195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11" imgW="1955520" imgH="393480" progId="Equation.DSMT4">
                  <p:embed/>
                </p:oleObj>
              </mc:Choice>
              <mc:Fallback>
                <p:oleObj name="Equation" r:id="rId11" imgW="195552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711700"/>
                        <a:ext cx="1955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2082800" y="5562600"/>
          <a:ext cx="255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13" imgW="2552400" imgH="380880" progId="Equation.DSMT4">
                  <p:embed/>
                </p:oleObj>
              </mc:Choice>
              <mc:Fallback>
                <p:oleObj name="Equation" r:id="rId13" imgW="25524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562600"/>
                        <a:ext cx="255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4673600" y="5549900"/>
          <a:ext cx="187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15" imgW="1879560" imgH="393480" progId="Equation.DSMT4">
                  <p:embed/>
                </p:oleObj>
              </mc:Choice>
              <mc:Fallback>
                <p:oleObj name="Equation" r:id="rId15" imgW="187956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549900"/>
                        <a:ext cx="187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629400" y="5562600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17" imgW="1638000" imgH="380880" progId="Equation.DSMT4">
                  <p:embed/>
                </p:oleObj>
              </mc:Choice>
              <mc:Fallback>
                <p:oleObj name="Equation" r:id="rId17" imgW="163800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562600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2667000" y="4394200"/>
          <a:ext cx="292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19" imgW="291960" imgH="203040" progId="Equation.DSMT4">
                  <p:embed/>
                </p:oleObj>
              </mc:Choice>
              <mc:Fallback>
                <p:oleObj name="Equation" r:id="rId19" imgW="291960" imgH="203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394200"/>
                        <a:ext cx="292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3454400" y="4368800"/>
          <a:ext cx="304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21" imgW="304560" imgH="203040" progId="Equation.DSMT4">
                  <p:embed/>
                </p:oleObj>
              </mc:Choice>
              <mc:Fallback>
                <p:oleObj name="Equation" r:id="rId21" imgW="30456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368800"/>
                        <a:ext cx="304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362200" y="45720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00400" y="4572000"/>
            <a:ext cx="8382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8400" y="50292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00400" y="5029200"/>
            <a:ext cx="762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8: Scientific Notation and Properties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of Exponents (cont.)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Light travels approximately              </a:t>
            </a:r>
            <a:r>
              <a:rPr lang="en-US" i="0" dirty="0">
                <a:solidFill>
                  <a:srgbClr val="0000FF"/>
                </a:solidFill>
              </a:rPr>
              <a:t>meters per second</a:t>
            </a:r>
            <a:r>
              <a:rPr lang="en-US" i="0" dirty="0">
                <a:solidFill>
                  <a:schemeClr val="tx1"/>
                </a:solidFill>
              </a:rPr>
              <a:t>.  How many meters per minute does light travel?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there are 60 seconds in one minute, multiply by 60.</a:t>
            </a:r>
          </a:p>
          <a:p>
            <a:pPr marL="457200" indent="-4572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3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Thus light travels</a:t>
            </a:r>
            <a:r>
              <a:rPr lang="en-US" i="0" dirty="0">
                <a:solidFill>
                  <a:srgbClr val="FF0000"/>
                </a:solidFill>
              </a:rPr>
              <a:t>                 meters per minute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983163" y="1344304"/>
          <a:ext cx="96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3" imgW="965160" imgH="380880" progId="Equation.DSMT4">
                  <p:embed/>
                </p:oleObj>
              </mc:Choice>
              <mc:Fallback>
                <p:oleObj name="Equation" r:id="rId3" imgW="9651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1344304"/>
                        <a:ext cx="965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016250" y="5243204"/>
          <a:ext cx="128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5" imgW="1282700" imgH="381000" progId="Equation.DSMT4">
                  <p:embed/>
                </p:oleObj>
              </mc:Choice>
              <mc:Fallback>
                <p:oleObj name="Equation" r:id="rId5" imgW="12827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243204"/>
                        <a:ext cx="1282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30352" y="4343400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7" imgW="1638000" imgH="380880" progId="Equation.DSMT4">
                  <p:embed/>
                </p:oleObj>
              </mc:Choice>
              <mc:Fallback>
                <p:oleObj name="Equation" r:id="rId7" imgW="16380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343400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267035" y="4343400"/>
          <a:ext cx="158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9" imgW="1587240" imgH="380880" progId="Equation.DSMT4">
                  <p:embed/>
                </p:oleObj>
              </mc:Choice>
              <mc:Fallback>
                <p:oleObj name="Equation" r:id="rId9" imgW="158724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035" y="4343400"/>
                        <a:ext cx="158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952918" y="4343400"/>
          <a:ext cx="2273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11" imgW="2273040" imgH="380880" progId="Equation.DSMT4">
                  <p:embed/>
                </p:oleObj>
              </mc:Choice>
              <mc:Fallback>
                <p:oleObj name="Equation" r:id="rId11" imgW="227304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918" y="4343400"/>
                        <a:ext cx="2273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6318250" y="4343400"/>
          <a:ext cx="160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13" imgW="1600200" imgH="380880" progId="Equation.DSMT4">
                  <p:embed/>
                </p:oleObj>
              </mc:Choice>
              <mc:Fallback>
                <p:oleObj name="Equation" r:id="rId13" imgW="16002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4343400"/>
                        <a:ext cx="160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9: Scientific Notation and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Calculators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150000"/>
              </a:lnSpc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Use a graphing calculator to evaluate the expression</a:t>
            </a:r>
          </a:p>
          <a:p>
            <a:pPr marL="533400" indent="-533400">
              <a:lnSpc>
                <a:spcPct val="150000"/>
              </a:lnSpc>
              <a:buFont typeface="Courier New" pitchFamily="49" charset="0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lnSpc>
                <a:spcPct val="15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Leave the answer in scientific notation.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You can press the           key and select </a:t>
            </a:r>
            <a:r>
              <a:rPr lang="en-US" i="0" dirty="0">
                <a:solidFill>
                  <a:srgbClr val="0000FF"/>
                </a:solidFill>
                <a:latin typeface="Ti86pc" pitchFamily="49" charset="0"/>
              </a:rPr>
              <a:t>SCI</a:t>
            </a:r>
            <a:r>
              <a:rPr lang="en-US" i="0" dirty="0">
                <a:solidFill>
                  <a:schemeClr val="tx1"/>
                </a:solidFill>
              </a:rPr>
              <a:t> on the first line to have all decimal calculations in scientific </a:t>
            </a:r>
          </a:p>
          <a:p>
            <a:pPr marL="533400" indent="-53340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168650" y="2016564"/>
          <a:ext cx="280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3" imgW="2806700" imgH="838200" progId="Equation.DSMT4">
                  <p:embed/>
                </p:oleObj>
              </mc:Choice>
              <mc:Fallback>
                <p:oleObj name="Equation" r:id="rId3" imgW="28067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016564"/>
                        <a:ext cx="2806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5" descr="MO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6664" y="3602696"/>
            <a:ext cx="647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9: Scientific Notation and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Calculators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With a TI-84 Plus calculator (set in scientific notation mode) the display should appear as shown below. Note that the E in the display indicates an exponent with base 10.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657601"/>
            <a:ext cx="2743200" cy="18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9: Scientific Notation and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Calculators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A light-year is the distance light travels in one year. Use a graphing calculator to find the length of a light-year in scientific notation if light travels </a:t>
            </a:r>
            <a:r>
              <a:rPr lang="en-US" i="0" dirty="0">
                <a:solidFill>
                  <a:srgbClr val="0000FF"/>
                </a:solidFill>
              </a:rPr>
              <a:t>186,000 miles per second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60 sec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1 minute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60 min = 1 hour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24 hr = 1 day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365 days = 1 year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9: Scientific Notation and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Calculators (cont.)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Multiplication gives the following display on your </a:t>
            </a:r>
          </a:p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calculator.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Thus a light-year is </a:t>
            </a:r>
            <a:r>
              <a:rPr lang="en-US" i="0" dirty="0">
                <a:solidFill>
                  <a:srgbClr val="FF0000"/>
                </a:solidFill>
              </a:rPr>
              <a:t>5,865,696,000,000 miles </a:t>
            </a:r>
            <a:r>
              <a:rPr lang="en-US" i="0" dirty="0">
                <a:solidFill>
                  <a:schemeClr val="tx1"/>
                </a:solidFill>
              </a:rPr>
              <a:t>(</a:t>
            </a:r>
            <a:r>
              <a:rPr lang="en-US" i="0" dirty="0">
                <a:solidFill>
                  <a:srgbClr val="FF0000"/>
                </a:solidFill>
              </a:rPr>
              <a:t>5 trillion, 865 billion, 696 million miles</a:t>
            </a:r>
            <a:r>
              <a:rPr lang="en-US" i="0" dirty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2743200" cy="188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tx1"/>
                </a:solidFill>
              </a:rPr>
              <a:t>Example 9: Scientific Notation and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Calculators (cont.)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Use a calculator to evaluate the expression                      </a:t>
            </a:r>
          </a:p>
          <a:p>
            <a:pPr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 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     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Leave the answer in scientific notation.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Remember, the caret key          is used to indicate </a:t>
            </a:r>
          </a:p>
          <a:p>
            <a:pPr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an exponent.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378200" y="1905000"/>
          <a:ext cx="2387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3" imgW="2387600" imgH="990600" progId="Equation.DSMT4">
                  <p:embed/>
                </p:oleObj>
              </mc:Choice>
              <mc:Fallback>
                <p:oleObj name="Equation" r:id="rId3" imgW="2387600" imgH="990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1905000"/>
                        <a:ext cx="2387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70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91440"/>
          <a:lstStyle/>
          <a:p>
            <a:r>
              <a:rPr lang="en-US" sz="3200">
                <a:solidFill>
                  <a:schemeClr val="accent1"/>
                </a:solidFill>
              </a:rPr>
              <a:t>Example 9: Scientific Notation and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Calculators (cont.)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182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With a graphing calculator (set in scientific notation mode) the display should appear as shown in the following figure. 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The numerator and denominator must be set in parentheses.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6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75214"/>
            <a:ext cx="2743200" cy="1877786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1987" name="TextBox 3"/>
          <p:cNvSpPr>
            <a:spLocks noChangeArrowheads="1"/>
          </p:cNvSpPr>
          <p:nvPr/>
        </p:nvSpPr>
        <p:spPr bwMode="auto">
          <a:xfrm>
            <a:off x="533400" y="1280160"/>
            <a:ext cx="8226425" cy="457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Simplify each expression. </a:t>
            </a:r>
          </a:p>
          <a:p>
            <a:pPr marL="533400" indent="-533400" defTabSz="863600">
              <a:lnSpc>
                <a:spcPct val="135000"/>
              </a:lnSpc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			         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2.    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533400" indent="-533400" defTabSz="863600">
              <a:lnSpc>
                <a:spcPct val="135000"/>
              </a:lnSpc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defTabSz="863600">
              <a:lnSpc>
                <a:spcPct val="135000"/>
              </a:lnSpc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3. 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			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           4.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533400" indent="-533400" defTabSz="863600">
              <a:spcBef>
                <a:spcPct val="20000"/>
              </a:spcBef>
              <a:buFont typeface="Courier New" pitchFamily="49" charset="0"/>
              <a:buNone/>
              <a:tabLst>
                <a:tab pos="520700" algn="l"/>
                <a:tab pos="635000" algn="l"/>
                <a:tab pos="3086100" algn="l"/>
                <a:tab pos="543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5.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Write the number in scientific notation: 186,000 miles per second (speed of light in miles per second).</a:t>
            </a:r>
            <a:endParaRPr lang="en-US" sz="28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1988" name="Object 28"/>
          <p:cNvGraphicFramePr>
            <a:graphicFrameLocks noChangeAspect="1"/>
          </p:cNvGraphicFramePr>
          <p:nvPr/>
        </p:nvGraphicFramePr>
        <p:xfrm>
          <a:off x="1143000" y="1798660"/>
          <a:ext cx="838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3" imgW="838200" imgH="876300" progId="Equation.DSMT4">
                  <p:embed/>
                </p:oleObj>
              </mc:Choice>
              <mc:Fallback>
                <p:oleObj name="Equation" r:id="rId3" imgW="838200" imgH="8763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98660"/>
                        <a:ext cx="838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29"/>
          <p:cNvGraphicFramePr>
            <a:graphicFrameLocks noChangeAspect="1"/>
          </p:cNvGraphicFramePr>
          <p:nvPr/>
        </p:nvGraphicFramePr>
        <p:xfrm>
          <a:off x="5029200" y="1684360"/>
          <a:ext cx="1181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5" imgW="1180588" imgH="1091726" progId="Equation.DSMT4">
                  <p:embed/>
                </p:oleObj>
              </mc:Choice>
              <mc:Fallback>
                <p:oleObj name="Equation" r:id="rId5" imgW="1180588" imgH="1091726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84360"/>
                        <a:ext cx="11811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30"/>
          <p:cNvGraphicFramePr>
            <a:graphicFrameLocks noChangeAspect="1"/>
          </p:cNvGraphicFramePr>
          <p:nvPr/>
        </p:nvGraphicFramePr>
        <p:xfrm>
          <a:off x="1117600" y="3043260"/>
          <a:ext cx="1168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7" imgW="1168400" imgH="1028700" progId="Equation.DSMT4">
                  <p:embed/>
                </p:oleObj>
              </mc:Choice>
              <mc:Fallback>
                <p:oleObj name="Equation" r:id="rId7" imgW="1168400" imgH="1028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043260"/>
                        <a:ext cx="1168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31"/>
          <p:cNvGraphicFramePr>
            <a:graphicFrameLocks noChangeAspect="1"/>
          </p:cNvGraphicFramePr>
          <p:nvPr/>
        </p:nvGraphicFramePr>
        <p:xfrm>
          <a:off x="5029200" y="3030560"/>
          <a:ext cx="1041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9" imgW="1040948" imgH="990170" progId="Equation.DSMT4">
                  <p:embed/>
                </p:oleObj>
              </mc:Choice>
              <mc:Fallback>
                <p:oleObj name="Equation" r:id="rId9" imgW="1040948" imgH="99017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30560"/>
                        <a:ext cx="1041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Power Rule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/>
          </a:p>
          <a:p>
            <a:pPr>
              <a:buFont typeface="Courier New" pitchFamily="49" charset="0"/>
              <a:buNone/>
            </a:pPr>
            <a:endParaRPr lang="en-US"/>
          </a:p>
        </p:txBody>
      </p:sp>
      <p:sp>
        <p:nvSpPr>
          <p:cNvPr id="7172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357981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Power Rule for Exponents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is a nonzero real number and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m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n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are integers, then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70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In words, the value of a power raised to a power can be found by multiplying the exponents and keeping the base. </a:t>
            </a:r>
          </a:p>
        </p:txBody>
      </p:sp>
      <p:graphicFrame>
        <p:nvGraphicFramePr>
          <p:cNvPr id="7173" name="Object 10"/>
          <p:cNvGraphicFramePr>
            <a:graphicFrameLocks noChangeAspect="1"/>
          </p:cNvGraphicFramePr>
          <p:nvPr/>
        </p:nvGraphicFramePr>
        <p:xfrm>
          <a:off x="3676650" y="2667000"/>
          <a:ext cx="179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790700" imgH="660400" progId="Equation.DSMT4">
                  <p:embed/>
                </p:oleObj>
              </mc:Choice>
              <mc:Fallback>
                <p:oleObj name="Equation" r:id="rId3" imgW="1790700" imgH="660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667000"/>
                        <a:ext cx="1790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Practice Problem Answers</a:t>
            </a:r>
          </a:p>
        </p:txBody>
      </p:sp>
      <p:sp>
        <p:nvSpPr>
          <p:cNvPr id="43013" name="Rectangle 1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r>
              <a:rPr lang="en-US" b="1" i="0">
                <a:solidFill>
                  <a:schemeClr val="tx1"/>
                </a:solidFill>
              </a:rPr>
              <a:t>1.				2. </a:t>
            </a:r>
            <a:r>
              <a:rPr lang="en-US" i="0">
                <a:solidFill>
                  <a:srgbClr val="FF0008"/>
                </a:solidFill>
              </a:rPr>
              <a:t>1</a:t>
            </a:r>
            <a:r>
              <a:rPr lang="en-US" b="1" i="0">
                <a:solidFill>
                  <a:schemeClr val="tx1"/>
                </a:solidFill>
              </a:rPr>
              <a:t>			3.</a:t>
            </a:r>
            <a:r>
              <a:rPr lang="en-US" i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 typeface="Courier New" pitchFamily="49" charset="0"/>
              <a:buNone/>
            </a:pPr>
            <a:endParaRPr lang="en-US" b="1" i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r>
              <a:rPr lang="en-US" b="1" i="0">
                <a:solidFill>
                  <a:schemeClr val="tx1"/>
                </a:solidFill>
              </a:rPr>
              <a:t>4. 				5.		</a:t>
            </a:r>
          </a:p>
        </p:txBody>
      </p:sp>
      <p:graphicFrame>
        <p:nvGraphicFramePr>
          <p:cNvPr id="43011" name="Object 7"/>
          <p:cNvGraphicFramePr>
            <a:graphicFrameLocks noChangeAspect="1"/>
          </p:cNvGraphicFramePr>
          <p:nvPr/>
        </p:nvGraphicFramePr>
        <p:xfrm>
          <a:off x="4597400" y="1776104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776104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29"/>
          <p:cNvGraphicFramePr>
            <a:graphicFrameLocks noChangeAspect="1"/>
          </p:cNvGraphicFramePr>
          <p:nvPr/>
        </p:nvGraphicFramePr>
        <p:xfrm>
          <a:off x="927100" y="1318904"/>
          <a:ext cx="43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5" imgW="431613" imgH="368140" progId="Equation.DSMT4">
                  <p:embed/>
                </p:oleObj>
              </mc:Choice>
              <mc:Fallback>
                <p:oleObj name="Equation" r:id="rId5" imgW="431613" imgH="3681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318904"/>
                        <a:ext cx="431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30"/>
          <p:cNvGraphicFramePr>
            <a:graphicFrameLocks noChangeAspect="1"/>
          </p:cNvGraphicFramePr>
          <p:nvPr/>
        </p:nvGraphicFramePr>
        <p:xfrm>
          <a:off x="6400800" y="1191904"/>
          <a:ext cx="50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7" imgW="508000" imgH="838200" progId="Equation.DSMT4">
                  <p:embed/>
                </p:oleObj>
              </mc:Choice>
              <mc:Fallback>
                <p:oleObj name="Equation" r:id="rId7" imgW="508000" imgH="838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191904"/>
                        <a:ext cx="508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31"/>
          <p:cNvGraphicFramePr>
            <a:graphicFrameLocks noChangeAspect="1"/>
          </p:cNvGraphicFramePr>
          <p:nvPr/>
        </p:nvGraphicFramePr>
        <p:xfrm>
          <a:off x="927100" y="2182504"/>
          <a:ext cx="749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9" imgW="749300" imgH="876300" progId="Equation.DSMT4">
                  <p:embed/>
                </p:oleObj>
              </mc:Choice>
              <mc:Fallback>
                <p:oleObj name="Equation" r:id="rId9" imgW="749300" imgH="876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182504"/>
                        <a:ext cx="7493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32"/>
          <p:cNvGraphicFramePr>
            <a:graphicFrameLocks noChangeAspect="1"/>
          </p:cNvGraphicFramePr>
          <p:nvPr/>
        </p:nvGraphicFramePr>
        <p:xfrm>
          <a:off x="3657600" y="2373004"/>
          <a:ext cx="397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11" imgW="3975100" imgH="469900" progId="Equation.DSMT4">
                  <p:embed/>
                </p:oleObj>
              </mc:Choice>
              <mc:Fallback>
                <p:oleObj name="Equation" r:id="rId11" imgW="3975100" imgH="4699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373004"/>
                        <a:ext cx="3975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Example 1: Power Rule for Exponents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each expression by using the power rule for exponents.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lnSpc>
                <a:spcPct val="4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lnSpc>
                <a:spcPct val="45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</p:txBody>
      </p:sp>
      <p:graphicFrame>
        <p:nvGraphicFramePr>
          <p:cNvPr id="8196" name="Object 34"/>
          <p:cNvGraphicFramePr>
            <a:graphicFrameLocks noChangeAspect="1"/>
          </p:cNvGraphicFramePr>
          <p:nvPr/>
        </p:nvGraphicFramePr>
        <p:xfrm>
          <a:off x="530352" y="2133600"/>
          <a:ext cx="1231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1231900" imgH="647700" progId="Equation.DSMT4">
                  <p:embed/>
                </p:oleObj>
              </mc:Choice>
              <mc:Fallback>
                <p:oleObj name="Equation" r:id="rId3" imgW="1231900" imgH="6477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133600"/>
                        <a:ext cx="1231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8"/>
          <p:cNvGraphicFramePr>
            <a:graphicFrameLocks noChangeAspect="1"/>
          </p:cNvGraphicFramePr>
          <p:nvPr/>
        </p:nvGraphicFramePr>
        <p:xfrm>
          <a:off x="530352" y="3492500"/>
          <a:ext cx="134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1346200" imgH="647700" progId="Equation.DSMT4">
                  <p:embed/>
                </p:oleObj>
              </mc:Choice>
              <mc:Fallback>
                <p:oleObj name="Equation" r:id="rId5" imgW="1346200" imgH="6477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492500"/>
                        <a:ext cx="1346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883392" y="2765756"/>
          <a:ext cx="71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711000" imgH="634680" progId="Equation.DSMT4">
                  <p:embed/>
                </p:oleObj>
              </mc:Choice>
              <mc:Fallback>
                <p:oleObj name="Equation" r:id="rId7" imgW="711000" imgH="634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392" y="2765756"/>
                        <a:ext cx="711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69370" y="2828308"/>
          <a:ext cx="85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9" imgW="850680" imgH="406080" progId="Equation.DSMT4">
                  <p:embed/>
                </p:oleObj>
              </mc:Choice>
              <mc:Fallback>
                <p:oleObj name="Equation" r:id="rId9" imgW="850680" imgH="406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370" y="2828308"/>
                        <a:ext cx="850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595048" y="2869252"/>
          <a:ext cx="609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1" imgW="609480" imgH="368280" progId="Equation.DSMT4">
                  <p:embed/>
                </p:oleObj>
              </mc:Choice>
              <mc:Fallback>
                <p:oleObj name="Equation" r:id="rId11" imgW="609480" imgH="3682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048" y="2869252"/>
                        <a:ext cx="609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1883392" y="4049404"/>
          <a:ext cx="825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3" imgW="825480" imgH="634680" progId="Equation.DSMT4">
                  <p:embed/>
                </p:oleObj>
              </mc:Choice>
              <mc:Fallback>
                <p:oleObj name="Equation" r:id="rId13" imgW="825480" imgH="634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392" y="4049404"/>
                        <a:ext cx="825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770496" y="4125604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5" imgW="965160" imgH="406080" progId="Equation.DSMT4">
                  <p:embed/>
                </p:oleObj>
              </mc:Choice>
              <mc:Fallback>
                <p:oleObj name="Equation" r:id="rId15" imgW="965160" imgH="406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496" y="4125604"/>
                        <a:ext cx="96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3797300" y="4152900"/>
          <a:ext cx="83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7" imgW="838080" imgH="368280" progId="Equation.DSMT4">
                  <p:embed/>
                </p:oleObj>
              </mc:Choice>
              <mc:Fallback>
                <p:oleObj name="Equation" r:id="rId17" imgW="83808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152900"/>
                        <a:ext cx="838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697104" y="3959556"/>
          <a:ext cx="78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9" imgW="787320" imgH="838080" progId="Equation.DSMT4">
                  <p:embed/>
                </p:oleObj>
              </mc:Choice>
              <mc:Fallback>
                <p:oleObj name="Equation" r:id="rId19" imgW="78732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104" y="3959556"/>
                        <a:ext cx="78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1905000" y="5003800"/>
          <a:ext cx="1320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21" imgW="1320480" imgH="634680" progId="Equation.DSMT4">
                  <p:embed/>
                </p:oleObj>
              </mc:Choice>
              <mc:Fallback>
                <p:oleObj name="Equation" r:id="rId21" imgW="1320480" imgH="634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03800"/>
                        <a:ext cx="1320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3254801" y="4927600"/>
          <a:ext cx="1066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23" imgW="1066680" imgH="1079280" progId="Equation.DSMT4">
                  <p:embed/>
                </p:oleObj>
              </mc:Choice>
              <mc:Fallback>
                <p:oleObj name="Equation" r:id="rId23" imgW="1066680" imgH="10792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801" y="4927600"/>
                        <a:ext cx="1066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350602" y="4921912"/>
          <a:ext cx="927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25" imgW="927000" imgH="850680" progId="Equation.DSMT4">
                  <p:embed/>
                </p:oleObj>
              </mc:Choice>
              <mc:Fallback>
                <p:oleObj name="Equation" r:id="rId25" imgW="927000" imgH="8506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602" y="4921912"/>
                        <a:ext cx="927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5306704" y="4927600"/>
          <a:ext cx="78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27" imgW="787320" imgH="838080" progId="Equation.DSMT4">
                  <p:embed/>
                </p:oleObj>
              </mc:Choice>
              <mc:Fallback>
                <p:oleObj name="Equation" r:id="rId27" imgW="787320" imgH="838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704" y="4927600"/>
                        <a:ext cx="787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Example 1: Power Rule for Exponents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2002758"/>
            <a:ext cx="8229600" cy="3564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3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Another approach, because we have a numerical base, would be</a:t>
            </a:r>
            <a:r>
              <a:rPr lang="en-US" b="1" i="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30"/>
          <p:cNvGraphicFramePr>
            <a:graphicFrameLocks noChangeAspect="1"/>
          </p:cNvGraphicFramePr>
          <p:nvPr/>
        </p:nvGraphicFramePr>
        <p:xfrm>
          <a:off x="530352" y="1371600"/>
          <a:ext cx="1333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1333500" imgH="647700" progId="Equation.DSMT4">
                  <p:embed/>
                </p:oleObj>
              </mc:Choice>
              <mc:Fallback>
                <p:oleObj name="Equation" r:id="rId3" imgW="1333500" imgH="647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3335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32"/>
          <p:cNvGraphicFramePr>
            <a:graphicFrameLocks noChangeAspect="1"/>
          </p:cNvGraphicFramePr>
          <p:nvPr/>
        </p:nvGraphicFramePr>
        <p:xfrm>
          <a:off x="551788" y="2654300"/>
          <a:ext cx="1320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320800" imgH="647700" progId="Equation.DSMT4">
                  <p:embed/>
                </p:oleObj>
              </mc:Choice>
              <mc:Fallback>
                <p:oleObj name="Equation" r:id="rId5" imgW="1320800" imgH="6477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88" y="2654300"/>
                        <a:ext cx="1320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36"/>
          <p:cNvGraphicFramePr>
            <a:graphicFrameLocks noChangeAspect="1"/>
          </p:cNvGraphicFramePr>
          <p:nvPr/>
        </p:nvGraphicFramePr>
        <p:xfrm>
          <a:off x="5486400" y="3284560"/>
          <a:ext cx="287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2870200" imgH="685800" progId="Equation.DSMT4">
                  <p:embed/>
                </p:oleObj>
              </mc:Choice>
              <mc:Fallback>
                <p:oleObj name="Equation" r:id="rId7" imgW="2870200" imgH="685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84560"/>
                        <a:ext cx="2870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38"/>
          <p:cNvGraphicFramePr>
            <a:graphicFrameLocks noChangeAspect="1"/>
          </p:cNvGraphicFramePr>
          <p:nvPr/>
        </p:nvGraphicFramePr>
        <p:xfrm>
          <a:off x="5486400" y="5029200"/>
          <a:ext cx="288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9" imgW="2882900" imgH="685800" progId="Equation.DSMT4">
                  <p:embed/>
                </p:oleObj>
              </mc:Choice>
              <mc:Fallback>
                <p:oleObj name="Equation" r:id="rId9" imgW="2882900" imgH="685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29200"/>
                        <a:ext cx="2882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1918648" y="1944048"/>
          <a:ext cx="825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1" imgW="825480" imgH="634680" progId="Equation.DSMT4">
                  <p:embed/>
                </p:oleObj>
              </mc:Choice>
              <mc:Fallback>
                <p:oleObj name="Equation" r:id="rId11" imgW="825480" imgH="6346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48" y="1944048"/>
                        <a:ext cx="825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828183" y="2020248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3" imgW="1091880" imgH="482400" progId="Equation.DSMT4">
                  <p:embed/>
                </p:oleObj>
              </mc:Choice>
              <mc:Fallback>
                <p:oleObj name="Equation" r:id="rId13" imgW="109188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183" y="2020248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004418" y="2047544"/>
          <a:ext cx="825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5" imgW="825480" imgH="444240" progId="Equation.DSMT4">
                  <p:embed/>
                </p:oleObj>
              </mc:Choice>
              <mc:Fallback>
                <p:oleObj name="Equation" r:id="rId15" imgW="82548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18" y="2047544"/>
                        <a:ext cx="825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4913952" y="18542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7" imgW="787320" imgH="901440" progId="Equation.DSMT4">
                  <p:embed/>
                </p:oleObj>
              </mc:Choice>
              <mc:Fallback>
                <p:oleObj name="Equation" r:id="rId17" imgW="787320" imgH="901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952" y="18542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1918648" y="3298208"/>
          <a:ext cx="80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9" imgW="799920" imgH="634680" progId="Equation.DSMT4">
                  <p:embed/>
                </p:oleObj>
              </mc:Choice>
              <mc:Fallback>
                <p:oleObj name="Equation" r:id="rId19" imgW="799920" imgH="634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48" y="3298208"/>
                        <a:ext cx="800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2774413" y="336076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21" imgW="939600" imgH="406080" progId="Equation.DSMT4">
                  <p:embed/>
                </p:oleObj>
              </mc:Choice>
              <mc:Fallback>
                <p:oleObj name="Equation" r:id="rId21" imgW="939600" imgH="4060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413" y="3360760"/>
                        <a:ext cx="93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3769878" y="3396016"/>
          <a:ext cx="711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23" imgW="711000" imgH="368280" progId="Equation.DSMT4">
                  <p:embed/>
                </p:oleObj>
              </mc:Choice>
              <mc:Fallback>
                <p:oleObj name="Equation" r:id="rId23" imgW="71100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878" y="3396016"/>
                        <a:ext cx="711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536744" y="3200400"/>
          <a:ext cx="67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25" imgW="672840" imgH="838080" progId="Equation.DSMT4">
                  <p:embed/>
                </p:oleObj>
              </mc:Choice>
              <mc:Fallback>
                <p:oleObj name="Equation" r:id="rId25" imgW="672840" imgH="838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744" y="3200400"/>
                        <a:ext cx="673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1918648" y="5029200"/>
          <a:ext cx="80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27" imgW="799920" imgH="634680" progId="Equation.DSMT4">
                  <p:embed/>
                </p:oleObj>
              </mc:Choice>
              <mc:Fallback>
                <p:oleObj name="Equation" r:id="rId27" imgW="799920" imgH="6346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648" y="5029200"/>
                        <a:ext cx="800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2792093" y="5078104"/>
          <a:ext cx="95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29" imgW="952200" imgH="533160" progId="Equation.DSMT4">
                  <p:embed/>
                </p:oleObj>
              </mc:Choice>
              <mc:Fallback>
                <p:oleObj name="Equation" r:id="rId29" imgW="952200" imgH="5331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093" y="5078104"/>
                        <a:ext cx="952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3817938" y="4953000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1" imgW="774360" imgH="838080" progId="Equation.DSMT4">
                  <p:embed/>
                </p:oleObj>
              </mc:Choice>
              <mc:Fallback>
                <p:oleObj name="Equation" r:id="rId31" imgW="77436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4953000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Example 1: Power Rule for Exponents (cont.)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We see that while the base and exponent may be different, the value is the same.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Rule for Power of a Product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3"/>
          <p:cNvSpPr>
            <a:spLocks noChangeArrowheads="1"/>
          </p:cNvSpPr>
          <p:nvPr/>
        </p:nvSpPr>
        <p:spPr bwMode="auto">
          <a:xfrm>
            <a:off x="533400" y="1280160"/>
            <a:ext cx="8229600" cy="30892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Rule for Power of a Product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b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are nonzero real numbers and </a:t>
            </a:r>
            <a:r>
              <a:rPr lang="en-US" sz="2800" b="0" i="1" dirty="0">
                <a:solidFill>
                  <a:srgbClr val="000000"/>
                </a:solidFill>
                <a:latin typeface="Calibri" pitchFamily="34" charset="0"/>
              </a:rPr>
              <a:t>n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is an integer then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endParaRPr lang="en-US" sz="2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55000"/>
              </a:spcBef>
              <a:buFont typeface="Courier New" pitchFamily="49" charset="0"/>
              <a:buNone/>
            </a:pPr>
            <a:r>
              <a:rPr lang="en-US" sz="2800" b="0" dirty="0">
                <a:solidFill>
                  <a:srgbClr val="000000"/>
                </a:solidFill>
                <a:latin typeface="Calibri" pitchFamily="34" charset="0"/>
              </a:rPr>
              <a:t>In words, a power of a product is found by raising each factor to that power.</a:t>
            </a:r>
            <a:endParaRPr lang="en-US" sz="28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245" name="Object 22"/>
          <p:cNvGraphicFramePr>
            <a:graphicFrameLocks noChangeAspect="1"/>
          </p:cNvGraphicFramePr>
          <p:nvPr/>
        </p:nvGraphicFramePr>
        <p:xfrm>
          <a:off x="3613150" y="2667000"/>
          <a:ext cx="1917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1917700" imgH="558800" progId="Equation.DSMT4">
                  <p:embed/>
                </p:oleObj>
              </mc:Choice>
              <mc:Fallback>
                <p:oleObj name="Equation" r:id="rId5" imgW="1917700" imgH="558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2667000"/>
                        <a:ext cx="19177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Rule for Power of a Product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each expression by using the rule for power of a product.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lnSpc>
                <a:spcPct val="5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lnSpc>
                <a:spcPct val="4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268" name="Object 27"/>
          <p:cNvGraphicFramePr>
            <a:graphicFrameLocks noChangeAspect="1"/>
          </p:cNvGraphicFramePr>
          <p:nvPr/>
        </p:nvGraphicFramePr>
        <p:xfrm>
          <a:off x="527050" y="2336800"/>
          <a:ext cx="1257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1257300" imgH="558800" progId="Equation.DSMT4">
                  <p:embed/>
                </p:oleObj>
              </mc:Choice>
              <mc:Fallback>
                <p:oleObj name="Equation" r:id="rId3" imgW="1257300" imgH="558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36800"/>
                        <a:ext cx="1257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29"/>
          <p:cNvGraphicFramePr>
            <a:graphicFrameLocks noChangeAspect="1"/>
          </p:cNvGraphicFramePr>
          <p:nvPr/>
        </p:nvGraphicFramePr>
        <p:xfrm>
          <a:off x="539750" y="3683000"/>
          <a:ext cx="1244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1244600" imgH="558800" progId="Equation.DSMT4">
                  <p:embed/>
                </p:oleObj>
              </mc:Choice>
              <mc:Fallback>
                <p:oleObj name="Equation" r:id="rId5" imgW="1244600" imgH="558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83000"/>
                        <a:ext cx="1244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905000" y="2999096"/>
          <a:ext cx="73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7" imgW="736560" imgH="533160" progId="Equation.DSMT4">
                  <p:embed/>
                </p:oleObj>
              </mc:Choice>
              <mc:Fallback>
                <p:oleObj name="Equation" r:id="rId7" imgW="73656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99096"/>
                        <a:ext cx="736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730026" y="3048000"/>
          <a:ext cx="1054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9" imgW="1054080" imgH="380880" progId="Equation.DSMT4">
                  <p:embed/>
                </p:oleObj>
              </mc:Choice>
              <mc:Fallback>
                <p:oleObj name="Equation" r:id="rId9" imgW="10540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026" y="3048000"/>
                        <a:ext cx="1054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872552" y="3048000"/>
          <a:ext cx="93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1" imgW="939600" imgH="380880" progId="Equation.DSMT4">
                  <p:embed/>
                </p:oleObj>
              </mc:Choice>
              <mc:Fallback>
                <p:oleObj name="Equation" r:id="rId11" imgW="939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552" y="3048000"/>
                        <a:ext cx="93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905000" y="4279900"/>
          <a:ext cx="723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3" imgW="723600" imgH="533160" progId="Equation.DSMT4">
                  <p:embed/>
                </p:oleObj>
              </mc:Choice>
              <mc:Fallback>
                <p:oleObj name="Equation" r:id="rId13" imgW="723600" imgH="533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79900"/>
                        <a:ext cx="723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2706522" y="4328804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5" imgW="1066680" imgH="444240" progId="Equation.DSMT4">
                  <p:embed/>
                </p:oleObj>
              </mc:Choice>
              <mc:Fallback>
                <p:oleObj name="Equation" r:id="rId15" imgW="106668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522" y="4328804"/>
                        <a:ext cx="1066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3850944" y="4328804"/>
          <a:ext cx="889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7" imgW="888840" imgH="444240" progId="Equation.DSMT4">
                  <p:embed/>
                </p:oleObj>
              </mc:Choice>
              <mc:Fallback>
                <p:oleObj name="Equation" r:id="rId17" imgW="88884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944" y="4328804"/>
                        <a:ext cx="889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28575">
          <a:solidFill>
            <a:srgbClr val="000000"/>
          </a:solidFill>
          <a:miter lim="800000"/>
          <a:headEnd/>
          <a:tailEnd/>
        </a:ln>
      </a:spPr>
      <a:bodyPr/>
      <a:lstStyle>
        <a:defPPr marL="533400" indent="-533400" algn="ctr" eaLnBrk="0" hangingPunct="0">
          <a:spcBef>
            <a:spcPct val="20000"/>
          </a:spcBef>
          <a:buFont typeface="Courier New" pitchFamily="49" charset="0"/>
          <a:buNone/>
          <a:tabLst>
            <a:tab pos="457200" algn="l"/>
          </a:tabLst>
          <a:defRPr sz="2800" dirty="0">
            <a:solidFill>
              <a:srgbClr val="000000"/>
            </a:solidFill>
            <a:latin typeface="Calibri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972</Words>
  <Application>Microsoft Office PowerPoint</Application>
  <PresentationFormat>On-screen Show (4:3)</PresentationFormat>
  <Paragraphs>216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Ti86pc</vt:lpstr>
      <vt:lpstr>Courier New</vt:lpstr>
      <vt:lpstr>Office Theme</vt:lpstr>
      <vt:lpstr>Equation</vt:lpstr>
      <vt:lpstr>Section 5.2</vt:lpstr>
      <vt:lpstr>Objectives</vt:lpstr>
      <vt:lpstr>Exponents</vt:lpstr>
      <vt:lpstr>Power Rule</vt:lpstr>
      <vt:lpstr>Example 1: Power Rule for Exponents</vt:lpstr>
      <vt:lpstr>Example 1: Power Rule for Exponents (cont.)</vt:lpstr>
      <vt:lpstr>Example 1: Power Rule for Exponents (cont.)</vt:lpstr>
      <vt:lpstr>Rule for Power of a Product</vt:lpstr>
      <vt:lpstr>Example 2: Rule for Power of a Product</vt:lpstr>
      <vt:lpstr>Example 2: Rule for Power of a Product (cont.)</vt:lpstr>
      <vt:lpstr>Example 2: Rule for Power of a Product (cont.)</vt:lpstr>
      <vt:lpstr>Rule for Power of a Product</vt:lpstr>
      <vt:lpstr>Rule for Power of a Product</vt:lpstr>
      <vt:lpstr>Rule for Power of a Quotient</vt:lpstr>
      <vt:lpstr>Example 3: Rule for the Power of a Quotient</vt:lpstr>
      <vt:lpstr>Example 4: Applying Combinations of Rules for Exponents</vt:lpstr>
      <vt:lpstr>Example 4: Applying Combinations of Rules for Exponents (cont.)</vt:lpstr>
      <vt:lpstr>Example 4: Applying Combinations of Rules for Exponents (cont.)</vt:lpstr>
      <vt:lpstr>Using Combinations of Rules for Exponents</vt:lpstr>
      <vt:lpstr>Example 5: Two Approaches with Fractional Expressions and Negative Exponents</vt:lpstr>
      <vt:lpstr>Example 5: Two Approaches with Fractional Expressions and Negative Exponents (cont.)</vt:lpstr>
      <vt:lpstr>Example 6: A More Complex Example</vt:lpstr>
      <vt:lpstr>Example 6: A More Complex Example (cont.)</vt:lpstr>
      <vt:lpstr>Using Combinations of Rules for Exponents</vt:lpstr>
      <vt:lpstr>Using Combinations of Rules for Exponents</vt:lpstr>
      <vt:lpstr>Scientific Notation and Calculators</vt:lpstr>
      <vt:lpstr>Example 7: Decimals in Scientific Notation</vt:lpstr>
      <vt:lpstr>Example 7: Decimals in Scientific Notation (cont.)</vt:lpstr>
      <vt:lpstr>Example 8: Scientific Notation and Properties of Exponents</vt:lpstr>
      <vt:lpstr>Example 8: Scientific Notation and Properties of Exponents (cont.)</vt:lpstr>
      <vt:lpstr>Example 8: Scientific Notation and Properties of Exponents (cont.)</vt:lpstr>
      <vt:lpstr>Example 8: Scientific Notation and Properties of Exponents (cont.)</vt:lpstr>
      <vt:lpstr>Example 9: Scientific Notation and Calculators</vt:lpstr>
      <vt:lpstr>Example 9: Scientific Notation and Calculators (cont.)</vt:lpstr>
      <vt:lpstr>Example 9: Scientific Notation and Calculators (cont.)</vt:lpstr>
      <vt:lpstr>Example 9: Scientific Notation and Calculators (cont.)</vt:lpstr>
      <vt:lpstr>Example 9: Scientific Notation and Calculators (cont.)</vt:lpstr>
      <vt:lpstr>Example 9: Scientific Notation and Calculators (cont.)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1</cp:revision>
  <dcterms:created xsi:type="dcterms:W3CDTF">2013-04-26T14:43:13Z</dcterms:created>
  <dcterms:modified xsi:type="dcterms:W3CDTF">2016-10-03T21:44:13Z</dcterms:modified>
</cp:coreProperties>
</file>