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CA58A-E51A-4326-BB8B-036062EC1116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F7995-4A96-4DB5-ADF8-CEE5AEE96F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6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9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Polynomials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Aft>
                <a:spcPts val="10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  <a:r>
              <a:rPr lang="en-US" i="0" dirty="0">
                <a:solidFill>
                  <a:schemeClr val="tx1"/>
                </a:solidFill>
              </a:rPr>
              <a:t>  Given                              </a:t>
            </a:r>
            <a:r>
              <a:rPr lang="en-US" dirty="0">
                <a:solidFill>
                  <a:schemeClr val="tx1"/>
                </a:solidFill>
              </a:rPr>
              <a:t>              </a:t>
            </a:r>
            <a:r>
              <a:rPr lang="en-US" i="0" dirty="0">
                <a:solidFill>
                  <a:schemeClr val="tx1"/>
                </a:solidFill>
              </a:rPr>
              <a:t>find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2).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905000" y="1305256"/>
          <a:ext cx="337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3377880" imgH="482400" progId="Equation.DSMT4">
                  <p:embed/>
                </p:oleObj>
              </mc:Choice>
              <mc:Fallback>
                <p:oleObj name="Equation" r:id="rId3" imgW="337788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05256"/>
                        <a:ext cx="3378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791200" y="3286456"/>
            <a:ext cx="310896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Note the use of parentheses around </a:t>
            </a:r>
            <a:r>
              <a:rPr lang="en-US" sz="2000" dirty="0">
                <a:solidFill>
                  <a:srgbClr val="FF00FF"/>
                </a:solidFill>
                <a:latin typeface="Calibri" pitchFamily="34" charset="0"/>
              </a:rPr>
              <a:t>−2</a:t>
            </a:r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. 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0352" y="2631744"/>
          <a:ext cx="387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3873240" imgH="482400" progId="Equation.DSMT4">
                  <p:embed/>
                </p:oleObj>
              </mc:Choice>
              <mc:Fallback>
                <p:oleObj name="Equation" r:id="rId5" imgW="387324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31744"/>
                        <a:ext cx="387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863600" y="3208360"/>
          <a:ext cx="4813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4813200" imgH="533160" progId="Equation.DSMT4">
                  <p:embed/>
                </p:oleObj>
              </mc:Choice>
              <mc:Fallback>
                <p:oleObj name="Equation" r:id="rId7" imgW="48132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600" y="3208360"/>
                        <a:ext cx="4813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764352" y="3837296"/>
          <a:ext cx="321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9" imgW="3213000" imgH="469800" progId="Equation.DSMT4">
                  <p:embed/>
                </p:oleObj>
              </mc:Choice>
              <mc:Fallback>
                <p:oleObj name="Equation" r:id="rId9" imgW="32130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352" y="3837296"/>
                        <a:ext cx="321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764352" y="4495800"/>
          <a:ext cx="232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11" imgW="2323800" imgH="291960" progId="Equation.DSMT4">
                  <p:embed/>
                </p:oleObj>
              </mc:Choice>
              <mc:Fallback>
                <p:oleObj name="Equation" r:id="rId11" imgW="23238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352" y="4495800"/>
                        <a:ext cx="232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764352" y="502920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13" imgW="863280" imgH="279360" progId="Equation.DSMT4">
                  <p:embed/>
                </p:oleObj>
              </mc:Choice>
              <mc:Fallback>
                <p:oleObj name="Equation" r:id="rId13" imgW="8632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4352" y="502920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Polynomials (cont.)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chemeClr val="tx1"/>
                </a:solidFill>
              </a:rPr>
              <a:t>Rewrite the polynomial expression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) =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FF"/>
                </a:solidFill>
              </a:rPr>
              <a:t>13 </a:t>
            </a:r>
            <a:r>
              <a:rPr lang="en-US" i="0" dirty="0">
                <a:solidFill>
                  <a:schemeClr val="tx1"/>
                </a:solidFill>
              </a:rPr>
              <a:t>by substituting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indicated by the function notation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+ </a:t>
            </a:r>
            <a:r>
              <a:rPr lang="en-US" i="0" dirty="0">
                <a:solidFill>
                  <a:srgbClr val="0000FF"/>
                </a:solidFill>
              </a:rPr>
              <a:t>1</a:t>
            </a:r>
            <a:r>
              <a:rPr lang="en-US" i="0" dirty="0">
                <a:solidFill>
                  <a:srgbClr val="3333FF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  <a:p>
            <a:pPr marL="463550" indent="-46355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3400" y="327660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1320480" imgH="469800" progId="Equation.DSMT4">
                  <p:embed/>
                </p:oleObj>
              </mc:Choice>
              <mc:Fallback>
                <p:oleObj name="Equation" r:id="rId3" imgW="13204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1905000" y="327660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2209680" imgH="469800" progId="Equation.DSMT4">
                  <p:embed/>
                </p:oleObj>
              </mc:Choice>
              <mc:Fallback>
                <p:oleObj name="Equation" r:id="rId5" imgW="22096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27660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1905000" y="3886200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1968480" imgH="291960" progId="Equation.DSMT4">
                  <p:embed/>
                </p:oleObj>
              </mc:Choice>
              <mc:Fallback>
                <p:oleObj name="Equation" r:id="rId7" imgW="1968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86200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05000" y="44196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1485720" imgH="291960" progId="Equation.DSMT4">
                  <p:embed/>
                </p:oleObj>
              </mc:Choice>
              <mc:Fallback>
                <p:oleObj name="Equation" r:id="rId9" imgW="148572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4196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457200" y="1280160"/>
            <a:ext cx="8226425" cy="357505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2000"/>
              </a:spcAft>
              <a:tabLst>
                <a:tab pos="463550" algn="l"/>
                <a:tab pos="5254625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Combine like terms and state the degree and type of the polynomial. </a:t>
            </a:r>
          </a:p>
          <a:p>
            <a:pPr>
              <a:spcAft>
                <a:spcPts val="2500"/>
              </a:spcAft>
              <a:tabLst>
                <a:tab pos="463550" algn="l"/>
                <a:tab pos="5254625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1.                                             </a:t>
            </a:r>
          </a:p>
          <a:p>
            <a:pPr>
              <a:spcAft>
                <a:spcPts val="2500"/>
              </a:spcAft>
              <a:tabLst>
                <a:tab pos="463550" algn="l"/>
                <a:tab pos="5254625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2. </a:t>
            </a:r>
          </a:p>
          <a:p>
            <a:pPr>
              <a:tabLst>
                <a:tab pos="463550" algn="l"/>
                <a:tab pos="5254625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3.	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the polynomial                                  find 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a.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(3)</a:t>
            </a:r>
          </a:p>
          <a:p>
            <a:pPr>
              <a:tabLst>
                <a:tab pos="463550" algn="l"/>
                <a:tab pos="5254625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	and 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b.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1).</a:t>
            </a:r>
            <a:endParaRPr lang="en-US" sz="2800" i="1" dirty="0">
              <a:solidFill>
                <a:srgbClr val="000000"/>
              </a:solidFill>
              <a:latin typeface="Calibri" pitchFamily="34" charset="0"/>
            </a:endParaRPr>
          </a:p>
        </p:txBody>
      </p:sp>
      <p:graphicFrame>
        <p:nvGraphicFramePr>
          <p:cNvPr id="15364" name="Object 5"/>
          <p:cNvGraphicFramePr>
            <a:graphicFrameLocks noChangeAspect="1"/>
          </p:cNvGraphicFramePr>
          <p:nvPr/>
        </p:nvGraphicFramePr>
        <p:xfrm>
          <a:off x="1000125" y="2409208"/>
          <a:ext cx="3238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3238500" imgH="381000" progId="Equation.DSMT4">
                  <p:embed/>
                </p:oleObj>
              </mc:Choice>
              <mc:Fallback>
                <p:oleObj name="Equation" r:id="rId3" imgW="3238500" imgH="38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409208"/>
                        <a:ext cx="3238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6"/>
          <p:cNvGraphicFramePr>
            <a:graphicFrameLocks noChangeAspect="1"/>
          </p:cNvGraphicFramePr>
          <p:nvPr/>
        </p:nvGraphicFramePr>
        <p:xfrm>
          <a:off x="990600" y="3168033"/>
          <a:ext cx="3289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5" imgW="3289300" imgH="444500" progId="Equation.DSMT4">
                  <p:embed/>
                </p:oleObj>
              </mc:Choice>
              <mc:Fallback>
                <p:oleObj name="Equation" r:id="rId5" imgW="3289300" imgH="444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168033"/>
                        <a:ext cx="3289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7"/>
          <p:cNvGraphicFramePr>
            <a:graphicFrameLocks noChangeAspect="1"/>
          </p:cNvGraphicFramePr>
          <p:nvPr/>
        </p:nvGraphicFramePr>
        <p:xfrm>
          <a:off x="3810000" y="3907808"/>
          <a:ext cx="2590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7" imgW="2590800" imgH="482600" progId="Equation.DSMT4">
                  <p:embed/>
                </p:oleObj>
              </mc:Choice>
              <mc:Fallback>
                <p:oleObj name="Equation" r:id="rId7" imgW="2590800" imgH="4826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907808"/>
                        <a:ext cx="2590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1.                 </a:t>
            </a:r>
            <a:r>
              <a:rPr lang="en-US" i="0">
                <a:solidFill>
                  <a:srgbClr val="FF0008"/>
                </a:solidFill>
              </a:rPr>
              <a:t>Third-degree binomial</a:t>
            </a:r>
            <a:r>
              <a:rPr lang="en-US" i="0"/>
              <a:t> </a:t>
            </a:r>
          </a:p>
          <a:p>
            <a:pPr marL="533400" indent="-533400">
              <a:spcBef>
                <a:spcPts val="3000"/>
              </a:spcBef>
              <a:spcAft>
                <a:spcPts val="3000"/>
              </a:spcAft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2.</a:t>
            </a:r>
            <a:r>
              <a:rPr lang="en-US" b="1" i="0"/>
              <a:t>                        </a:t>
            </a:r>
            <a:r>
              <a:rPr lang="en-US" i="0">
                <a:solidFill>
                  <a:srgbClr val="FF0008"/>
                </a:solidFill>
              </a:rPr>
              <a:t>Fourth-degree trinomial</a:t>
            </a:r>
            <a:r>
              <a:rPr lang="en-US" i="0"/>
              <a:t> 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>
                <a:solidFill>
                  <a:schemeClr val="tx1"/>
                </a:solidFill>
              </a:rPr>
              <a:t>3. a.</a:t>
            </a:r>
            <a:r>
              <a:rPr lang="en-US" b="1" i="0"/>
              <a:t> </a:t>
            </a:r>
            <a:r>
              <a:rPr lang="en-US" i="0">
                <a:solidFill>
                  <a:srgbClr val="FF0008"/>
                </a:solidFill>
              </a:rPr>
              <a:t>−11</a:t>
            </a:r>
            <a:r>
              <a:rPr lang="en-US" i="0"/>
              <a:t>   </a:t>
            </a:r>
            <a:r>
              <a:rPr lang="en-US" b="1" i="0">
                <a:solidFill>
                  <a:schemeClr val="tx1"/>
                </a:solidFill>
              </a:rPr>
              <a:t>b.</a:t>
            </a:r>
            <a:r>
              <a:rPr lang="en-US" b="1" i="0"/>
              <a:t> </a:t>
            </a:r>
            <a:r>
              <a:rPr lang="en-US" i="0">
                <a:solidFill>
                  <a:srgbClr val="FF0008"/>
                </a:solidFill>
              </a:rPr>
              <a:t>1</a:t>
            </a:r>
            <a:endParaRPr lang="en-US">
              <a:solidFill>
                <a:srgbClr val="FF0008"/>
              </a:solidFill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914400" y="1309048"/>
          <a:ext cx="1092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1091880" imgH="419040" progId="Equation.DSMT4">
                  <p:embed/>
                </p:oleObj>
              </mc:Choice>
              <mc:Fallback>
                <p:oleObj name="Equation" r:id="rId3" imgW="109188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09048"/>
                        <a:ext cx="1092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914400" y="2118673"/>
          <a:ext cx="176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5" imgW="1765080" imgH="444240" progId="Equation.DSMT4">
                  <p:embed/>
                </p:oleObj>
              </mc:Choice>
              <mc:Fallback>
                <p:oleObj name="Equation" r:id="rId5" imgW="1765080" imgH="4442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18673"/>
                        <a:ext cx="176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Define a polynomial.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Classify a polynomial as a monomial, binomial, trinomial, or a polynomial with more than three terms. 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a polynomial for given values of the variable.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Definition of a Polynomial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147" name="TextBox 3"/>
          <p:cNvSpPr txBox="1">
            <a:spLocks noChangeArrowheads="1"/>
          </p:cNvSpPr>
          <p:nvPr/>
        </p:nvSpPr>
        <p:spPr bwMode="auto">
          <a:xfrm>
            <a:off x="457200" y="1280160"/>
            <a:ext cx="8226425" cy="303672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Monomial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672"/>
              </a:spcBef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monomial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in </a:t>
            </a:r>
            <a:r>
              <a:rPr lang="en-US" sz="2800" b="1" i="1" dirty="0">
                <a:solidFill>
                  <a:srgbClr val="C00C08"/>
                </a:solidFill>
                <a:latin typeface="Calibri" pitchFamily="34" charset="0"/>
              </a:rPr>
              <a:t>x</a:t>
            </a:r>
            <a:r>
              <a:rPr lang="en-US" sz="2800" b="1" i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is a term of the form </a:t>
            </a:r>
          </a:p>
          <a:p>
            <a:pPr>
              <a:spcBef>
                <a:spcPts val="672"/>
              </a:spcBef>
            </a:pPr>
            <a:endParaRPr lang="en-US" sz="2800" b="1" i="1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672"/>
              </a:spcBef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sz="2800" b="1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is a real number and </a:t>
            </a:r>
            <a:r>
              <a:rPr lang="en-US" sz="2800" b="1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is a whole number.</a:t>
            </a:r>
          </a:p>
          <a:p>
            <a:pPr>
              <a:spcBef>
                <a:spcPts val="672"/>
              </a:spcBef>
            </a:pPr>
            <a:r>
              <a:rPr lang="en-US" sz="2800" b="1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degree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of the term, and </a:t>
            </a:r>
            <a:r>
              <a:rPr lang="en-US" sz="2800" b="1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coefficient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8" name="Object 5"/>
          <p:cNvGraphicFramePr>
            <a:graphicFrameLocks noChangeAspect="1"/>
          </p:cNvGraphicFramePr>
          <p:nvPr/>
        </p:nvGraphicFramePr>
        <p:xfrm>
          <a:off x="4311650" y="2438400"/>
          <a:ext cx="520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520700" imgH="368300" progId="Equation.DSMT4">
                  <p:embed/>
                </p:oleObj>
              </mc:Choice>
              <mc:Fallback>
                <p:oleObj name="Equation" r:id="rId3" imgW="520700" imgH="368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1650" y="2438400"/>
                        <a:ext cx="520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Definition of a Polynomial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171" name="TextBox 3"/>
          <p:cNvSpPr txBox="1">
            <a:spLocks noChangeArrowheads="1"/>
          </p:cNvSpPr>
          <p:nvPr/>
        </p:nvSpPr>
        <p:spPr bwMode="auto">
          <a:xfrm>
            <a:off x="457200" y="1280160"/>
            <a:ext cx="8226425" cy="34956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672"/>
              </a:spcBef>
            </a:pPr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Polynomial </a:t>
            </a:r>
            <a:endParaRPr lang="en-US" sz="280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ts val="672"/>
              </a:spcBef>
            </a:pPr>
            <a:r>
              <a:rPr lang="en-US" sz="280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sz="2800" b="1">
                <a:solidFill>
                  <a:srgbClr val="C00C08"/>
                </a:solidFill>
                <a:latin typeface="Calibri" pitchFamily="34" charset="0"/>
              </a:rPr>
              <a:t>polynomial</a:t>
            </a:r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000000"/>
                </a:solidFill>
                <a:latin typeface="Calibri" pitchFamily="34" charset="0"/>
              </a:rPr>
              <a:t>is a monomial or the indicated sum or difference of monomials.  </a:t>
            </a:r>
          </a:p>
          <a:p>
            <a:pPr>
              <a:spcBef>
                <a:spcPts val="672"/>
              </a:spcBef>
            </a:pPr>
            <a:r>
              <a:rPr lang="en-US" sz="280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sz="2800" b="1">
                <a:solidFill>
                  <a:srgbClr val="C00C08"/>
                </a:solidFill>
                <a:latin typeface="Calibri" pitchFamily="34" charset="0"/>
              </a:rPr>
              <a:t>degree of a polynomial</a:t>
            </a:r>
            <a:r>
              <a:rPr lang="en-US" sz="2800" b="1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>
                <a:solidFill>
                  <a:srgbClr val="000000"/>
                </a:solidFill>
                <a:latin typeface="Calibri" pitchFamily="34" charset="0"/>
              </a:rPr>
              <a:t>is the largest of the degrees of its terms.  </a:t>
            </a:r>
          </a:p>
          <a:p>
            <a:pPr>
              <a:spcBef>
                <a:spcPts val="672"/>
              </a:spcBef>
            </a:pPr>
            <a:r>
              <a:rPr lang="en-US" sz="2800">
                <a:solidFill>
                  <a:srgbClr val="000000"/>
                </a:solidFill>
                <a:latin typeface="Calibri" pitchFamily="34" charset="0"/>
              </a:rPr>
              <a:t>The coefficient of the term of the largest degree is called the </a:t>
            </a:r>
            <a:r>
              <a:rPr lang="en-US" sz="2800" b="1">
                <a:solidFill>
                  <a:srgbClr val="C00C08"/>
                </a:solidFill>
                <a:latin typeface="Calibri" pitchFamily="34" charset="0"/>
              </a:rPr>
              <a:t>leading coefficient</a:t>
            </a:r>
            <a:r>
              <a:rPr lang="en-US" sz="280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Definition of a Polynomial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8195" name="TextBox 3"/>
          <p:cNvSpPr txBox="1">
            <a:spLocks noChangeArrowheads="1"/>
          </p:cNvSpPr>
          <p:nvPr/>
        </p:nvSpPr>
        <p:spPr bwMode="auto">
          <a:xfrm>
            <a:off x="457200" y="1280160"/>
            <a:ext cx="8226425" cy="46482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tabLst>
                <a:tab pos="6059488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Special Terminology for Some Polynomials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059488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                                                             Examples 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>
              <a:spcBef>
                <a:spcPct val="20000"/>
              </a:spcBef>
              <a:tabLst>
                <a:tab pos="6059488" algn="l"/>
              </a:tabLst>
            </a:pP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Monomial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polynomial </a:t>
            </a:r>
          </a:p>
          <a:p>
            <a:pPr>
              <a:tabLst>
                <a:tab pos="6059488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with one term </a:t>
            </a:r>
          </a:p>
          <a:p>
            <a:pPr>
              <a:tabLst>
                <a:tab pos="6059488" algn="l"/>
              </a:tabLst>
            </a:pP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Binomial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polynomial </a:t>
            </a:r>
          </a:p>
          <a:p>
            <a:pPr>
              <a:tabLst>
                <a:tab pos="6059488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with two terms </a:t>
            </a:r>
          </a:p>
          <a:p>
            <a:pPr>
              <a:tabLst>
                <a:tab pos="6059488" algn="l"/>
              </a:tabLst>
            </a:pP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Trinomial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polynomial </a:t>
            </a:r>
          </a:p>
          <a:p>
            <a:pPr>
              <a:tabLst>
                <a:tab pos="6059488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with three terms</a:t>
            </a:r>
          </a:p>
          <a:p>
            <a:pPr>
              <a:spcBef>
                <a:spcPct val="20000"/>
              </a:spcBef>
              <a:tabLst>
                <a:tab pos="6059488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Polynomials with four or more terms are simply referred to as </a:t>
            </a:r>
            <a:r>
              <a:rPr lang="en-US" sz="2800" b="1" dirty="0">
                <a:solidFill>
                  <a:srgbClr val="C00C08"/>
                </a:solidFill>
                <a:latin typeface="Calibri" pitchFamily="34" charset="0"/>
              </a:rPr>
              <a:t>polynomials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5218113" y="2514600"/>
          <a:ext cx="1955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3" imgW="1955800" imgH="381000" progId="Equation.DSMT4">
                  <p:embed/>
                </p:oleObj>
              </mc:Choice>
              <mc:Fallback>
                <p:oleObj name="Equation" r:id="rId3" imgW="1955800" imgH="381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8113" y="2514600"/>
                        <a:ext cx="1955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6"/>
          <p:cNvGraphicFramePr>
            <a:graphicFrameLocks noChangeAspect="1"/>
          </p:cNvGraphicFramePr>
          <p:nvPr/>
        </p:nvGraphicFramePr>
        <p:xfrm>
          <a:off x="5127625" y="3352800"/>
          <a:ext cx="2324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5" imgW="2324100" imgH="469900" progId="Equation.DSMT4">
                  <p:embed/>
                </p:oleObj>
              </mc:Choice>
              <mc:Fallback>
                <p:oleObj name="Equation" r:id="rId5" imgW="2324100" imgH="4699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7625" y="3352800"/>
                        <a:ext cx="2324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7"/>
          <p:cNvGraphicFramePr>
            <a:graphicFrameLocks noChangeAspect="1"/>
          </p:cNvGraphicFramePr>
          <p:nvPr/>
        </p:nvGraphicFramePr>
        <p:xfrm>
          <a:off x="4495800" y="4191000"/>
          <a:ext cx="410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7" imgW="4102100" imgH="469900" progId="Equation.DSMT4">
                  <p:embed/>
                </p:oleObj>
              </mc:Choice>
              <mc:Fallback>
                <p:oleObj name="Equation" r:id="rId7" imgW="4102100" imgH="4699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191000"/>
                        <a:ext cx="4102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Simplifying Polynomials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each of the following polynomials by combining </a:t>
            </a:r>
            <a:r>
              <a:rPr lang="en-US" b="1" i="0" dirty="0">
                <a:solidFill>
                  <a:schemeClr val="tx1"/>
                </a:solidFill>
              </a:rPr>
              <a:t>like terms </a:t>
            </a:r>
            <a:r>
              <a:rPr lang="en-US" i="0" dirty="0">
                <a:solidFill>
                  <a:schemeClr val="tx1"/>
                </a:solidFill>
              </a:rPr>
              <a:t>(To review the definition of like terms, see section 2.1). Write the polynomial in descending order and state the degree and type of the polynomial.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2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52450" y="3657600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1854200" imgH="469900" progId="Equation.DSMT4">
                  <p:embed/>
                </p:oleObj>
              </mc:Choice>
              <mc:Fallback>
                <p:oleObj name="Equation" r:id="rId3" imgW="18542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3657600"/>
                        <a:ext cx="1854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137275" y="4278313"/>
            <a:ext cx="2625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8080"/>
                </a:solidFill>
                <a:latin typeface="Calibri" pitchFamily="34" charset="0"/>
              </a:rPr>
              <a:t>Third-degree monomial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022144" y="4230048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5" imgW="1307880" imgH="380880" progId="Equation.DSMT4">
                  <p:embed/>
                </p:oleObj>
              </mc:Choice>
              <mc:Fallback>
                <p:oleObj name="Equation" r:id="rId5" imgW="13078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4230048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407392" y="4230048"/>
          <a:ext cx="1511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7" imgW="1511280" imgH="482400" progId="Equation.DSMT4">
                  <p:embed/>
                </p:oleObj>
              </mc:Choice>
              <mc:Fallback>
                <p:oleObj name="Equation" r:id="rId7" imgW="1511280" imgH="482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7392" y="4230048"/>
                        <a:ext cx="1511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4980296" y="4230048"/>
          <a:ext cx="93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9" imgW="939600" imgH="368280" progId="Equation.DSMT4">
                  <p:embed/>
                </p:oleObj>
              </mc:Choice>
              <mc:Fallback>
                <p:oleObj name="Equation" r:id="rId9" imgW="93960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0296" y="4230048"/>
                        <a:ext cx="93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Simplifying Polynomials (cont.)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672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672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672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672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672"/>
              </a:spcBef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0352" y="1371600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3" imgW="2552700" imgH="469900" progId="Equation.DSMT4">
                  <p:embed/>
                </p:oleObj>
              </mc:Choice>
              <mc:Fallback>
                <p:oleObj name="Equation" r:id="rId3" imgW="25527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552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943600" y="1960254"/>
            <a:ext cx="24812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Third-degree binomial</a:t>
            </a:r>
          </a:p>
        </p:txBody>
      </p:sp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30352" y="2895600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5" imgW="2997200" imgH="838200" progId="Equation.DSMT4">
                  <p:embed/>
                </p:oleObj>
              </mc:Choice>
              <mc:Fallback>
                <p:oleObj name="Equation" r:id="rId5" imgW="29972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95600"/>
                        <a:ext cx="299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943600" y="4753306"/>
            <a:ext cx="2736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8080"/>
                </a:solidFill>
                <a:latin typeface="Calibri" pitchFamily="34" charset="0"/>
              </a:rPr>
              <a:t>Second-degree trinomial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008496" y="1902156"/>
          <a:ext cx="199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7" imgW="1993680" imgH="380880" progId="Equation.DSMT4">
                  <p:embed/>
                </p:oleObj>
              </mc:Choice>
              <mc:Fallback>
                <p:oleObj name="Equation" r:id="rId7" imgW="1993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96" y="1902156"/>
                        <a:ext cx="199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079875" y="1901825"/>
          <a:ext cx="1638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9" imgW="1638000" imgH="368280" progId="Equation.DSMT4">
                  <p:embed/>
                </p:oleObj>
              </mc:Choice>
              <mc:Fallback>
                <p:oleObj name="Equation" r:id="rId9" imgW="163800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1901825"/>
                        <a:ext cx="1638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008496" y="3759200"/>
          <a:ext cx="246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1" imgW="2463480" imgH="838080" progId="Equation.DSMT4">
                  <p:embed/>
                </p:oleObj>
              </mc:Choice>
              <mc:Fallback>
                <p:oleObj name="Equation" r:id="rId11" imgW="2463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496" y="3759200"/>
                        <a:ext cx="246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4572000" y="3759840"/>
          <a:ext cx="236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13" imgW="2361960" imgH="838080" progId="Equation.DSMT4">
                  <p:embed/>
                </p:oleObj>
              </mc:Choice>
              <mc:Fallback>
                <p:oleObj name="Equation" r:id="rId13" imgW="2361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759840"/>
                        <a:ext cx="236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02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Simplifying Polynomials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12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lnSpc>
                <a:spcPct val="200000"/>
              </a:lnSpc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This expression is </a:t>
            </a:r>
            <a:r>
              <a:rPr lang="en-US" i="0" dirty="0">
                <a:solidFill>
                  <a:srgbClr val="FF0008"/>
                </a:solidFill>
              </a:rPr>
              <a:t>not a polynomial</a:t>
            </a:r>
            <a:r>
              <a:rPr lang="en-US" i="0" dirty="0">
                <a:solidFill>
                  <a:schemeClr val="tx1"/>
                </a:solidFill>
              </a:rPr>
              <a:t> since </a:t>
            </a:r>
            <a:r>
              <a:rPr lang="en-US" i="1" dirty="0">
                <a:solidFill>
                  <a:schemeClr val="tx1"/>
                </a:solidFill>
              </a:rPr>
              <a:t>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has a negative exponent.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0352" y="1371600"/>
          <a:ext cx="283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3" imgW="2832100" imgH="469900" progId="Equation.DSMT4">
                  <p:embed/>
                </p:oleObj>
              </mc:Choice>
              <mc:Fallback>
                <p:oleObj name="Equation" r:id="rId3" imgW="2832100" imgH="469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8321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5943600" y="1921823"/>
            <a:ext cx="2393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8080"/>
                </a:solidFill>
                <a:latin typeface="Calibri" pitchFamily="34" charset="0"/>
              </a:rPr>
              <a:t>First-degree binomial</a:t>
            </a:r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8163" y="2667000"/>
          <a:ext cx="2755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5" imgW="2755800" imgH="444240" progId="Equation.DSMT4">
                  <p:embed/>
                </p:oleObj>
              </mc:Choice>
              <mc:Fallback>
                <p:oleObj name="Equation" r:id="rId5" imgW="275580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2667000"/>
                        <a:ext cx="27559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918648" y="1879600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7" imgW="2260440" imgH="380880" progId="Equation.DSMT4">
                  <p:embed/>
                </p:oleObj>
              </mc:Choice>
              <mc:Fallback>
                <p:oleObj name="Equation" r:id="rId7" imgW="22604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1879600"/>
                        <a:ext cx="226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233863" y="1978025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9" imgW="1320480" imgH="291960" progId="Equation.DSMT4">
                  <p:embed/>
                </p:oleObj>
              </mc:Choice>
              <mc:Fallback>
                <p:oleObj name="Equation" r:id="rId9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3863" y="1978025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Polynomials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>
              <a:spcAft>
                <a:spcPts val="1000"/>
              </a:spcAft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  <a:r>
              <a:rPr lang="en-US" i="0" dirty="0">
                <a:solidFill>
                  <a:schemeClr val="tx1"/>
                </a:solidFill>
              </a:rPr>
              <a:t>  Given                              </a:t>
            </a:r>
            <a:r>
              <a:rPr lang="en-US" dirty="0">
                <a:solidFill>
                  <a:schemeClr val="tx1"/>
                </a:solidFill>
              </a:rPr>
              <a:t>         </a:t>
            </a:r>
            <a:r>
              <a:rPr lang="en-US" i="0" dirty="0">
                <a:solidFill>
                  <a:schemeClr val="tx1"/>
                </a:solidFill>
              </a:rPr>
              <a:t>find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i="0" dirty="0">
                <a:solidFill>
                  <a:srgbClr val="0000FF"/>
                </a:solidFill>
              </a:rPr>
              <a:t>(3)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905000" y="1303360"/>
          <a:ext cx="2933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2933640" imgH="482400" progId="Equation.DSMT4">
                  <p:embed/>
                </p:oleObj>
              </mc:Choice>
              <mc:Fallback>
                <p:oleObj name="Equation" r:id="rId3" imgW="293364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303360"/>
                        <a:ext cx="2933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5180652" y="3232172"/>
            <a:ext cx="2017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8080"/>
                </a:solidFill>
                <a:latin typeface="Calibri" pitchFamily="34" charset="0"/>
              </a:rPr>
              <a:t>Substitute </a:t>
            </a:r>
            <a:r>
              <a:rPr lang="en-US" sz="2000">
                <a:solidFill>
                  <a:srgbClr val="FF00FF"/>
                </a:solidFill>
                <a:latin typeface="Calibri" pitchFamily="34" charset="0"/>
              </a:rPr>
              <a:t>3</a:t>
            </a:r>
            <a:r>
              <a:rPr lang="en-US" sz="2000">
                <a:solidFill>
                  <a:srgbClr val="008080"/>
                </a:solidFill>
                <a:latin typeface="Calibri" pitchFamily="34" charset="0"/>
              </a:rPr>
              <a:t> for </a:t>
            </a:r>
            <a:r>
              <a:rPr lang="en-US" sz="2000" i="1">
                <a:solidFill>
                  <a:srgbClr val="008080"/>
                </a:solidFill>
                <a:latin typeface="Calibri" pitchFamily="34" charset="0"/>
              </a:rPr>
              <a:t>x</a:t>
            </a:r>
            <a:r>
              <a:rPr lang="en-US" sz="2000">
                <a:solidFill>
                  <a:srgbClr val="008080"/>
                </a:solidFill>
                <a:latin typeface="Calibri" pitchFamily="34" charset="0"/>
              </a:rPr>
              <a:t>.</a:t>
            </a:r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530352" y="2541896"/>
          <a:ext cx="3441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3441600" imgH="482400" progId="Equation.DSMT4">
                  <p:embed/>
                </p:oleObj>
              </mc:Choice>
              <mc:Fallback>
                <p:oleObj name="Equation" r:id="rId5" imgW="344160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41896"/>
                        <a:ext cx="3441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079500" y="3159456"/>
          <a:ext cx="327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3276360" imgH="533160" progId="Equation.DSMT4">
                  <p:embed/>
                </p:oleObj>
              </mc:Choice>
              <mc:Fallback>
                <p:oleObj name="Equation" r:id="rId7" imgW="32763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3159456"/>
                        <a:ext cx="327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738004" y="3810000"/>
          <a:ext cx="2209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9" imgW="2209680" imgH="469800" progId="Equation.DSMT4">
                  <p:embed/>
                </p:oleObj>
              </mc:Choice>
              <mc:Fallback>
                <p:oleObj name="Equation" r:id="rId9" imgW="22096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004" y="3810000"/>
                        <a:ext cx="2209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738004" y="4482152"/>
          <a:ext cx="193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11" imgW="1930320" imgH="291960" progId="Equation.DSMT4">
                  <p:embed/>
                </p:oleObj>
              </mc:Choice>
              <mc:Fallback>
                <p:oleObj name="Equation" r:id="rId11" imgW="1930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004" y="4482152"/>
                        <a:ext cx="193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738004" y="5001904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8004" y="5001904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355</Words>
  <Application>Microsoft Office PowerPoint</Application>
  <PresentationFormat>On-screen Show (4:3)</PresentationFormat>
  <Paragraphs>69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Symbol</vt:lpstr>
      <vt:lpstr>Courier New</vt:lpstr>
      <vt:lpstr>Office Theme</vt:lpstr>
      <vt:lpstr>Equation</vt:lpstr>
      <vt:lpstr>Section 5.3</vt:lpstr>
      <vt:lpstr>Objectives</vt:lpstr>
      <vt:lpstr>Definition of a Polynomial</vt:lpstr>
      <vt:lpstr>Definition of a Polynomial</vt:lpstr>
      <vt:lpstr>Definition of a Polynomial</vt:lpstr>
      <vt:lpstr>Example 1: Simplifying Polynomials</vt:lpstr>
      <vt:lpstr>Example 1: Simplifying Polynomials (cont.)</vt:lpstr>
      <vt:lpstr>Example 1: Simplifying Polynomials (cont.)</vt:lpstr>
      <vt:lpstr>Example 2: Evaluating Polynomials</vt:lpstr>
      <vt:lpstr>Example 2: Evaluating Polynomials (cont.)</vt:lpstr>
      <vt:lpstr>Example 2: Evaluating Polynomials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1</cp:revision>
  <dcterms:created xsi:type="dcterms:W3CDTF">2013-04-26T14:43:13Z</dcterms:created>
  <dcterms:modified xsi:type="dcterms:W3CDTF">2016-10-03T21:46:12Z</dcterms:modified>
</cp:coreProperties>
</file>