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240F0-6AD7-42AE-89EA-4B90B914C576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C8F35-6E00-4E35-8A73-39CAFC089D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                 </a:t>
            </a:r>
            <a:endParaRPr lang="en-US" i="0" dirty="0"/>
          </a:p>
          <a:p>
            <a:pPr marL="533400" indent="-533400">
              <a:spcBef>
                <a:spcPts val="3000"/>
              </a:spcBef>
              <a:spcAft>
                <a:spcPts val="30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b="1" i="0" dirty="0"/>
              <a:t>                        </a:t>
            </a:r>
            <a:endParaRPr lang="en-US" i="0" dirty="0"/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3. 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12</a:t>
            </a:r>
            <a:r>
              <a:rPr lang="en-US" i="1" dirty="0">
                <a:solidFill>
                  <a:srgbClr val="FF0008"/>
                </a:solidFill>
              </a:rPr>
              <a:t>a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8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rgbClr val="FF0008"/>
              </a:solidFill>
            </a:endParaRPr>
          </a:p>
        </p:txBody>
      </p:sp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990600" y="1330656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1676160" imgH="380880" progId="Equation.DSMT4">
                  <p:embed/>
                </p:oleObj>
              </mc:Choice>
              <mc:Fallback>
                <p:oleObj name="Equation" r:id="rId3" imgW="167616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30656"/>
                        <a:ext cx="1676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/>
        </p:nvGraphicFramePr>
        <p:xfrm>
          <a:off x="990600" y="213424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2705040" imgH="380880" progId="Equation.DSMT4">
                  <p:embed/>
                </p:oleObj>
              </mc:Choice>
              <mc:Fallback>
                <p:oleObj name="Equation" r:id="rId5" imgW="270504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134240"/>
                        <a:ext cx="2705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polynomials.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polynomials.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expressions by removing grouping symbols and combining like terms.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Adding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Add as indicated: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57200" indent="-457200"/>
            <a:endParaRPr lang="en-US" dirty="0">
              <a:solidFill>
                <a:schemeClr val="tx1"/>
              </a:solidFill>
            </a:endParaRPr>
          </a:p>
          <a:p>
            <a:pPr marL="457200" indent="-45720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58850" y="1815152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7226300" imgH="571500" progId="Equation.DSMT4">
                  <p:embed/>
                </p:oleObj>
              </mc:Choice>
              <mc:Fallback>
                <p:oleObj name="Equation" r:id="rId3" imgW="7226300" imgH="571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815152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958850" y="30371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7149960" imgH="571320" progId="Equation.DSMT4">
                  <p:embed/>
                </p:oleObj>
              </mc:Choice>
              <mc:Fallback>
                <p:oleObj name="Equation" r:id="rId5" imgW="71499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0371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58850" y="3712192"/>
          <a:ext cx="765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7657920" imgH="571320" progId="Equation.DSMT4">
                  <p:embed/>
                </p:oleObj>
              </mc:Choice>
              <mc:Fallback>
                <p:oleObj name="Equation" r:id="rId7" imgW="76579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712192"/>
                        <a:ext cx="765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46150" y="4392613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9" imgW="3124080" imgH="380880" progId="Equation.DSMT4">
                  <p:embed/>
                </p:oleObj>
              </mc:Choice>
              <mc:Fallback>
                <p:oleObj name="Equation" r:id="rId9" imgW="3124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4392613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Adding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Find the sum: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2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086100" y="1287440"/>
          <a:ext cx="495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953000" imgH="571500" progId="Equation.DSMT4">
                  <p:embed/>
                </p:oleObj>
              </mc:Choice>
              <mc:Fallback>
                <p:oleObj name="Equation" r:id="rId3" imgW="4953000" imgH="571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287440"/>
                        <a:ext cx="4953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286000" y="2006600"/>
          <a:ext cx="2501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2501640" imgH="1117440" progId="Equation.DSMT4">
                  <p:embed/>
                </p:oleObj>
              </mc:Choice>
              <mc:Fallback>
                <p:oleObj name="Equation" r:id="rId5" imgW="2501640" imgH="1117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06600"/>
                        <a:ext cx="2501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86000" y="3200400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2489040" imgH="380880" progId="Equation.DSMT4">
                  <p:embed/>
                </p:oleObj>
              </mc:Choice>
              <mc:Fallback>
                <p:oleObj name="Equation" r:id="rId7" imgW="24890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00400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Subtracting Polynomials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Subtract as indicated: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0600" y="1852304"/>
          <a:ext cx="641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6413500" imgH="571500" progId="Equation.DSMT4">
                  <p:embed/>
                </p:oleObj>
              </mc:Choice>
              <mc:Fallback>
                <p:oleObj name="Equation" r:id="rId3" imgW="6413500" imgH="571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52304"/>
                        <a:ext cx="641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990600" y="3061339"/>
          <a:ext cx="6350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6349680" imgH="571320" progId="Equation.DSMT4">
                  <p:embed/>
                </p:oleObj>
              </mc:Choice>
              <mc:Fallback>
                <p:oleObj name="Equation" r:id="rId5" imgW="63496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061339"/>
                        <a:ext cx="6350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90600" y="3780793"/>
          <a:ext cx="614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6146640" imgH="380880" progId="Equation.DSMT4">
                  <p:embed/>
                </p:oleObj>
              </mc:Choice>
              <mc:Fallback>
                <p:oleObj name="Equation" r:id="rId7" imgW="61466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780793"/>
                        <a:ext cx="614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90600" y="4309747"/>
          <a:ext cx="707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9" imgW="7073640" imgH="571320" progId="Equation.DSMT4">
                  <p:embed/>
                </p:oleObj>
              </mc:Choice>
              <mc:Fallback>
                <p:oleObj name="Equation" r:id="rId9" imgW="70736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09747"/>
                        <a:ext cx="707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90600" y="5029200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1" imgW="3797280" imgH="380880" progId="Equation.DSMT4">
                  <p:embed/>
                </p:oleObj>
              </mc:Choice>
              <mc:Fallback>
                <p:oleObj name="Equation" r:id="rId11" imgW="37972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29200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Subtracting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Find the difference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810000" y="1330656"/>
          <a:ext cx="2692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692400" imgH="1219200" progId="Equation.DSMT4">
                  <p:embed/>
                </p:oleObj>
              </mc:Choice>
              <mc:Fallback>
                <p:oleObj name="Equation" r:id="rId3" imgW="2692400" imgH="121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330656"/>
                        <a:ext cx="26924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3171825"/>
          <a:ext cx="26670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2666880" imgH="1650960" progId="Equation.DSMT4">
                  <p:embed/>
                </p:oleObj>
              </mc:Choice>
              <mc:Fallback>
                <p:oleObj name="Equation" r:id="rId5" imgW="2666880" imgH="1650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1825"/>
                        <a:ext cx="2667000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629400" y="3295981"/>
            <a:ext cx="246888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0's for missing powers to help with alignment of like terms. 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3327400" y="4073856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35696" y="3235656"/>
          <a:ext cx="2844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7" imgW="2844720" imgH="1143000" progId="Equation.DSMT4">
                  <p:embed/>
                </p:oleObj>
              </mc:Choice>
              <mc:Fallback>
                <p:oleObj name="Equation" r:id="rId7" imgW="2844720" imgH="1143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696" y="3235656"/>
                        <a:ext cx="28448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41760" y="4482152"/>
          <a:ext cx="284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9" imgW="2844720" imgH="380880" progId="Equation.DSMT4">
                  <p:embed/>
                </p:oleObj>
              </mc:Choice>
              <mc:Fallback>
                <p:oleObj name="Equation" r:id="rId9" imgW="28447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1760" y="4482152"/>
                        <a:ext cx="284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Simplifying Algebraic Expressions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559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0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each of the following expressions.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58800" y="1864056"/>
          <a:ext cx="431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4318000" imgH="558800" progId="Equation.DSMT4">
                  <p:embed/>
                </p:oleObj>
              </mc:Choice>
              <mc:Fallback>
                <p:oleObj name="Equation" r:id="rId3" imgW="4318000" imgH="55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864056"/>
                        <a:ext cx="4318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800599" y="3176918"/>
            <a:ext cx="4114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3122612"/>
          <a:ext cx="3721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3720960" imgH="520560" progId="Equation.DSMT4">
                  <p:embed/>
                </p:oleObj>
              </mc:Choice>
              <mc:Fallback>
                <p:oleObj name="Equation" r:id="rId5" imgW="372096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2612"/>
                        <a:ext cx="3721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927100" y="3767534"/>
          <a:ext cx="379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3797280" imgH="469800" progId="Equation.DSMT4">
                  <p:embed/>
                </p:oleObj>
              </mc:Choice>
              <mc:Fallback>
                <p:oleObj name="Equation" r:id="rId7" imgW="37972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767534"/>
                        <a:ext cx="379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927100" y="43616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9" imgW="2717640" imgH="469800" progId="Equation.DSMT4">
                  <p:embed/>
                </p:oleObj>
              </mc:Choice>
              <mc:Fallback>
                <p:oleObj name="Equation" r:id="rId9" imgW="27176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3616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927100" y="4955778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1" imgW="2273040" imgH="291960" progId="Equation.DSMT4">
                  <p:embed/>
                </p:oleObj>
              </mc:Choice>
              <mc:Fallback>
                <p:oleObj name="Equation" r:id="rId11" imgW="227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955778"/>
                        <a:ext cx="227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927100" y="53721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3" imgW="1333440" imgH="291960" progId="Equation.DSMT4">
                  <p:embed/>
                </p:oleObj>
              </mc:Choice>
              <mc:Fallback>
                <p:oleObj name="Equation" r:id="rId13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53721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>
                <a:solidFill>
                  <a:schemeClr val="accent1"/>
                </a:solidFill>
              </a:rPr>
              <a:t>Example 3: Simplifying Algebraic Expressions (cont.)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913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/>
              <a:t> </a:t>
            </a: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530352" y="1371600"/>
          <a:ext cx="4356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4356100" imgH="558800" progId="Equation.DSMT4">
                  <p:embed/>
                </p:oleObj>
              </mc:Choice>
              <mc:Fallback>
                <p:oleObj name="Equation" r:id="rId3" imgW="4356100" imgH="558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356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5105400" y="2743200"/>
            <a:ext cx="374904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2679700"/>
          <a:ext cx="3746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3746160" imgH="520560" progId="Equation.DSMT4">
                  <p:embed/>
                </p:oleObj>
              </mc:Choice>
              <mc:Fallback>
                <p:oleObj name="Equation" r:id="rId5" imgW="374616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79700"/>
                        <a:ext cx="3746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295400" y="3355975"/>
          <a:ext cx="368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3682800" imgH="469800" progId="Equation.DSMT4">
                  <p:embed/>
                </p:oleObj>
              </mc:Choice>
              <mc:Fallback>
                <p:oleObj name="Equation" r:id="rId7" imgW="3682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55975"/>
                        <a:ext cx="368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295400" y="3981450"/>
          <a:ext cx="321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9" imgW="3213000" imgH="469800" progId="Equation.DSMT4">
                  <p:embed/>
                </p:oleObj>
              </mc:Choice>
              <mc:Fallback>
                <p:oleObj name="Equation" r:id="rId9" imgW="3213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981450"/>
                        <a:ext cx="321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295400" y="4606925"/>
          <a:ext cx="283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1" imgW="2831760" imgH="291960" progId="Equation.DSMT4">
                  <p:embed/>
                </p:oleObj>
              </mc:Choice>
              <mc:Fallback>
                <p:oleObj name="Equation" r:id="rId11" imgW="2831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606925"/>
                        <a:ext cx="283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295400" y="51054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3" imgW="1155600" imgH="291960" progId="Equation.DSMT4">
                  <p:embed/>
                </p:oleObj>
              </mc:Choice>
              <mc:Fallback>
                <p:oleObj name="Equation" r:id="rId13" imgW="1155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054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457200" y="1280160"/>
            <a:ext cx="8226425" cy="25987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tIns="137160" bIns="137160">
            <a:spAutoFit/>
          </a:bodyPr>
          <a:lstStyle/>
          <a:p>
            <a:pPr marL="463550" indent="-463550">
              <a:spcAft>
                <a:spcPts val="2000"/>
              </a:spcAft>
              <a:tabLst>
                <a:tab pos="5254625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Add: </a:t>
            </a:r>
          </a:p>
          <a:p>
            <a:pPr marL="463550" indent="-463550">
              <a:spcBef>
                <a:spcPts val="2000"/>
              </a:spcBef>
              <a:spcAft>
                <a:spcPts val="4000"/>
              </a:spcAft>
              <a:tabLst>
                <a:tab pos="5254625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Subtract: </a:t>
            </a:r>
          </a:p>
          <a:p>
            <a:pPr marL="463550" indent="-463550">
              <a:spcAft>
                <a:spcPts val="2000"/>
              </a:spcAft>
              <a:tabLst>
                <a:tab pos="5254625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	Simplify: </a:t>
            </a:r>
          </a:p>
        </p:txBody>
      </p:sp>
      <p:graphicFrame>
        <p:nvGraphicFramePr>
          <p:cNvPr id="12292" name="Object 8"/>
          <p:cNvGraphicFramePr>
            <a:graphicFrameLocks noChangeAspect="1"/>
          </p:cNvGraphicFramePr>
          <p:nvPr/>
        </p:nvGraphicFramePr>
        <p:xfrm>
          <a:off x="1828800" y="1371600"/>
          <a:ext cx="350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3505200" imgH="571500" progId="Equation.DSMT4">
                  <p:embed/>
                </p:oleObj>
              </mc:Choice>
              <mc:Fallback>
                <p:oleObj name="Equation" r:id="rId3" imgW="3505200" imgH="571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71600"/>
                        <a:ext cx="3505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9"/>
          <p:cNvGraphicFramePr>
            <a:graphicFrameLocks noChangeAspect="1"/>
          </p:cNvGraphicFramePr>
          <p:nvPr/>
        </p:nvGraphicFramePr>
        <p:xfrm>
          <a:off x="2438400" y="2324100"/>
          <a:ext cx="5003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5003800" imgH="571500" progId="Equation.DSMT4">
                  <p:embed/>
                </p:oleObj>
              </mc:Choice>
              <mc:Fallback>
                <p:oleObj name="Equation" r:id="rId5" imgW="5003800" imgH="571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24100"/>
                        <a:ext cx="5003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10"/>
          <p:cNvGraphicFramePr>
            <a:graphicFrameLocks noChangeAspect="1"/>
          </p:cNvGraphicFramePr>
          <p:nvPr/>
        </p:nvGraphicFramePr>
        <p:xfrm>
          <a:off x="2387600" y="3262313"/>
          <a:ext cx="3251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7" imgW="3251200" imgH="520700" progId="Equation.DSMT4">
                  <p:embed/>
                </p:oleObj>
              </mc:Choice>
              <mc:Fallback>
                <p:oleObj name="Equation" r:id="rId7" imgW="3251200" imgH="520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3262313"/>
                        <a:ext cx="32512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140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Courier New</vt:lpstr>
      <vt:lpstr>Office Theme</vt:lpstr>
      <vt:lpstr>Equation</vt:lpstr>
      <vt:lpstr>Section 5.4</vt:lpstr>
      <vt:lpstr>Objectives</vt:lpstr>
      <vt:lpstr>Example 1: Adding Polynomials</vt:lpstr>
      <vt:lpstr>Example 1: Adding Polynomials (cont.)</vt:lpstr>
      <vt:lpstr>Example 2: Subtracting Polynomials</vt:lpstr>
      <vt:lpstr>Example 2: Subtracting Polynomials (cont.)</vt:lpstr>
      <vt:lpstr>Example 3: Simplifying Algebraic Expressions</vt:lpstr>
      <vt:lpstr>Example 3: Simplifying Algebraic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2016-10-03T21:49:14Z</dcterms:modified>
</cp:coreProperties>
</file>