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895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E1AF3-50AD-4B04-A23C-65521586BC5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6793D-56B2-4CFF-92A2-D720131C46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60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3315" name="Object 4"/>
          <p:cNvGraphicFramePr>
            <a:graphicFrameLocks noChangeAspect="1"/>
          </p:cNvGraphicFramePr>
          <p:nvPr/>
        </p:nvGraphicFramePr>
        <p:xfrm>
          <a:off x="552450" y="1295400"/>
          <a:ext cx="26924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2692400" imgH="2235200" progId="Equation.DSMT4">
                  <p:embed/>
                </p:oleObj>
              </mc:Choice>
              <mc:Fallback>
                <p:oleObj name="Equation" r:id="rId3" imgW="2692400" imgH="2235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95400"/>
                        <a:ext cx="2692400" cy="223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a polynomial by a monomial.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two polynomials.</a:t>
            </a:r>
          </a:p>
          <a:p>
            <a:pPr marL="463550" indent="-463550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each product.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  <a:br>
              <a:rPr lang="en-US" b="1" i="0" dirty="0">
                <a:solidFill>
                  <a:schemeClr val="tx1"/>
                </a:solidFill>
              </a:rPr>
            </a:b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52450" y="1854200"/>
          <a:ext cx="3073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3073400" imgH="584200" progId="Equation.DSMT4">
                  <p:embed/>
                </p:oleObj>
              </mc:Choice>
              <mc:Fallback>
                <p:oleObj name="Equation" r:id="rId3" imgW="3073400" imgH="584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854200"/>
                        <a:ext cx="3073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981200" y="2527300"/>
          <a:ext cx="2501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2501640" imgH="571320" progId="Equation.DSMT4">
                  <p:embed/>
                </p:oleObj>
              </mc:Choice>
              <mc:Fallback>
                <p:oleObj name="Equation" r:id="rId5" imgW="25016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27300"/>
                        <a:ext cx="2501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548496" y="2576204"/>
          <a:ext cx="4038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7" imgW="4038480" imgH="482400" progId="Equation.DSMT4">
                  <p:embed/>
                </p:oleObj>
              </mc:Choice>
              <mc:Fallback>
                <p:oleObj name="Equation" r:id="rId7" imgW="40384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496" y="2576204"/>
                        <a:ext cx="4038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548496" y="3221038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9" imgW="2869920" imgH="380880" progId="Equation.DSMT4">
                  <p:embed/>
                </p:oleObj>
              </mc:Choice>
              <mc:Fallback>
                <p:oleObj name="Equation" r:id="rId9" imgW="2869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496" y="3221038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530352" y="1371600"/>
          <a:ext cx="276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768600" imgH="469900" progId="Equation.DSMT4">
                  <p:embed/>
                </p:oleObj>
              </mc:Choice>
              <mc:Fallback>
                <p:oleObj name="Equation" r:id="rId3" imgW="2768600" imgH="4699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768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92929" y="20320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2209680" imgH="469800" progId="Equation.DSMT4">
                  <p:embed/>
                </p:oleObj>
              </mc:Choice>
              <mc:Fallback>
                <p:oleObj name="Equation" r:id="rId5" imgW="2209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929" y="20320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279900" y="2032000"/>
          <a:ext cx="334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3340080" imgH="469800" progId="Equation.DSMT4">
                  <p:embed/>
                </p:oleObj>
              </mc:Choice>
              <mc:Fallback>
                <p:oleObj name="Equation" r:id="rId7" imgW="3340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032000"/>
                        <a:ext cx="334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279900" y="2682544"/>
          <a:ext cx="394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3949560" imgH="291960" progId="Equation.DSMT4">
                  <p:embed/>
                </p:oleObj>
              </mc:Choice>
              <mc:Fallback>
                <p:oleObj name="Equation" r:id="rId9" imgW="3949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682544"/>
                        <a:ext cx="394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79900" y="3161352"/>
          <a:ext cx="313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3136680" imgH="380880" progId="Equation.DSMT4">
                  <p:embed/>
                </p:oleObj>
              </mc:Choice>
              <mc:Fallback>
                <p:oleObj name="Equation" r:id="rId11" imgW="3136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3161352"/>
                        <a:ext cx="313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279900" y="3770952"/>
          <a:ext cx="247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2476440" imgH="380880" progId="Equation.DSMT4">
                  <p:embed/>
                </p:oleObj>
              </mc:Choice>
              <mc:Fallback>
                <p:oleObj name="Equation" r:id="rId13" imgW="24764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3770952"/>
                        <a:ext cx="247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530352" y="1371600"/>
          <a:ext cx="2171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2171700" imgH="1041400" progId="Equation.DSMT4">
                  <p:embed/>
                </p:oleObj>
              </mc:Choice>
              <mc:Fallback>
                <p:oleObj name="Equation" r:id="rId3" imgW="2171700" imgH="1041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1717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66875" y="2716213"/>
          <a:ext cx="281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2819160" imgH="1079280" progId="Equation.DSMT4">
                  <p:embed/>
                </p:oleObj>
              </mc:Choice>
              <mc:Fallback>
                <p:oleObj name="Equation" r:id="rId5" imgW="2819160" imgH="1079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2716213"/>
                        <a:ext cx="28194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530475" y="4024952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1955520" imgH="469800" progId="Equation.DSMT4">
                  <p:embed/>
                </p:oleObj>
              </mc:Choice>
              <mc:Fallback>
                <p:oleObj name="Equation" r:id="rId7" imgW="1955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4024952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501775" y="4586288"/>
          <a:ext cx="298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2984400" imgH="533160" progId="Equation.DSMT4">
                  <p:embed/>
                </p:oleObj>
              </mc:Choice>
              <mc:Fallback>
                <p:oleObj name="Equation" r:id="rId9" imgW="29844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4586288"/>
                        <a:ext cx="298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39875" y="51689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2946240" imgH="469800" progId="Equation.DSMT4">
                  <p:embed/>
                </p:oleObj>
              </mc:Choice>
              <mc:Fallback>
                <p:oleObj name="Equation" r:id="rId11" imgW="2946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51689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105400" y="4142096"/>
          <a:ext cx="146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3" imgW="1460160" imgH="279360" progId="Equation.DSMT4">
                  <p:embed/>
                </p:oleObj>
              </mc:Choice>
              <mc:Fallback>
                <p:oleObj name="Equation" r:id="rId13" imgW="14601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42096"/>
                        <a:ext cx="146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105400" y="4724400"/>
          <a:ext cx="156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5" imgW="1562040" imgH="279360" progId="Equation.DSMT4">
                  <p:embed/>
                </p:oleObj>
              </mc:Choice>
              <mc:Fallback>
                <p:oleObj name="Equation" r:id="rId15" imgW="15620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724400"/>
                        <a:ext cx="156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105400" y="5320352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7" imgW="2095200" imgH="241200" progId="Equation.DSMT4">
                  <p:embed/>
                </p:oleObj>
              </mc:Choice>
              <mc:Fallback>
                <p:oleObj name="Equation" r:id="rId17" imgW="209520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320352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2557451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1371600"/>
          <a:ext cx="2044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2044700" imgH="1054100" progId="Equation.DSMT4">
                  <p:embed/>
                </p:oleObj>
              </mc:Choice>
              <mc:Fallback>
                <p:oleObj name="Equation" r:id="rId3" imgW="2044700" imgH="1054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0447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981200" y="2616200"/>
          <a:ext cx="29845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2984400" imgH="1117440" progId="Equation.DSMT4">
                  <p:embed/>
                </p:oleObj>
              </mc:Choice>
              <mc:Fallback>
                <p:oleObj name="Equation" r:id="rId5" imgW="2984400" imgH="1117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16200"/>
                        <a:ext cx="29845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492500" y="373380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1473120" imgH="380880" progId="Equation.DSMT4">
                  <p:embed/>
                </p:oleObj>
              </mc:Choice>
              <mc:Fallback>
                <p:oleObj name="Equation" r:id="rId7" imgW="1473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73380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86000" y="4223412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2197080" imgH="380880" progId="Equation.DSMT4">
                  <p:embed/>
                </p:oleObj>
              </mc:Choice>
              <mc:Fallback>
                <p:oleObj name="Equation" r:id="rId9" imgW="2197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223412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28800" y="4766480"/>
          <a:ext cx="313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1" imgW="3136680" imgH="533160" progId="Equation.DSMT4">
                  <p:embed/>
                </p:oleObj>
              </mc:Choice>
              <mc:Fallback>
                <p:oleObj name="Equation" r:id="rId11" imgW="31366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66480"/>
                        <a:ext cx="313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778000" y="54102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3" imgW="3187440" imgH="469800" progId="Equation.DSMT4">
                  <p:embed/>
                </p:oleObj>
              </mc:Choice>
              <mc:Fallback>
                <p:oleObj name="Equation" r:id="rId13" imgW="31874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4102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295900" y="3835400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5" imgW="1434960" imgH="279360" progId="Equation.DSMT4">
                  <p:embed/>
                </p:oleObj>
              </mc:Choice>
              <mc:Fallback>
                <p:oleObj name="Equation" r:id="rId15" imgW="14349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3835400"/>
                        <a:ext cx="143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295900" y="4329752"/>
          <a:ext cx="1701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7" imgW="1701720" imgH="304560" progId="Equation.DSMT4">
                  <p:embed/>
                </p:oleObj>
              </mc:Choice>
              <mc:Fallback>
                <p:oleObj name="Equation" r:id="rId17" imgW="17017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329752"/>
                        <a:ext cx="1701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708071"/>
              </p:ext>
            </p:extLst>
          </p:nvPr>
        </p:nvGraphicFramePr>
        <p:xfrm>
          <a:off x="5308600" y="4824413"/>
          <a:ext cx="1524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9" imgW="1523880" imgH="419040" progId="Equation.DSMT4">
                  <p:embed/>
                </p:oleObj>
              </mc:Choice>
              <mc:Fallback>
                <p:oleObj name="Equation" r:id="rId19" imgW="1523880" imgH="419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4824413"/>
                        <a:ext cx="1524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95900" y="55245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1" imgW="2095200" imgH="241200" progId="Equation.DSMT4">
                  <p:embed/>
                </p:oleObj>
              </mc:Choice>
              <mc:Fallback>
                <p:oleObj name="Equation" r:id="rId21" imgW="20952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5524500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Polynomials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First multiply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 5)(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+ 2)</a:t>
            </a:r>
            <a:r>
              <a:rPr lang="en-US" i="0" dirty="0">
                <a:solidFill>
                  <a:schemeClr val="tx1"/>
                </a:solidFill>
              </a:rPr>
              <a:t>, then multiply this result by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− 1)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1371600"/>
          <a:ext cx="3429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3429000" imgH="482400" progId="Equation.DSMT4">
                  <p:embed/>
                </p:oleObj>
              </mc:Choice>
              <mc:Fallback>
                <p:oleObj name="Equation" r:id="rId3" imgW="342900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429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81200" y="3657600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1854000" imgH="469800" progId="Equation.DSMT4">
                  <p:embed/>
                </p:oleObj>
              </mc:Choice>
              <mc:Fallback>
                <p:oleObj name="Equation" r:id="rId5" imgW="1854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57600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965448" y="3657600"/>
          <a:ext cx="284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2844720" imgH="469800" progId="Equation.DSMT4">
                  <p:embed/>
                </p:oleObj>
              </mc:Choice>
              <mc:Fallback>
                <p:oleObj name="Equation" r:id="rId7" imgW="28447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448" y="3657600"/>
                        <a:ext cx="284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965448" y="4349750"/>
          <a:ext cx="262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2628720" imgH="380880" progId="Equation.DSMT4">
                  <p:embed/>
                </p:oleObj>
              </mc:Choice>
              <mc:Fallback>
                <p:oleObj name="Equation" r:id="rId9" imgW="26287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448" y="4349750"/>
                        <a:ext cx="262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965448" y="49530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1955520" imgH="380880" progId="Equation.DSMT4">
                  <p:embed/>
                </p:oleObj>
              </mc:Choice>
              <mc:Fallback>
                <p:oleObj name="Equation" r:id="rId11" imgW="19555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448" y="4953000"/>
                        <a:ext cx="1955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Polynomials (cont.)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1434152"/>
          <a:ext cx="2806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2806560" imgH="571320" progId="Equation.DSMT4">
                  <p:embed/>
                </p:oleObj>
              </mc:Choice>
              <mc:Fallback>
                <p:oleObj name="Equation" r:id="rId3" imgW="280656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34152"/>
                        <a:ext cx="2806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349625" y="1433513"/>
          <a:ext cx="525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5257800" imgH="571320" progId="Equation.DSMT4">
                  <p:embed/>
                </p:oleObj>
              </mc:Choice>
              <mc:Fallback>
                <p:oleObj name="Equation" r:id="rId5" imgW="52578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1433513"/>
                        <a:ext cx="525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49625" y="2133600"/>
          <a:ext cx="425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4254480" imgH="380880" progId="Equation.DSMT4">
                  <p:embed/>
                </p:oleObj>
              </mc:Choice>
              <mc:Fallback>
                <p:oleObj name="Equation" r:id="rId7" imgW="4254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2133600"/>
                        <a:ext cx="425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349625" y="2689225"/>
          <a:ext cx="279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9" imgW="2793960" imgH="380880" progId="Equation.DSMT4">
                  <p:embed/>
                </p:oleObj>
              </mc:Choice>
              <mc:Fallback>
                <p:oleObj name="Equation" r:id="rId9" imgW="2793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2689225"/>
                        <a:ext cx="279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graphicFrame>
        <p:nvGraphicFramePr>
          <p:cNvPr id="822302" name="Group 30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19050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0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13716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137160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298" name="Object 31"/>
          <p:cNvGraphicFramePr>
            <a:graphicFrameLocks noChangeAspect="1"/>
          </p:cNvGraphicFramePr>
          <p:nvPr/>
        </p:nvGraphicFramePr>
        <p:xfrm>
          <a:off x="622300" y="1524000"/>
          <a:ext cx="75438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7543800" imgH="1498320" progId="Equation.DSMT4">
                  <p:embed/>
                </p:oleObj>
              </mc:Choice>
              <mc:Fallback>
                <p:oleObj name="Equation" r:id="rId3" imgW="7543800" imgH="149832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524000"/>
                        <a:ext cx="75438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97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Courier New</vt:lpstr>
      <vt:lpstr>Office Theme</vt:lpstr>
      <vt:lpstr>Equation</vt:lpstr>
      <vt:lpstr>Section 5.5</vt:lpstr>
      <vt:lpstr>Objectives</vt:lpstr>
      <vt:lpstr>Example 1: Multiplying Polynomials</vt:lpstr>
      <vt:lpstr>Example 1: Multiplying Polynomials (cont.)</vt:lpstr>
      <vt:lpstr>Example 1: Multiplying Polynomials (cont.)</vt:lpstr>
      <vt:lpstr>Example 1: Multiplying Polynomials (cont.)</vt:lpstr>
      <vt:lpstr>Example 1: Multiplying Polynomials (cont.)</vt:lpstr>
      <vt:lpstr>Example 1: Multiplying Polynomials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2016-10-03T21:51:00Z</dcterms:modified>
</cp:coreProperties>
</file>