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7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emf"/><Relationship Id="rId5" Type="http://schemas.openxmlformats.org/officeDocument/2006/relationships/image" Target="../media/image6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3.wmf"/><Relationship Id="rId7" Type="http://schemas.openxmlformats.org/officeDocument/2006/relationships/image" Target="../media/image16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5.emf"/><Relationship Id="rId5" Type="http://schemas.openxmlformats.org/officeDocument/2006/relationships/image" Target="../media/image6.wmf"/><Relationship Id="rId4" Type="http://schemas.openxmlformats.org/officeDocument/2006/relationships/image" Target="../media/image14.e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55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18D30-21C5-4E17-BDDC-69CBADEAE24D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4F4E7-D3BC-403E-890E-F4EFEDC367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41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e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Products of Binomials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Squares of Binomials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Squares of Binomials (Perfect Square Trinomials)</a:t>
            </a: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2000250"/>
          <a:ext cx="80264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8026200" imgH="1206360" progId="Equation.DSMT4">
                  <p:embed/>
                </p:oleObj>
              </mc:Choice>
              <mc:Fallback>
                <p:oleObj name="Equation" r:id="rId3" imgW="8026200" imgH="1206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00250"/>
                        <a:ext cx="8026400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Squares of Binomials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following products.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 The pattern for squaring a binomial gives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8163" y="1828800"/>
          <a:ext cx="1790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1790700" imgH="558800" progId="Equation.DSMT4">
                  <p:embed/>
                </p:oleObj>
              </mc:Choice>
              <mc:Fallback>
                <p:oleObj name="Equation" r:id="rId3" imgW="1790700" imgH="55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1828800"/>
                        <a:ext cx="17907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33400" y="4237037"/>
          <a:ext cx="177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1778000" imgH="558800" progId="Equation.DSMT4">
                  <p:embed/>
                </p:oleObj>
              </mc:Choice>
              <mc:Fallback>
                <p:oleObj name="Equation" r:id="rId5" imgW="1778000" imgH="558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37037"/>
                        <a:ext cx="1778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56648" y="3042312"/>
          <a:ext cx="1206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1206360" imgH="545760" progId="Equation.DSMT4">
                  <p:embed/>
                </p:oleObj>
              </mc:Choice>
              <mc:Fallback>
                <p:oleObj name="Equation" r:id="rId7" imgW="120636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3042312"/>
                        <a:ext cx="1206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38400" y="3048000"/>
          <a:ext cx="3149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3149280" imgH="545760" progId="Equation.DSMT4">
                  <p:embed/>
                </p:oleObj>
              </mc:Choice>
              <mc:Fallback>
                <p:oleObj name="Equation" r:id="rId9" imgW="314928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0"/>
                        <a:ext cx="3149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425700" y="3711575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1" imgW="2158920" imgH="393480" progId="Equation.DSMT4">
                  <p:embed/>
                </p:oleObj>
              </mc:Choice>
              <mc:Fallback>
                <p:oleObj name="Equation" r:id="rId11" imgW="21589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711575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696591"/>
              </p:ext>
            </p:extLst>
          </p:nvPr>
        </p:nvGraphicFramePr>
        <p:xfrm>
          <a:off x="6084888" y="3175000"/>
          <a:ext cx="2590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3" imgW="2590560" imgH="406080" progId="Equation.DSMT4">
                  <p:embed/>
                </p:oleObj>
              </mc:Choice>
              <mc:Fallback>
                <p:oleObj name="Equation" r:id="rId13" imgW="259056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175000"/>
                        <a:ext cx="2590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084696" y="4800600"/>
          <a:ext cx="1193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5" imgW="1193760" imgH="545760" progId="Equation.DSMT4">
                  <p:embed/>
                </p:oleObj>
              </mc:Choice>
              <mc:Fallback>
                <p:oleObj name="Equation" r:id="rId15" imgW="119376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4800600"/>
                        <a:ext cx="1193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352800" y="4800600"/>
          <a:ext cx="336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7" imgW="3365280" imgH="545760" progId="Equation.DSMT4">
                  <p:embed/>
                </p:oleObj>
              </mc:Choice>
              <mc:Fallback>
                <p:oleObj name="Equation" r:id="rId17" imgW="3365280" imgH="5457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800600"/>
                        <a:ext cx="336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346450" y="5486400"/>
          <a:ext cx="228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9" imgW="2286000" imgH="393480" progId="Equation.DSMT4">
                  <p:embed/>
                </p:oleObj>
              </mc:Choice>
              <mc:Fallback>
                <p:oleObj name="Equation" r:id="rId19" imgW="228600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5486400"/>
                        <a:ext cx="2286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Squares of Binomials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8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3400" y="1371600"/>
          <a:ext cx="160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3" imgW="1600200" imgH="558720" progId="Equation.DSMT4">
                  <p:embed/>
                </p:oleObj>
              </mc:Choice>
              <mc:Fallback>
                <p:oleObj name="Equation" r:id="rId3" imgW="1600200" imgH="558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600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39750" y="3556000"/>
          <a:ext cx="1765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5" imgW="1765300" imgH="660400" progId="Equation.DSMT4">
                  <p:embed/>
                </p:oleObj>
              </mc:Choice>
              <mc:Fallback>
                <p:oleObj name="Equation" r:id="rId5" imgW="1765300" imgH="660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556000"/>
                        <a:ext cx="17653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84696" y="1927556"/>
          <a:ext cx="1054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7" imgW="1054080" imgH="545760" progId="Equation.DSMT4">
                  <p:embed/>
                </p:oleObj>
              </mc:Choice>
              <mc:Fallback>
                <p:oleObj name="Equation" r:id="rId7" imgW="105408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696" y="1927556"/>
                        <a:ext cx="1054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179763" y="1935516"/>
          <a:ext cx="2819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9" imgW="2819160" imgH="545760" progId="Equation.DSMT4">
                  <p:embed/>
                </p:oleObj>
              </mc:Choice>
              <mc:Fallback>
                <p:oleObj name="Equation" r:id="rId9" imgW="281916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1935516"/>
                        <a:ext cx="28194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179763" y="2586060"/>
          <a:ext cx="2095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1" imgW="2095200" imgH="393480" progId="Equation.DSMT4">
                  <p:embed/>
                </p:oleObj>
              </mc:Choice>
              <mc:Fallback>
                <p:oleObj name="Equation" r:id="rId11" imgW="20952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2586060"/>
                        <a:ext cx="2095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79763" y="3187700"/>
          <a:ext cx="2133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3" imgW="2133360" imgH="393480" progId="Equation.DSMT4">
                  <p:embed/>
                </p:oleObj>
              </mc:Choice>
              <mc:Fallback>
                <p:oleObj name="Equation" r:id="rId13" imgW="21333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3187700"/>
                        <a:ext cx="2133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30352" y="4746008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5" imgW="1155600" imgH="647640" progId="Equation.DSMT4">
                  <p:embed/>
                </p:oleObj>
              </mc:Choice>
              <mc:Fallback>
                <p:oleObj name="Equation" r:id="rId15" imgW="115560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46008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746250" y="4778992"/>
          <a:ext cx="3048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7" imgW="3047760" imgH="647640" progId="Equation.DSMT4">
                  <p:embed/>
                </p:oleObj>
              </mc:Choice>
              <mc:Fallback>
                <p:oleObj name="Equation" r:id="rId17" imgW="3047760" imgH="647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4778992"/>
                        <a:ext cx="3048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1746250" y="5508625"/>
          <a:ext cx="1905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9" imgW="1904760" imgH="457200" progId="Equation.DSMT4">
                  <p:embed/>
                </p:oleObj>
              </mc:Choice>
              <mc:Fallback>
                <p:oleObj name="Equation" r:id="rId19" imgW="19047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5508625"/>
                        <a:ext cx="1905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877308"/>
              </p:ext>
            </p:extLst>
          </p:nvPr>
        </p:nvGraphicFramePr>
        <p:xfrm>
          <a:off x="5264150" y="49403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21" imgW="3073320" imgH="469800" progId="Equation.DSMT4">
                  <p:embed/>
                </p:oleObj>
              </mc:Choice>
              <mc:Fallback>
                <p:oleObj name="Equation" r:id="rId21" imgW="307332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49403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209800" y="2514600"/>
            <a:ext cx="4572000" cy="1600200"/>
            <a:chOff x="1392" y="2160"/>
            <a:chExt cx="2880" cy="1008"/>
          </a:xfrm>
        </p:grpSpPr>
        <p:sp>
          <p:nvSpPr>
            <p:cNvPr id="15366" name="Line 5"/>
            <p:cNvSpPr>
              <a:spLocks noChangeShapeType="1"/>
            </p:cNvSpPr>
            <p:nvPr/>
          </p:nvSpPr>
          <p:spPr bwMode="auto">
            <a:xfrm>
              <a:off x="1392" y="2160"/>
              <a:ext cx="2880" cy="1008"/>
            </a:xfrm>
            <a:prstGeom prst="line">
              <a:avLst/>
            </a:prstGeom>
            <a:noFill/>
            <a:ln w="317500">
              <a:solidFill>
                <a:srgbClr val="F8C5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 flipH="1">
              <a:off x="1392" y="2160"/>
              <a:ext cx="2880" cy="1008"/>
            </a:xfrm>
            <a:prstGeom prst="line">
              <a:avLst/>
            </a:prstGeom>
            <a:noFill/>
            <a:ln w="317500">
              <a:solidFill>
                <a:srgbClr val="F8C5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536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Squares of Binomials</a:t>
            </a:r>
          </a:p>
        </p:txBody>
      </p:sp>
      <p:sp>
        <p:nvSpPr>
          <p:cNvPr id="1536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i="0" dirty="0">
                <a:solidFill>
                  <a:srgbClr val="C00000"/>
                </a:solidFill>
              </a:rPr>
              <a:t>COMMON ERROR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Many algebra students make the following error.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5" name="Object 4"/>
          <p:cNvGraphicFramePr>
            <a:graphicFrameLocks noChangeAspect="1"/>
          </p:cNvGraphicFramePr>
          <p:nvPr/>
        </p:nvGraphicFramePr>
        <p:xfrm>
          <a:off x="2362200" y="2743200"/>
          <a:ext cx="4445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4445000" imgH="1244600" progId="Equation.DSMT4">
                  <p:embed/>
                </p:oleObj>
              </mc:Choice>
              <mc:Fallback>
                <p:oleObj name="Equation" r:id="rId3" imgW="4445000" imgH="1244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43200"/>
                        <a:ext cx="4445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5"/>
          <p:cNvSpPr>
            <a:spLocks noChangeArrowheads="1"/>
          </p:cNvSpPr>
          <p:nvPr/>
        </p:nvSpPr>
        <p:spPr bwMode="auto">
          <a:xfrm>
            <a:off x="1828800" y="3048000"/>
            <a:ext cx="5334000" cy="1752600"/>
          </a:xfrm>
          <a:prstGeom prst="ellipse">
            <a:avLst/>
          </a:prstGeom>
          <a:noFill/>
          <a:ln w="317500">
            <a:solidFill>
              <a:srgbClr val="0000FF">
                <a:alpha val="25000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8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Squares of Binomials</a:t>
            </a:r>
          </a:p>
        </p:txBody>
      </p:sp>
      <p:sp>
        <p:nvSpPr>
          <p:cNvPr id="1638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C00000"/>
                </a:solidFill>
              </a:rPr>
              <a:t>COMMON ERROR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Avoid this error by remembering that </a:t>
            </a:r>
            <a:r>
              <a:rPr lang="en-US" b="1" i="0" dirty="0">
                <a:solidFill>
                  <a:srgbClr val="000000"/>
                </a:solidFill>
              </a:rPr>
              <a:t>the square of a binomial is a trinomial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6389" name="Object 4"/>
          <p:cNvGraphicFramePr>
            <a:graphicFrameLocks noChangeAspect="1"/>
          </p:cNvGraphicFramePr>
          <p:nvPr/>
        </p:nvGraphicFramePr>
        <p:xfrm>
          <a:off x="2063750" y="3359150"/>
          <a:ext cx="513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5130720" imgH="1130040" progId="Equation.DSMT4">
                  <p:embed/>
                </p:oleObj>
              </mc:Choice>
              <mc:Fallback>
                <p:oleObj name="Equation" r:id="rId3" imgW="5130720" imgH="1130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359150"/>
                        <a:ext cx="51308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Find the indicated products.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609600" y="1905000"/>
          <a:ext cx="63881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6388100" imgH="2146300" progId="Equation.DSMT4">
                  <p:embed/>
                </p:oleObj>
              </mc:Choice>
              <mc:Fallback>
                <p:oleObj name="Equation" r:id="rId3" imgW="6388100" imgH="2146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63881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8435" name="Object 4"/>
          <p:cNvGraphicFramePr>
            <a:graphicFrameLocks noChangeAspect="1"/>
          </p:cNvGraphicFramePr>
          <p:nvPr/>
        </p:nvGraphicFramePr>
        <p:xfrm>
          <a:off x="539750" y="1219200"/>
          <a:ext cx="71501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7150100" imgH="1854200" progId="Equation.DSMT4">
                  <p:embed/>
                </p:oleObj>
              </mc:Choice>
              <mc:Fallback>
                <p:oleObj name="Equation" r:id="rId3" imgW="7150100" imgH="1854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19200"/>
                        <a:ext cx="7150100" cy="185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binomials using the FOIL method.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binomials, finding products that are the difference of squares.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Square binomials, finding products that are perfect square trinomials.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Identify the difference of two squares and perfect square trinomials.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FOIL Method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FOIL method to find the products of the given binomials.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3400" y="2411104"/>
          <a:ext cx="265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3" imgW="2654300" imgH="482600" progId="Equation.DSMT4">
                  <p:embed/>
                </p:oleObj>
              </mc:Choice>
              <mc:Fallback>
                <p:oleObj name="Equation" r:id="rId3" imgW="26543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11104"/>
                        <a:ext cx="2654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514600" y="3477904"/>
            <a:ext cx="1066800" cy="609600"/>
            <a:chOff x="1584" y="2592"/>
            <a:chExt cx="672" cy="384"/>
          </a:xfrm>
        </p:grpSpPr>
        <p:sp>
          <p:nvSpPr>
            <p:cNvPr id="6169" name="Line 8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70" name="Line 9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71" name="Line 10"/>
            <p:cNvSpPr>
              <a:spLocks noChangeShapeType="1"/>
            </p:cNvSpPr>
            <p:nvPr/>
          </p:nvSpPr>
          <p:spPr bwMode="auto">
            <a:xfrm rot="-5400000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971800" y="3706504"/>
            <a:ext cx="1219200" cy="533400"/>
            <a:chOff x="1584" y="2592"/>
            <a:chExt cx="672" cy="384"/>
          </a:xfrm>
        </p:grpSpPr>
        <p:sp>
          <p:nvSpPr>
            <p:cNvPr id="6166" name="Line 14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67" name="Line 15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>
                <a:ln>
                  <a:solidFill>
                    <a:schemeClr val="tx1"/>
                  </a:solidFill>
                  <a:tailEnd type="triangle"/>
                </a:ln>
              </a:endParaRPr>
            </a:p>
          </p:txBody>
        </p:sp>
        <p:sp>
          <p:nvSpPr>
            <p:cNvPr id="6168" name="Line 16"/>
            <p:cNvSpPr>
              <a:spLocks noChangeShapeType="1"/>
            </p:cNvSpPr>
            <p:nvPr/>
          </p:nvSpPr>
          <p:spPr bwMode="auto">
            <a:xfrm rot="-5400000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 rot="10800000" flipH="1">
            <a:off x="2971800" y="4697104"/>
            <a:ext cx="685800" cy="381000"/>
            <a:chOff x="1584" y="2592"/>
            <a:chExt cx="672" cy="384"/>
          </a:xfrm>
        </p:grpSpPr>
        <p:sp>
          <p:nvSpPr>
            <p:cNvPr id="6163" name="Line 18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64" name="Line 19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65" name="Line 20"/>
            <p:cNvSpPr>
              <a:spLocks noChangeShapeType="1"/>
            </p:cNvSpPr>
            <p:nvPr/>
          </p:nvSpPr>
          <p:spPr bwMode="auto">
            <a:xfrm rot="5400000" flipV="1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 rot="10800000" flipH="1">
            <a:off x="2514600" y="4697104"/>
            <a:ext cx="1676400" cy="838200"/>
            <a:chOff x="1584" y="2592"/>
            <a:chExt cx="672" cy="384"/>
          </a:xfrm>
        </p:grpSpPr>
        <p:sp>
          <p:nvSpPr>
            <p:cNvPr id="6160" name="Line 22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61" name="Line 23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62" name="Line 24"/>
            <p:cNvSpPr>
              <a:spLocks noChangeShapeType="1"/>
            </p:cNvSpPr>
            <p:nvPr/>
          </p:nvSpPr>
          <p:spPr bwMode="auto">
            <a:xfrm rot="5400000" flipV="1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6154" name="Object 25"/>
          <p:cNvGraphicFramePr>
            <a:graphicFrameLocks noChangeAspect="1"/>
          </p:cNvGraphicFramePr>
          <p:nvPr/>
        </p:nvGraphicFramePr>
        <p:xfrm>
          <a:off x="2819400" y="3001654"/>
          <a:ext cx="49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5" imgW="495085" imgH="380835" progId="Equation.DSMT4">
                  <p:embed/>
                </p:oleObj>
              </mc:Choice>
              <mc:Fallback>
                <p:oleObj name="Equation" r:id="rId5" imgW="495085" imgH="380835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01654"/>
                        <a:ext cx="495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26"/>
          <p:cNvGraphicFramePr>
            <a:graphicFrameLocks noChangeAspect="1"/>
          </p:cNvGraphicFramePr>
          <p:nvPr/>
        </p:nvGraphicFramePr>
        <p:xfrm>
          <a:off x="3719513" y="3355667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7" imgW="380835" imgH="279279" progId="Equation.DSMT4">
                  <p:embed/>
                </p:oleObj>
              </mc:Choice>
              <mc:Fallback>
                <p:oleObj name="Equation" r:id="rId7" imgW="380835" imgH="27927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3355667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27"/>
          <p:cNvGraphicFramePr>
            <a:graphicFrameLocks noChangeAspect="1"/>
          </p:cNvGraphicFramePr>
          <p:nvPr/>
        </p:nvGraphicFramePr>
        <p:xfrm>
          <a:off x="3124200" y="5167004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9" imgW="508320" imgH="380520" progId="Equation.DSMT4">
                  <p:embed/>
                </p:oleObj>
              </mc:Choice>
              <mc:Fallback>
                <p:oleObj name="Equation" r:id="rId9" imgW="508320" imgH="38052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167004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28"/>
          <p:cNvGraphicFramePr>
            <a:graphicFrameLocks noChangeAspect="1"/>
          </p:cNvGraphicFramePr>
          <p:nvPr/>
        </p:nvGraphicFramePr>
        <p:xfrm>
          <a:off x="3276600" y="1968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1" imgW="457677" imgH="793306" progId="Equation.DSMT4">
                  <p:embed/>
                </p:oleObj>
              </mc:Choice>
              <mc:Fallback>
                <p:oleObj name="Equation" r:id="rId11" imgW="457677" imgH="79330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68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29"/>
          <p:cNvGraphicFramePr>
            <a:graphicFrameLocks noChangeAspect="1"/>
          </p:cNvGraphicFramePr>
          <p:nvPr/>
        </p:nvGraphicFramePr>
        <p:xfrm>
          <a:off x="3128963" y="565754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3" imgW="508320" imgH="380520" progId="Equation.DSMT4">
                  <p:embed/>
                </p:oleObj>
              </mc:Choice>
              <mc:Fallback>
                <p:oleObj name="Equation" r:id="rId13" imgW="508320" imgH="38052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3" y="5657542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Text Box 30"/>
          <p:cNvSpPr txBox="1">
            <a:spLocks noChangeArrowheads="1"/>
          </p:cNvSpPr>
          <p:nvPr/>
        </p:nvSpPr>
        <p:spPr bwMode="auto">
          <a:xfrm>
            <a:off x="4724400" y="3720792"/>
            <a:ext cx="2590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6600CC"/>
                </a:solidFill>
              </a:rPr>
              <a:t>F      </a:t>
            </a:r>
            <a:r>
              <a:rPr lang="en-US" sz="2800" b="1" dirty="0">
                <a:solidFill>
                  <a:srgbClr val="007D00"/>
                </a:solidFill>
              </a:rPr>
              <a:t>O</a:t>
            </a:r>
            <a:r>
              <a:rPr lang="en-US" sz="2800" b="1" dirty="0"/>
              <a:t>      </a:t>
            </a:r>
            <a:r>
              <a:rPr lang="en-US" sz="2800" b="1" dirty="0">
                <a:solidFill>
                  <a:srgbClr val="007D00"/>
                </a:solidFill>
              </a:rPr>
              <a:t> I </a:t>
            </a:r>
            <a:r>
              <a:rPr lang="en-US" sz="2800" b="1" dirty="0"/>
              <a:t>      </a:t>
            </a:r>
            <a:r>
              <a:rPr lang="en-US" sz="2800" b="1" dirty="0">
                <a:solidFill>
                  <a:srgbClr val="FF00FF"/>
                </a:solidFill>
              </a:rPr>
              <a:t>L</a:t>
            </a:r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340592" y="4191000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5" imgW="2031840" imgH="469800" progId="Equation.DSMT4">
                  <p:embed/>
                </p:oleObj>
              </mc:Choice>
              <mc:Fallback>
                <p:oleObj name="Equation" r:id="rId15" imgW="2031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592" y="4191000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419600" y="4178300"/>
          <a:ext cx="2806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7" imgW="2806560" imgH="393480" progId="Equation.DSMT4">
                  <p:embed/>
                </p:oleObj>
              </mc:Choice>
              <mc:Fallback>
                <p:oleObj name="Equation" r:id="rId17" imgW="280656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78300"/>
                        <a:ext cx="2806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406900" y="4786313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9" imgW="2323800" imgH="380880" progId="Equation.DSMT4">
                  <p:embed/>
                </p:oleObj>
              </mc:Choice>
              <mc:Fallback>
                <p:oleObj name="Equation" r:id="rId19" imgW="23238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4786313"/>
                        <a:ext cx="232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FOIL Method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46100" y="1231900"/>
          <a:ext cx="280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2806700" imgH="482600" progId="Equation.DSMT4">
                  <p:embed/>
                </p:oleObj>
              </mc:Choice>
              <mc:Fallback>
                <p:oleObj name="Equation" r:id="rId3" imgW="28067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231900"/>
                        <a:ext cx="2806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14600" y="2774950"/>
            <a:ext cx="1066800" cy="609600"/>
            <a:chOff x="1584" y="2592"/>
            <a:chExt cx="672" cy="384"/>
          </a:xfrm>
        </p:grpSpPr>
        <p:sp>
          <p:nvSpPr>
            <p:cNvPr id="7193" name="Line 7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94" name="Line 8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95" name="Line 9"/>
            <p:cNvSpPr>
              <a:spLocks noChangeShapeType="1"/>
            </p:cNvSpPr>
            <p:nvPr/>
          </p:nvSpPr>
          <p:spPr bwMode="auto">
            <a:xfrm rot="-5400000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9933FF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971800" y="3003550"/>
            <a:ext cx="1219200" cy="533400"/>
            <a:chOff x="1584" y="2592"/>
            <a:chExt cx="672" cy="384"/>
          </a:xfrm>
        </p:grpSpPr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rot="-5400000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10800000" flipH="1">
            <a:off x="3048000" y="3994150"/>
            <a:ext cx="533400" cy="381000"/>
            <a:chOff x="1584" y="2592"/>
            <a:chExt cx="672" cy="384"/>
          </a:xfrm>
        </p:grpSpPr>
        <p:sp>
          <p:nvSpPr>
            <p:cNvPr id="7187" name="Line 15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8" name="Line 16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9" name="Line 17"/>
            <p:cNvSpPr>
              <a:spLocks noChangeShapeType="1"/>
            </p:cNvSpPr>
            <p:nvPr/>
          </p:nvSpPr>
          <p:spPr bwMode="auto">
            <a:xfrm rot="5400000" flipV="1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 rot="10800000" flipH="1">
            <a:off x="2514600" y="3994150"/>
            <a:ext cx="1676400" cy="838200"/>
            <a:chOff x="1584" y="2592"/>
            <a:chExt cx="672" cy="384"/>
          </a:xfrm>
        </p:grpSpPr>
        <p:sp>
          <p:nvSpPr>
            <p:cNvPr id="7184" name="Line 19"/>
            <p:cNvSpPr>
              <a:spLocks noChangeShapeType="1"/>
            </p:cNvSpPr>
            <p:nvPr/>
          </p:nvSpPr>
          <p:spPr bwMode="auto">
            <a:xfrm>
              <a:off x="1584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5" name="Line 20"/>
            <p:cNvSpPr>
              <a:spLocks noChangeShapeType="1"/>
            </p:cNvSpPr>
            <p:nvPr/>
          </p:nvSpPr>
          <p:spPr bwMode="auto">
            <a:xfrm>
              <a:off x="2256" y="2592"/>
              <a:ext cx="0" cy="384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86" name="Line 21"/>
            <p:cNvSpPr>
              <a:spLocks noChangeShapeType="1"/>
            </p:cNvSpPr>
            <p:nvPr/>
          </p:nvSpPr>
          <p:spPr bwMode="auto">
            <a:xfrm rot="5400000" flipV="1">
              <a:off x="1920" y="2256"/>
              <a:ext cx="0" cy="672"/>
            </a:xfrm>
            <a:prstGeom prst="line">
              <a:avLst/>
            </a:prstGeom>
            <a:noFill/>
            <a:ln w="38100">
              <a:solidFill>
                <a:srgbClr val="007D00"/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7178" name="Object 22"/>
          <p:cNvGraphicFramePr>
            <a:graphicFrameLocks noChangeAspect="1"/>
          </p:cNvGraphicFramePr>
          <p:nvPr/>
        </p:nvGraphicFramePr>
        <p:xfrm>
          <a:off x="2813050" y="2292350"/>
          <a:ext cx="50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507780" imgH="393529" progId="Equation.DSMT4">
                  <p:embed/>
                </p:oleObj>
              </mc:Choice>
              <mc:Fallback>
                <p:oleObj name="Equation" r:id="rId5" imgW="507780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2292350"/>
                        <a:ext cx="50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23"/>
          <p:cNvGraphicFramePr>
            <a:graphicFrameLocks noChangeAspect="1"/>
          </p:cNvGraphicFramePr>
          <p:nvPr/>
        </p:nvGraphicFramePr>
        <p:xfrm>
          <a:off x="3725863" y="2646363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368140" imgH="291973" progId="Equation.DSMT4">
                  <p:embed/>
                </p:oleObj>
              </mc:Choice>
              <mc:Fallback>
                <p:oleObj name="Equation" r:id="rId7" imgW="368140" imgH="291973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863" y="2646363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24"/>
          <p:cNvGraphicFramePr>
            <a:graphicFrameLocks noChangeAspect="1"/>
          </p:cNvGraphicFramePr>
          <p:nvPr/>
        </p:nvGraphicFramePr>
        <p:xfrm>
          <a:off x="3022600" y="446405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787680" imgH="380520" progId="Equation.DSMT4">
                  <p:embed/>
                </p:oleObj>
              </mc:Choice>
              <mc:Fallback>
                <p:oleObj name="Equation" r:id="rId9" imgW="787680" imgH="3805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46405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25"/>
          <p:cNvGraphicFramePr>
            <a:graphicFrameLocks noChangeAspect="1"/>
          </p:cNvGraphicFramePr>
          <p:nvPr/>
        </p:nvGraphicFramePr>
        <p:xfrm>
          <a:off x="3276600" y="12192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457677" imgH="793306" progId="Equation.DSMT4">
                  <p:embed/>
                </p:oleObj>
              </mc:Choice>
              <mc:Fallback>
                <p:oleObj name="Equation" r:id="rId11" imgW="457677" imgH="79330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192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26"/>
          <p:cNvGraphicFramePr>
            <a:graphicFrameLocks noChangeAspect="1"/>
          </p:cNvGraphicFramePr>
          <p:nvPr/>
        </p:nvGraphicFramePr>
        <p:xfrm>
          <a:off x="2938463" y="4954588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1016640" imgH="380520" progId="Equation.DSMT4">
                  <p:embed/>
                </p:oleObj>
              </mc:Choice>
              <mc:Fallback>
                <p:oleObj name="Equation" r:id="rId13" imgW="1016640" imgH="3805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4954588"/>
                        <a:ext cx="774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Text Box 27"/>
          <p:cNvSpPr txBox="1">
            <a:spLocks noChangeArrowheads="1"/>
          </p:cNvSpPr>
          <p:nvPr/>
        </p:nvSpPr>
        <p:spPr bwMode="auto">
          <a:xfrm>
            <a:off x="4724400" y="3017838"/>
            <a:ext cx="297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6600CC"/>
                </a:solidFill>
              </a:rPr>
              <a:t>F        </a:t>
            </a:r>
            <a:r>
              <a:rPr lang="en-US" sz="2800" b="1" dirty="0">
                <a:solidFill>
                  <a:srgbClr val="007D00"/>
                </a:solidFill>
              </a:rPr>
              <a:t>O</a:t>
            </a:r>
            <a:r>
              <a:rPr lang="en-US" sz="2800" b="1" dirty="0"/>
              <a:t>      </a:t>
            </a:r>
            <a:r>
              <a:rPr lang="en-US" sz="2800" b="1" dirty="0">
                <a:solidFill>
                  <a:srgbClr val="007D00"/>
                </a:solidFill>
              </a:rPr>
              <a:t> I </a:t>
            </a:r>
            <a:r>
              <a:rPr lang="en-US" sz="2800" b="1" dirty="0"/>
              <a:t>      </a:t>
            </a:r>
            <a:r>
              <a:rPr lang="en-US" sz="2800" b="1" dirty="0">
                <a:solidFill>
                  <a:srgbClr val="FF00FF"/>
                </a:solidFill>
              </a:rPr>
              <a:t>L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174544" y="3477904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5" imgW="2184120" imgH="469800" progId="Equation.DSMT4">
                  <p:embed/>
                </p:oleObj>
              </mc:Choice>
              <mc:Fallback>
                <p:oleObj name="Equation" r:id="rId15" imgW="21841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544" y="3477904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419600" y="3450608"/>
          <a:ext cx="295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7" imgW="2958840" imgH="393480" progId="Equation.DSMT4">
                  <p:embed/>
                </p:oleObj>
              </mc:Choice>
              <mc:Fallback>
                <p:oleObj name="Equation" r:id="rId17" imgW="295884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450608"/>
                        <a:ext cx="295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406900" y="4073525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9" imgW="2311200" imgH="393480" progId="Equation.DSMT4">
                  <p:embed/>
                </p:oleObj>
              </mc:Choice>
              <mc:Fallback>
                <p:oleObj name="Equation" r:id="rId19" imgW="231120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4073525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FOIL Method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716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2463800" imgH="482600" progId="Equation.DSMT4">
                  <p:embed/>
                </p:oleObj>
              </mc:Choice>
              <mc:Fallback>
                <p:oleObj name="Equation" r:id="rId3" imgW="24638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463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29"/>
          <p:cNvSpPr>
            <a:spLocks noChangeArrowheads="1"/>
          </p:cNvSpPr>
          <p:nvPr/>
        </p:nvSpPr>
        <p:spPr bwMode="auto">
          <a:xfrm>
            <a:off x="5219700" y="271306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Apply the FOIL method mentally.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269429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9429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500004" y="2674960"/>
          <a:ext cx="262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2628720" imgH="393480" progId="Equation.DSMT4">
                  <p:embed/>
                </p:oleObj>
              </mc:Choice>
              <mc:Fallback>
                <p:oleObj name="Equation" r:id="rId7" imgW="26287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004" y="2674960"/>
                        <a:ext cx="262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493963" y="3270250"/>
          <a:ext cx="1308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1307880" imgH="393480" progId="Equation.DSMT4">
                  <p:embed/>
                </p:oleObj>
              </mc:Choice>
              <mc:Fallback>
                <p:oleObj name="Equation" r:id="rId9" imgW="13078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3270250"/>
                        <a:ext cx="1308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219700" y="33020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in this special case the two middle terms are opposites and their sum is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The Difference of Two Squares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(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)(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–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 =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baseline="30000" dirty="0">
                <a:solidFill>
                  <a:schemeClr val="accent1"/>
                </a:solidFill>
              </a:rPr>
              <a:t>2</a:t>
            </a:r>
            <a:r>
              <a:rPr lang="en-US" sz="3200" dirty="0">
                <a:solidFill>
                  <a:schemeClr val="accent1"/>
                </a:solidFill>
              </a:rPr>
              <a:t> –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300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Difference of Two Squares</a:t>
            </a: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921000" y="1981200"/>
          <a:ext cx="330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3302000" imgH="508000" progId="Equation.DSMT4">
                  <p:embed/>
                </p:oleObj>
              </mc:Choice>
              <mc:Fallback>
                <p:oleObj name="Equation" r:id="rId3" imgW="33020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1981200"/>
                        <a:ext cx="3302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bIns="91440"/>
          <a:lstStyle/>
          <a:p>
            <a:r>
              <a:rPr lang="en-US" sz="3200" dirty="0">
                <a:solidFill>
                  <a:schemeClr val="accent1"/>
                </a:solidFill>
              </a:rPr>
              <a:t>The Difference of Two Squares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(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)(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dirty="0">
                <a:solidFill>
                  <a:schemeClr val="accent1"/>
                </a:solidFill>
              </a:rPr>
              <a:t> –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 =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baseline="30000" dirty="0">
                <a:solidFill>
                  <a:schemeClr val="accent1"/>
                </a:solidFill>
              </a:rPr>
              <a:t>2</a:t>
            </a:r>
            <a:r>
              <a:rPr lang="en-US" sz="3200" dirty="0">
                <a:solidFill>
                  <a:schemeClr val="accent1"/>
                </a:solidFill>
              </a:rPr>
              <a:t> –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300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9221" name="Rectangle 5"/>
          <p:cNvSpPr>
            <a:spLocks/>
          </p:cNvSpPr>
          <p:nvPr/>
        </p:nvSpPr>
        <p:spPr bwMode="auto">
          <a:xfrm>
            <a:off x="457200" y="1280160"/>
            <a:ext cx="8229600" cy="14874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Perfect Squares From 1 to 400</a:t>
            </a:r>
            <a:endParaRPr lang="en-US" sz="2800" b="1" i="1" dirty="0">
              <a:solidFill>
                <a:srgbClr val="000000"/>
              </a:solidFill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rgbClr val="000000"/>
                </a:solidFill>
              </a:rPr>
              <a:t>1, 4, 9, 16, 25, 36, 49, 64, 81, 100, 121, 144, 169, 196, 225, 256, 289, 324, 361, 400</a:t>
            </a:r>
            <a:endParaRPr lang="en-US" sz="2800" b="1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Difference of Two Squares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195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following products.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two binomials represent the sum and difference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and 4.  So, the product is the difference of their squares.</a:t>
            </a:r>
          </a:p>
          <a:p>
            <a:pPr marL="0" indent="0" algn="r">
              <a:spcBef>
                <a:spcPct val="75000"/>
              </a:spcBef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8163" y="1953904"/>
          <a:ext cx="251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514600" imgH="482400" progId="Equation.DSMT4">
                  <p:embed/>
                </p:oleObj>
              </mc:Choice>
              <mc:Fallback>
                <p:oleObj name="Equation" r:id="rId3" imgW="25146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1953904"/>
                        <a:ext cx="2514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4675496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892160" imgH="469800" progId="Equation.DSMT4">
                  <p:embed/>
                </p:oleObj>
              </mc:Choice>
              <mc:Fallback>
                <p:oleObj name="Equation" r:id="rId5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75496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40000" y="464346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1231560" imgH="380880" progId="Equation.DSMT4">
                  <p:embed/>
                </p:oleObj>
              </mc:Choice>
              <mc:Fallback>
                <p:oleObj name="Equation" r:id="rId7" imgW="1231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643460"/>
                        <a:ext cx="123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841750" y="4641850"/>
          <a:ext cx="129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9" imgW="1295280" imgH="393480" progId="Equation.DSMT4">
                  <p:embed/>
                </p:oleObj>
              </mc:Choice>
              <mc:Fallback>
                <p:oleObj name="Equation" r:id="rId9" imgW="1295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4641850"/>
                        <a:ext cx="129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2104" y="4686300"/>
            <a:ext cx="2861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of two squares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Difference of Two Squares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3400" y="1371600"/>
          <a:ext cx="280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2806700" imgH="482600" progId="Equation.DSMT4">
                  <p:embed/>
                </p:oleObj>
              </mc:Choice>
              <mc:Fallback>
                <p:oleObj name="Equation" r:id="rId3" imgW="28067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806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33400" y="3276600"/>
          <a:ext cx="2743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5" imgW="2743200" imgH="596880" progId="Equation.DSMT4">
                  <p:embed/>
                </p:oleObj>
              </mc:Choice>
              <mc:Fallback>
                <p:oleObj name="Equation" r:id="rId5" imgW="2743200" imgH="596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2743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948098" y="1968500"/>
          <a:ext cx="218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7" imgW="2184120" imgH="469800" progId="Equation.DSMT4">
                  <p:embed/>
                </p:oleObj>
              </mc:Choice>
              <mc:Fallback>
                <p:oleObj name="Equation" r:id="rId7" imgW="21841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098" y="1968500"/>
                        <a:ext cx="218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216400" y="1879600"/>
          <a:ext cx="1625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9" imgW="1625400" imgH="545760" progId="Equation.DSMT4">
                  <p:embed/>
                </p:oleObj>
              </mc:Choice>
              <mc:Fallback>
                <p:oleObj name="Equation" r:id="rId9" imgW="16254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879600"/>
                        <a:ext cx="1625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210050" y="2555875"/>
          <a:ext cx="1485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1" imgW="1485720" imgH="457200" progId="Equation.DSMT4">
                  <p:embed/>
                </p:oleObj>
              </mc:Choice>
              <mc:Fallback>
                <p:oleObj name="Equation" r:id="rId11" imgW="148572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2555875"/>
                        <a:ext cx="1485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948098" y="3937000"/>
          <a:ext cx="214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3" imgW="2145960" imgH="571320" progId="Equation.DSMT4">
                  <p:embed/>
                </p:oleObj>
              </mc:Choice>
              <mc:Fallback>
                <p:oleObj name="Equation" r:id="rId13" imgW="21459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098" y="3937000"/>
                        <a:ext cx="214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178300" y="3860800"/>
          <a:ext cx="1600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5" imgW="1600200" imgH="647640" progId="Equation.DSMT4">
                  <p:embed/>
                </p:oleObj>
              </mc:Choice>
              <mc:Fallback>
                <p:oleObj name="Equation" r:id="rId15" imgW="160020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3860800"/>
                        <a:ext cx="1600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4171950" y="4622800"/>
          <a:ext cx="1308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7" imgW="1307880" imgH="393480" progId="Equation.DSMT4">
                  <p:embed/>
                </p:oleObj>
              </mc:Choice>
              <mc:Fallback>
                <p:oleObj name="Equation" r:id="rId17" imgW="130788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1950" y="4622800"/>
                        <a:ext cx="1308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931822" y="1954852"/>
            <a:ext cx="2861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40000"/>
              </a:spcBef>
            </a:pPr>
            <a:r>
              <a:rPr lang="en-US" sz="2000" dirty="0">
                <a:solidFill>
                  <a:srgbClr val="008080"/>
                </a:solidFill>
              </a:rPr>
              <a:t>Difference of two squares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31822" y="3975100"/>
            <a:ext cx="2861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40000"/>
              </a:spcBef>
            </a:pPr>
            <a:r>
              <a:rPr lang="en-US" sz="2000" dirty="0">
                <a:solidFill>
                  <a:srgbClr val="008080"/>
                </a:solidFill>
              </a:rPr>
              <a:t>Difference of two squares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308</Words>
  <Application>Microsoft Office PowerPoint</Application>
  <PresentationFormat>On-screen Show (4:3)</PresentationFormat>
  <Paragraphs>71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5.6</vt:lpstr>
      <vt:lpstr>Objectives</vt:lpstr>
      <vt:lpstr>Example 1: FOIL Method</vt:lpstr>
      <vt:lpstr>Example 1: FOIL Method (cont.)</vt:lpstr>
      <vt:lpstr>Example 1: FOIL Method (cont.)</vt:lpstr>
      <vt:lpstr>The Difference of Two Squares (x + a)(x – a) = x2 – a2</vt:lpstr>
      <vt:lpstr>The Difference of Two Squares (x + a)(x – a) = x2 – a2</vt:lpstr>
      <vt:lpstr>Example 2: Difference of Two Squares</vt:lpstr>
      <vt:lpstr>Example 2: Difference of Two Squares (cont.)</vt:lpstr>
      <vt:lpstr>Squares of Binomials</vt:lpstr>
      <vt:lpstr>Example 3: Squares of Binomials</vt:lpstr>
      <vt:lpstr>Example 3: Squares of Binomials (cont.)</vt:lpstr>
      <vt:lpstr>Squares of Binomials</vt:lpstr>
      <vt:lpstr>Squares of Binomials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2016-10-03T21:52:33Z</dcterms:modified>
</cp:coreProperties>
</file>