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8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12" Type="http://schemas.openxmlformats.org/officeDocument/2006/relationships/image" Target="../media/image67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6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11" Type="http://schemas.openxmlformats.org/officeDocument/2006/relationships/image" Target="../media/image80.wmf"/><Relationship Id="rId5" Type="http://schemas.openxmlformats.org/officeDocument/2006/relationships/image" Target="../media/image74.wmf"/><Relationship Id="rId10" Type="http://schemas.openxmlformats.org/officeDocument/2006/relationships/image" Target="../media/image79.wmf"/><Relationship Id="rId4" Type="http://schemas.openxmlformats.org/officeDocument/2006/relationships/image" Target="../media/image73.wmf"/><Relationship Id="rId9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4" Type="http://schemas.openxmlformats.org/officeDocument/2006/relationships/image" Target="../media/image8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83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969BFD-E278-411E-BC16-DC0B87221880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0C7EA-EF42-4C53-973B-6497917B62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519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3.wmf"/><Relationship Id="rId26" Type="http://schemas.openxmlformats.org/officeDocument/2006/relationships/image" Target="../media/image67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6.w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28" Type="http://schemas.openxmlformats.org/officeDocument/2006/relationships/image" Target="../media/image68.wmf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Relationship Id="rId27" Type="http://schemas.openxmlformats.org/officeDocument/2006/relationships/oleObject" Target="../embeddings/oleObject6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4.bin"/><Relationship Id="rId18" Type="http://schemas.openxmlformats.org/officeDocument/2006/relationships/image" Target="../media/image77.wmf"/><Relationship Id="rId3" Type="http://schemas.openxmlformats.org/officeDocument/2006/relationships/oleObject" Target="../embeddings/oleObject69.bin"/><Relationship Id="rId21" Type="http://schemas.openxmlformats.org/officeDocument/2006/relationships/oleObject" Target="../embeddings/oleObject78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wmf"/><Relationship Id="rId20" Type="http://schemas.openxmlformats.org/officeDocument/2006/relationships/image" Target="../media/image7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3.bin"/><Relationship Id="rId24" Type="http://schemas.openxmlformats.org/officeDocument/2006/relationships/image" Target="../media/image80.wmf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23" Type="http://schemas.openxmlformats.org/officeDocument/2006/relationships/oleObject" Target="../embeddings/oleObject79.bin"/><Relationship Id="rId10" Type="http://schemas.openxmlformats.org/officeDocument/2006/relationships/image" Target="../media/image73.wmf"/><Relationship Id="rId19" Type="http://schemas.openxmlformats.org/officeDocument/2006/relationships/oleObject" Target="../embeddings/oleObject77.bin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5.wmf"/><Relationship Id="rId22" Type="http://schemas.openxmlformats.org/officeDocument/2006/relationships/image" Target="../media/image7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8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5.wmf"/><Relationship Id="rId5" Type="http://schemas.openxmlformats.org/officeDocument/2006/relationships/oleObject" Target="../embeddings/oleObject84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8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Division with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324100" y="13716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3" imgW="1676160" imgH="304560" progId="Equation.DSMT4">
                  <p:embed/>
                </p:oleObj>
              </mc:Choice>
              <mc:Fallback>
                <p:oleObj name="Equation" r:id="rId3" imgW="167616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1371600"/>
                        <a:ext cx="167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975225" y="1371600"/>
          <a:ext cx="1866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5" imgW="1866600" imgH="368280" progId="Equation.DSMT4">
                  <p:embed/>
                </p:oleObj>
              </mc:Choice>
              <mc:Fallback>
                <p:oleObj name="Equation" r:id="rId5" imgW="18666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225" y="1371600"/>
                        <a:ext cx="1866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57200" y="22860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7" imgW="990360" imgH="355320" progId="Equation.DSMT4">
                  <p:embed/>
                </p:oleObj>
              </mc:Choice>
              <mc:Fallback>
                <p:oleObj name="Equation" r:id="rId7" imgW="990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676400" y="1752600"/>
          <a:ext cx="2971800" cy="309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9" imgW="2971800" imgH="3098520" progId="Equation.DSMT4">
                  <p:embed/>
                </p:oleObj>
              </mc:Choice>
              <mc:Fallback>
                <p:oleObj name="Equation" r:id="rId9" imgW="2971800" imgH="309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752600"/>
                        <a:ext cx="2971800" cy="309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975225" y="2101850"/>
          <a:ext cx="325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1" imgW="3251160" imgH="583920" progId="Equation.DSMT4">
                  <p:embed/>
                </p:oleObj>
              </mc:Choice>
              <mc:Fallback>
                <p:oleObj name="Equation" r:id="rId11" imgW="3251160" imgH="583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225" y="2101850"/>
                        <a:ext cx="3251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30352" y="1371600"/>
          <a:ext cx="7531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" imgW="7530840" imgH="1231560" progId="Equation.DSMT4">
                  <p:embed/>
                </p:oleObj>
              </mc:Choice>
              <mc:Fallback>
                <p:oleObj name="Equation" r:id="rId3" imgW="7530840" imgH="1231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75311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600200" y="2768600"/>
          <a:ext cx="1752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5" imgW="1752480" imgH="888840" progId="Equation.DSMT4">
                  <p:embed/>
                </p:oleObj>
              </mc:Choice>
              <mc:Fallback>
                <p:oleObj name="Equation" r:id="rId5" imgW="175248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768600"/>
                        <a:ext cx="1752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429000" y="2819400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7" imgW="2425680" imgH="838080" progId="Equation.DSMT4">
                  <p:embed/>
                </p:oleObj>
              </mc:Choice>
              <mc:Fallback>
                <p:oleObj name="Equation" r:id="rId7" imgW="2425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819400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3962400"/>
          <a:ext cx="3810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9" imgW="3809880" imgH="393480" progId="Equation.DSMT4">
                  <p:embed/>
                </p:oleObj>
              </mc:Choice>
              <mc:Fallback>
                <p:oleObj name="Equation" r:id="rId9" imgW="38098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62400"/>
                        <a:ext cx="3810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600200" y="4495800"/>
          <a:ext cx="269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1" imgW="2692080" imgH="469800" progId="Equation.DSMT4">
                  <p:embed/>
                </p:oleObj>
              </mc:Choice>
              <mc:Fallback>
                <p:oleObj name="Equation" r:id="rId11" imgW="26920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495800"/>
                        <a:ext cx="269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419600" y="4514850"/>
          <a:ext cx="3149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3" imgW="3149280" imgH="393480" progId="Equation.DSMT4">
                  <p:embed/>
                </p:oleObj>
              </mc:Choice>
              <mc:Fallback>
                <p:oleObj name="Equation" r:id="rId13" imgW="31492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514850"/>
                        <a:ext cx="3149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419600" y="5124450"/>
          <a:ext cx="1968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5" imgW="1968480" imgH="393480" progId="Equation.DSMT4">
                  <p:embed/>
                </p:oleObj>
              </mc:Choice>
              <mc:Fallback>
                <p:oleObj name="Equation" r:id="rId15" imgW="19684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124450"/>
                        <a:ext cx="1968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479344" y="1717344"/>
          <a:ext cx="2705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3" imgW="2705040" imgH="1002960" progId="Equation.DSMT4">
                  <p:embed/>
                </p:oleObj>
              </mc:Choice>
              <mc:Fallback>
                <p:oleObj name="Equation" r:id="rId3" imgW="2705040" imgH="1002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344" y="1717344"/>
                        <a:ext cx="2705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Long Division (Remainder 0)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393700" y="1143000"/>
          <a:ext cx="834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5" imgW="8343720" imgH="571320" progId="Equation.DSMT4">
                  <p:embed/>
                </p:oleObj>
              </mc:Choice>
              <mc:Fallback>
                <p:oleObj name="Equation" r:id="rId5" imgW="834372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1143000"/>
                        <a:ext cx="834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9"/>
          <p:cNvSpPr>
            <a:spLocks noChangeArrowheads="1"/>
          </p:cNvSpPr>
          <p:nvPr/>
        </p:nvSpPr>
        <p:spPr bwMode="auto">
          <a:xfrm>
            <a:off x="5410200" y="4634805"/>
            <a:ext cx="3505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There is no remainder, thus the quotient is simply </a:t>
            </a:r>
            <a:r>
              <a:rPr lang="en-US" sz="2800" dirty="0">
                <a:solidFill>
                  <a:srgbClr val="FF0000"/>
                </a:solidFill>
              </a:rPr>
              <a:t>5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</a:rPr>
              <a:t>–</a:t>
            </a:r>
            <a:r>
              <a:rPr lang="en-US" sz="2800" dirty="0">
                <a:solidFill>
                  <a:srgbClr val="FF0000"/>
                </a:solidFill>
              </a:rPr>
              <a:t> 2x + 1</a:t>
            </a:r>
            <a:r>
              <a:rPr lang="en-US" sz="2800" dirty="0">
                <a:solidFill>
                  <a:srgbClr val="1F497D"/>
                </a:solidFill>
              </a:rPr>
              <a:t>. 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818285"/>
              </p:ext>
            </p:extLst>
          </p:nvPr>
        </p:nvGraphicFramePr>
        <p:xfrm>
          <a:off x="2819400" y="1635125"/>
          <a:ext cx="50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7" imgW="507960" imgH="393480" progId="Equation.DSMT4">
                  <p:embed/>
                </p:oleObj>
              </mc:Choice>
              <mc:Fallback>
                <p:oleObj name="Equation" r:id="rId7" imgW="5079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635125"/>
                        <a:ext cx="50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676400" y="2196152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9" imgW="825480" imgH="291960" progId="Equation.DSMT4">
                  <p:embed/>
                </p:oleObj>
              </mc:Choice>
              <mc:Fallback>
                <p:oleObj name="Equation" r:id="rId9" imgW="825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196152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272352" y="2743200"/>
          <a:ext cx="1930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1" imgW="1930320" imgH="634680" progId="Equation.DSMT4">
                  <p:embed/>
                </p:oleObj>
              </mc:Choice>
              <mc:Fallback>
                <p:oleObj name="Equation" r:id="rId11" imgW="1930320" imgH="634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352" y="2743200"/>
                        <a:ext cx="1930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352800" y="3429000"/>
          <a:ext cx="1562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3" imgW="1562040" imgH="393480" progId="Equation.DSMT4">
                  <p:embed/>
                </p:oleObj>
              </mc:Choice>
              <mc:Fallback>
                <p:oleObj name="Equation" r:id="rId13" imgW="156204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29000"/>
                        <a:ext cx="1562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034352" y="3943064"/>
          <a:ext cx="2133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5" imgW="2133360" imgH="634680" progId="Equation.DSMT4">
                  <p:embed/>
                </p:oleObj>
              </mc:Choice>
              <mc:Fallback>
                <p:oleObj name="Equation" r:id="rId15" imgW="2133360" imgH="634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352" y="3943064"/>
                        <a:ext cx="21336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253552" y="4683456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17" imgW="825480" imgH="291960" progId="Equation.DSMT4">
                  <p:embed/>
                </p:oleObj>
              </mc:Choice>
              <mc:Fallback>
                <p:oleObj name="Equation" r:id="rId17" imgW="8254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3552" y="4683456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3886200" y="5105400"/>
          <a:ext cx="128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19" imgW="1282680" imgH="533160" progId="Equation.DSMT4">
                  <p:embed/>
                </p:oleObj>
              </mc:Choice>
              <mc:Fallback>
                <p:oleObj name="Equation" r:id="rId19" imgW="128268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105400"/>
                        <a:ext cx="128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966648" y="572864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21" imgW="215640" imgH="291960" progId="Equation.DSMT4">
                  <p:embed/>
                </p:oleObj>
              </mc:Choice>
              <mc:Fallback>
                <p:oleObj name="Equation" r:id="rId21" imgW="2156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648" y="572864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267413"/>
              </p:ext>
            </p:extLst>
          </p:nvPr>
        </p:nvGraphicFramePr>
        <p:xfrm>
          <a:off x="3352800" y="1752600"/>
          <a:ext cx="59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23" imgW="596880" imgH="279360" progId="Equation.DSMT4">
                  <p:embed/>
                </p:oleObj>
              </mc:Choice>
              <mc:Fallback>
                <p:oleObj name="Equation" r:id="rId23" imgW="59688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752600"/>
                        <a:ext cx="59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284984"/>
              </p:ext>
            </p:extLst>
          </p:nvPr>
        </p:nvGraphicFramePr>
        <p:xfrm>
          <a:off x="4064000" y="1752600"/>
          <a:ext cx="43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25" imgW="431640" imgH="279360" progId="Equation.DSMT4">
                  <p:embed/>
                </p:oleObj>
              </mc:Choice>
              <mc:Fallback>
                <p:oleObj name="Equation" r:id="rId25" imgW="4316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1752600"/>
                        <a:ext cx="43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381000" y="21717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quation" r:id="rId27" imgW="1257120" imgH="304560" progId="Equation.DSMT4">
                  <p:embed/>
                </p:oleObj>
              </mc:Choice>
              <mc:Fallback>
                <p:oleObj name="Equation" r:id="rId27" imgW="125712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1717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Long Division (Terms Missing)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387" name="Object 4"/>
          <p:cNvGraphicFramePr>
            <a:graphicFrameLocks noChangeAspect="1"/>
          </p:cNvGraphicFramePr>
          <p:nvPr/>
        </p:nvGraphicFramePr>
        <p:xfrm>
          <a:off x="533400" y="1219200"/>
          <a:ext cx="6400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6400800" imgH="876240" progId="Equation.DSMT4">
                  <p:embed/>
                </p:oleObj>
              </mc:Choice>
              <mc:Fallback>
                <p:oleObj name="Equation" r:id="rId3" imgW="640080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64008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455613" y="2360613"/>
            <a:ext cx="8226425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/>
              <a:t>Solution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Note that 0 is written as a placeholder for any missing powers of the variable.  In this way, like terms are easily aligned vertically.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850408" y="1254456"/>
          <a:ext cx="3200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3" imgW="3200400" imgH="1002960" progId="Equation.DSMT4">
                  <p:embed/>
                </p:oleObj>
              </mc:Choice>
              <mc:Fallback>
                <p:oleObj name="Equation" r:id="rId3" imgW="3200400" imgH="1002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408" y="1254456"/>
                        <a:ext cx="3200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Long Division (Terms Missing) (cont.)</a:t>
            </a:r>
          </a:p>
        </p:txBody>
      </p:sp>
      <p:sp>
        <p:nvSpPr>
          <p:cNvPr id="17412" name="Rectangle 9"/>
          <p:cNvSpPr>
            <a:spLocks noChangeArrowheads="1"/>
          </p:cNvSpPr>
          <p:nvPr/>
        </p:nvSpPr>
        <p:spPr bwMode="auto">
          <a:xfrm>
            <a:off x="5279408" y="5257800"/>
            <a:ext cx="35661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remainder is of smaller degree than the divisor.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609600" y="1662752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5" imgW="1269720" imgH="380880" progId="Equation.DSMT4">
                  <p:embed/>
                </p:oleObj>
              </mc:Choice>
              <mc:Fallback>
                <p:oleObj name="Equation" r:id="rId5" imgW="12697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62752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458421" y="1211263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7" imgW="330120" imgH="380880" progId="Equation.DSMT4">
                  <p:embed/>
                </p:oleObj>
              </mc:Choice>
              <mc:Fallback>
                <p:oleObj name="Equation" r:id="rId7" imgW="3301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8421" y="1211263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608160" y="2299648"/>
          <a:ext cx="341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9" imgW="3416040" imgH="634680" progId="Equation.DSMT4">
                  <p:embed/>
                </p:oleObj>
              </mc:Choice>
              <mc:Fallback>
                <p:oleObj name="Equation" r:id="rId9" imgW="341604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60" y="2299648"/>
                        <a:ext cx="341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554310" y="2985448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11" imgW="1765080" imgH="393480" progId="Equation.DSMT4">
                  <p:embed/>
                </p:oleObj>
              </mc:Choice>
              <mc:Fallback>
                <p:oleObj name="Equation" r:id="rId11" imgW="17650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4310" y="2985448"/>
                        <a:ext cx="1765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2155208" y="3505200"/>
          <a:ext cx="2044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13" imgW="2044440" imgH="634680" progId="Equation.DSMT4">
                  <p:embed/>
                </p:oleObj>
              </mc:Choice>
              <mc:Fallback>
                <p:oleObj name="Equation" r:id="rId13" imgW="2044440" imgH="634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208" y="3505200"/>
                        <a:ext cx="2044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3063920" y="4204648"/>
          <a:ext cx="1625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15" imgW="1625400" imgH="393480" progId="Equation.DSMT4">
                  <p:embed/>
                </p:oleObj>
              </mc:Choice>
              <mc:Fallback>
                <p:oleObj name="Equation" r:id="rId15" imgW="162540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920" y="4204648"/>
                        <a:ext cx="1625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2759120" y="4710752"/>
          <a:ext cx="2247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17" imgW="2247840" imgH="634680" progId="Equation.DSMT4">
                  <p:embed/>
                </p:oleObj>
              </mc:Choice>
              <mc:Fallback>
                <p:oleObj name="Equation" r:id="rId17" imgW="224784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120" y="4710752"/>
                        <a:ext cx="2247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4032912" y="5459104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19" imgW="990360" imgH="291960" progId="Equation.DSMT4">
                  <p:embed/>
                </p:oleObj>
              </mc:Choice>
              <mc:Fallback>
                <p:oleObj name="Equation" r:id="rId19" imgW="99036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912" y="5459104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2841008" y="1346200"/>
          <a:ext cx="431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21" imgW="431640" imgH="241200" progId="Equation.DSMT4">
                  <p:embed/>
                </p:oleObj>
              </mc:Choice>
              <mc:Fallback>
                <p:oleObj name="Equation" r:id="rId21" imgW="43164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008" y="1346200"/>
                        <a:ext cx="431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3361708" y="13208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23" imgW="457200" imgH="291960" progId="Equation.DSMT4">
                  <p:embed/>
                </p:oleObj>
              </mc:Choice>
              <mc:Fallback>
                <p:oleObj name="Equation" r:id="rId23" imgW="45720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1708" y="13208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Long Division (Terms Missing)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30352" y="1371600"/>
          <a:ext cx="7112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7111800" imgH="850680" progId="Equation.DSMT4">
                  <p:embed/>
                </p:oleObj>
              </mc:Choice>
              <mc:Fallback>
                <p:oleObj name="Equation" r:id="rId3" imgW="7111800" imgH="850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71120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2362200"/>
          <a:ext cx="455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4559040" imgH="838080" progId="Equation.DSMT4">
                  <p:embed/>
                </p:oleObj>
              </mc:Choice>
              <mc:Fallback>
                <p:oleObj name="Equation" r:id="rId5" imgW="4559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455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991100" y="2362200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7" imgW="2997000" imgH="838080" progId="Equation.DSMT4">
                  <p:embed/>
                </p:oleObj>
              </mc:Choice>
              <mc:Fallback>
                <p:oleObj name="Equation" r:id="rId7" imgW="2997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2362200"/>
                        <a:ext cx="299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Express the quotient as a sum of fractions in 	</a:t>
            </a:r>
          </a:p>
          <a:p>
            <a:pPr marL="0" indent="0">
              <a:spcBef>
                <a:spcPct val="7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	simplified form: 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Use the division algorithm to divide.  Write the answer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in the form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276600" y="12954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3505200" y="1889125"/>
          <a:ext cx="1739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1739900" imgH="876300" progId="Equation.DSMT4">
                  <p:embed/>
                </p:oleObj>
              </mc:Choice>
              <mc:Fallback>
                <p:oleObj name="Equation" r:id="rId5" imgW="1739900" imgH="876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889125"/>
                        <a:ext cx="17399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2286000" y="3378200"/>
          <a:ext cx="889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7" imgW="889000" imgH="825500" progId="Equation.DSMT4">
                  <p:embed/>
                </p:oleObj>
              </mc:Choice>
              <mc:Fallback>
                <p:oleObj name="Equation" r:id="rId7" imgW="889000" imgH="825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78200"/>
                        <a:ext cx="889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557213" y="4394200"/>
          <a:ext cx="7886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9" imgW="7886700" imgH="876300" progId="Equation.DSMT4">
                  <p:embed/>
                </p:oleObj>
              </mc:Choice>
              <mc:Fallback>
                <p:oleObj name="Equation" r:id="rId9" imgW="7886700" imgH="8763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4394200"/>
                        <a:ext cx="78867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0483" name="Object 4"/>
          <p:cNvGraphicFramePr>
            <a:graphicFrameLocks noChangeAspect="1"/>
          </p:cNvGraphicFramePr>
          <p:nvPr/>
        </p:nvGraphicFramePr>
        <p:xfrm>
          <a:off x="530352" y="1371600"/>
          <a:ext cx="2882900" cy="270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2882900" imgH="2705100" progId="Equation.DSMT4">
                  <p:embed/>
                </p:oleObj>
              </mc:Choice>
              <mc:Fallback>
                <p:oleObj name="Equation" r:id="rId3" imgW="2882900" imgH="2705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882900" cy="270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 Divide a polynomial by a monomial.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 Divide polynomials using the division algorithm.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Dividing by a Monomial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Divide each polynomial by the </a:t>
            </a:r>
            <a:r>
              <a:rPr lang="en-US" b="1" i="0" dirty="0">
                <a:solidFill>
                  <a:schemeClr val="tx1"/>
                </a:solidFill>
              </a:rPr>
              <a:t>monomial denominator</a:t>
            </a:r>
            <a:r>
              <a:rPr lang="en-US" i="0" dirty="0">
                <a:solidFill>
                  <a:schemeClr val="tx1"/>
                </a:solidFill>
              </a:rPr>
              <a:t> by writing each fraction as the sum (or difference) of fractions.  Simplify each fraction, if possible.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36896" y="2895600"/>
          <a:ext cx="2438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2438280" imgH="888840" progId="Equation.DSMT4">
                  <p:embed/>
                </p:oleObj>
              </mc:Choice>
              <mc:Fallback>
                <p:oleObj name="Equation" r:id="rId3" imgW="243828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96" y="2895600"/>
                        <a:ext cx="2438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44856" y="3927144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56" y="3927144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23248" y="4419600"/>
          <a:ext cx="1879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1879560" imgH="888840" progId="Equation.DSMT4">
                  <p:embed/>
                </p:oleObj>
              </mc:Choice>
              <mc:Fallback>
                <p:oleObj name="Equation" r:id="rId7" imgW="187956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8" y="4419600"/>
                        <a:ext cx="1879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591274" y="4413912"/>
          <a:ext cx="2298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2298600" imgH="888840" progId="Equation.DSMT4">
                  <p:embed/>
                </p:oleObj>
              </mc:Choice>
              <mc:Fallback>
                <p:oleObj name="Equation" r:id="rId9" imgW="22986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1274" y="4413912"/>
                        <a:ext cx="2298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972050" y="4419600"/>
          <a:ext cx="1892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1892160" imgH="888840" progId="Equation.DSMT4">
                  <p:embed/>
                </p:oleObj>
              </mc:Choice>
              <mc:Fallback>
                <p:oleObj name="Equation" r:id="rId11" imgW="189216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4419600"/>
                        <a:ext cx="1892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Dividing by a Monomial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01640" y="1219200"/>
          <a:ext cx="3086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3085920" imgH="952200" progId="Equation.DSMT4">
                  <p:embed/>
                </p:oleObj>
              </mc:Choice>
              <mc:Fallback>
                <p:oleObj name="Equation" r:id="rId3" imgW="308592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40" y="1219200"/>
                        <a:ext cx="3086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09600" y="2313296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313296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82304" y="2803480"/>
          <a:ext cx="2540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2539800" imgH="952200" progId="Equation.DSMT4">
                  <p:embed/>
                </p:oleObj>
              </mc:Choice>
              <mc:Fallback>
                <p:oleObj name="Equation" r:id="rId7" imgW="25398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04" y="2803480"/>
                        <a:ext cx="2540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12152" y="2794948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2920680" imgH="952200" progId="Equation.DSMT4">
                  <p:embed/>
                </p:oleObj>
              </mc:Choice>
              <mc:Fallback>
                <p:oleObj name="Equation" r:id="rId9" imgW="29206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152" y="2794948"/>
                        <a:ext cx="292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210300" y="3025775"/>
          <a:ext cx="195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1955520" imgH="457200" progId="Equation.DSMT4">
                  <p:embed/>
                </p:oleObj>
              </mc:Choice>
              <mc:Fallback>
                <p:oleObj name="Equation" r:id="rId11" imgW="195552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3025775"/>
                        <a:ext cx="1955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Division Algorithm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The Division Algorithm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For polynomials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i="0" dirty="0">
                <a:solidFill>
                  <a:srgbClr val="000000"/>
                </a:solidFill>
              </a:rPr>
              <a:t>, the division algorithm gives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Q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 are polynomials and the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rgbClr val="C00C08"/>
                </a:solidFill>
              </a:rPr>
              <a:t>degree of</a:t>
            </a:r>
            <a:r>
              <a:rPr lang="en-US" i="0" dirty="0">
                <a:solidFill>
                  <a:srgbClr val="C00C08"/>
                </a:solidFill>
              </a:rPr>
              <a:t> </a:t>
            </a:r>
            <a:r>
              <a:rPr lang="en-US" b="1" i="1" dirty="0">
                <a:solidFill>
                  <a:srgbClr val="C00C08"/>
                </a:solidFill>
              </a:rPr>
              <a:t>R</a:t>
            </a:r>
            <a:r>
              <a:rPr lang="en-US" i="0" dirty="0">
                <a:solidFill>
                  <a:srgbClr val="C00C08"/>
                </a:solidFill>
              </a:rPr>
              <a:t> &lt; </a:t>
            </a:r>
            <a:r>
              <a:rPr lang="en-US" b="1" i="0" dirty="0">
                <a:solidFill>
                  <a:srgbClr val="C00C08"/>
                </a:solidFill>
              </a:rPr>
              <a:t>degree of</a:t>
            </a:r>
            <a:r>
              <a:rPr lang="en-US" i="0" dirty="0">
                <a:solidFill>
                  <a:srgbClr val="C00C08"/>
                </a:solidFill>
              </a:rPr>
              <a:t> </a:t>
            </a:r>
            <a:r>
              <a:rPr lang="en-US" b="1" i="1" dirty="0">
                <a:solidFill>
                  <a:srgbClr val="C00C08"/>
                </a:solidFill>
              </a:rPr>
              <a:t>D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352800" y="2598760"/>
          <a:ext cx="2413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3202200" imgH="1090800" progId="Equation.DSMT4">
                  <p:embed/>
                </p:oleObj>
              </mc:Choice>
              <mc:Fallback>
                <p:oleObj name="Equation" r:id="rId3" imgW="3202200" imgH="1090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98760"/>
                        <a:ext cx="2413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/>
        </p:nvGraphicFramePr>
        <p:xfrm>
          <a:off x="520700" y="1295400"/>
          <a:ext cx="6324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6324480" imgH="888840" progId="Equation.DSMT4">
                  <p:embed/>
                </p:oleObj>
              </mc:Choice>
              <mc:Fallback>
                <p:oleObj name="Equation" r:id="rId3" imgW="6324480" imgH="888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295400"/>
                        <a:ext cx="63246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400300" y="28194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1676160" imgH="304560" progId="Equation.DSMT4">
                  <p:embed/>
                </p:oleObj>
              </mc:Choice>
              <mc:Fallback>
                <p:oleObj name="Equation" r:id="rId5" imgW="167616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2819400"/>
                        <a:ext cx="167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940300" y="2819400"/>
          <a:ext cx="1765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1765080" imgH="368280" progId="Equation.DSMT4">
                  <p:embed/>
                </p:oleObj>
              </mc:Choice>
              <mc:Fallback>
                <p:oleObj name="Equation" r:id="rId7" imgW="176508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819400"/>
                        <a:ext cx="1765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33400" y="3657600"/>
          <a:ext cx="977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9" imgW="977760" imgH="355320" progId="Equation.DSMT4">
                  <p:embed/>
                </p:oleObj>
              </mc:Choice>
              <mc:Fallback>
                <p:oleObj name="Equation" r:id="rId9" imgW="9777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57600"/>
                        <a:ext cx="977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28800" y="3492500"/>
          <a:ext cx="2692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1" imgW="2692080" imgH="672840" progId="Equation.DSMT4">
                  <p:embed/>
                </p:oleObj>
              </mc:Choice>
              <mc:Fallback>
                <p:oleObj name="Equation" r:id="rId11" imgW="2692080" imgH="672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92500"/>
                        <a:ext cx="2692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940300" y="3606800"/>
          <a:ext cx="3746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3" imgW="3746160" imgH="888840" progId="Equation.DSMT4">
                  <p:embed/>
                </p:oleObj>
              </mc:Choice>
              <mc:Fallback>
                <p:oleObj name="Equation" r:id="rId13" imgW="374616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3606800"/>
                        <a:ext cx="3746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33400" y="49530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5" imgW="990360" imgH="355320" progId="Equation.DSMT4">
                  <p:embed/>
                </p:oleObj>
              </mc:Choice>
              <mc:Fallback>
                <p:oleObj name="Equation" r:id="rId15" imgW="9903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9530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1828800" y="4457700"/>
          <a:ext cx="2819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7" imgW="2819160" imgH="1015920" progId="Equation.DSMT4">
                  <p:embed/>
                </p:oleObj>
              </mc:Choice>
              <mc:Fallback>
                <p:oleObj name="Equation" r:id="rId17" imgW="281916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57700"/>
                        <a:ext cx="2819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940300" y="4711700"/>
          <a:ext cx="3784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9" imgW="3784320" imgH="876240" progId="Equation.DSMT4">
                  <p:embed/>
                </p:oleObj>
              </mc:Choice>
              <mc:Fallback>
                <p:oleObj name="Equation" r:id="rId19" imgW="3784320" imgH="876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4711700"/>
                        <a:ext cx="3784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33400" y="22098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21" imgW="1257120" imgH="304560" progId="Equation.DSMT4">
                  <p:embed/>
                </p:oleObj>
              </mc:Choice>
              <mc:Fallback>
                <p:oleObj name="Equation" r:id="rId21" imgW="125712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463800" y="13716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1676160" imgH="304560" progId="Equation.DSMT4">
                  <p:embed/>
                </p:oleObj>
              </mc:Choice>
              <mc:Fallback>
                <p:oleObj name="Equation" r:id="rId3" imgW="167616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371600"/>
                        <a:ext cx="167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086350" y="1371600"/>
          <a:ext cx="1765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1765080" imgH="368280" progId="Equation.DSMT4">
                  <p:embed/>
                </p:oleObj>
              </mc:Choice>
              <mc:Fallback>
                <p:oleObj name="Equation" r:id="rId5" imgW="1765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1371600"/>
                        <a:ext cx="1765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0352" y="22987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990360" imgH="355320" progId="Equation.DSMT4">
                  <p:embed/>
                </p:oleObj>
              </mc:Choice>
              <mc:Fallback>
                <p:oleObj name="Equation" r:id="rId7" imgW="990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987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752600" y="1816100"/>
          <a:ext cx="309880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9" imgW="3098520" imgH="1625400" progId="Equation.DSMT4">
                  <p:embed/>
                </p:oleObj>
              </mc:Choice>
              <mc:Fallback>
                <p:oleObj name="Equation" r:id="rId9" imgW="3098520" imgH="1625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16100"/>
                        <a:ext cx="3098800" cy="162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086350" y="2222500"/>
          <a:ext cx="38227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1" imgW="3822480" imgH="1587240" progId="Equation.DSMT4">
                  <p:embed/>
                </p:oleObj>
              </mc:Choice>
              <mc:Fallback>
                <p:oleObj name="Equation" r:id="rId11" imgW="3822480" imgH="1587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2222500"/>
                        <a:ext cx="3822700" cy="158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30352" y="4330700"/>
          <a:ext cx="100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3" imgW="1002960" imgH="355320" progId="Equation.DSMT4">
                  <p:embed/>
                </p:oleObj>
              </mc:Choice>
              <mc:Fallback>
                <p:oleObj name="Equation" r:id="rId13" imgW="100296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30700"/>
                        <a:ext cx="1003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752600" y="3810000"/>
          <a:ext cx="29210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5" imgW="2920680" imgH="2031840" progId="Equation.DSMT4">
                  <p:embed/>
                </p:oleObj>
              </mc:Choice>
              <mc:Fallback>
                <p:oleObj name="Equation" r:id="rId15" imgW="2920680" imgH="2031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10000"/>
                        <a:ext cx="29210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086350" y="4267200"/>
          <a:ext cx="3733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7" imgW="3733560" imgH="647640" progId="Equation.DSMT4">
                  <p:embed/>
                </p:oleObj>
              </mc:Choice>
              <mc:Fallback>
                <p:oleObj name="Equation" r:id="rId17" imgW="3733560" imgH="647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4267200"/>
                        <a:ext cx="3733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752600" y="1765300"/>
          <a:ext cx="29210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2920680" imgH="2031840" progId="Equation.DSMT4">
                  <p:embed/>
                </p:oleObj>
              </mc:Choice>
              <mc:Fallback>
                <p:oleObj name="Equation" r:id="rId3" imgW="2920680" imgH="2031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65300"/>
                        <a:ext cx="29210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4483100" y="2659679"/>
            <a:ext cx="0" cy="6096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374900" y="13716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1676160" imgH="304560" progId="Equation.DSMT4">
                  <p:embed/>
                </p:oleObj>
              </mc:Choice>
              <mc:Fallback>
                <p:oleObj name="Equation" r:id="rId5" imgW="167616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1371600"/>
                        <a:ext cx="167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908550" y="1371600"/>
          <a:ext cx="1765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1765080" imgH="368280" progId="Equation.DSMT4">
                  <p:embed/>
                </p:oleObj>
              </mc:Choice>
              <mc:Fallback>
                <p:oleObj name="Equation" r:id="rId7" imgW="1765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1371600"/>
                        <a:ext cx="1765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0352" y="22225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9" imgW="990360" imgH="355320" progId="Equation.DSMT4">
                  <p:embed/>
                </p:oleObj>
              </mc:Choice>
              <mc:Fallback>
                <p:oleObj name="Equation" r:id="rId9" imgW="990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225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908550" y="2286000"/>
          <a:ext cx="203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1" imgW="2031840" imgH="304560" progId="Equation.DSMT4">
                  <p:embed/>
                </p:oleObj>
              </mc:Choice>
              <mc:Fallback>
                <p:oleObj name="Equation" r:id="rId11" imgW="20318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2286000"/>
                        <a:ext cx="2032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30352" y="44831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3" imgW="990360" imgH="355320" progId="Equation.DSMT4">
                  <p:embed/>
                </p:oleObj>
              </mc:Choice>
              <mc:Fallback>
                <p:oleObj name="Equation" r:id="rId13" imgW="99036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831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1752600" y="3873500"/>
          <a:ext cx="295910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5" imgW="2958840" imgH="2120760" progId="Equation.DSMT4">
                  <p:embed/>
                </p:oleObj>
              </mc:Choice>
              <mc:Fallback>
                <p:oleObj name="Equation" r:id="rId15" imgW="2958840" imgH="2120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73500"/>
                        <a:ext cx="2959100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953000" y="4377708"/>
          <a:ext cx="39624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7" imgW="3962160" imgH="1511280" progId="Equation.DSMT4">
                  <p:embed/>
                </p:oleObj>
              </mc:Choice>
              <mc:Fallback>
                <p:oleObj name="Equation" r:id="rId17" imgW="3962160" imgH="1511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377708"/>
                        <a:ext cx="3962400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457450" y="13716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3" imgW="1676160" imgH="304560" progId="Equation.DSMT4">
                  <p:embed/>
                </p:oleObj>
              </mc:Choice>
              <mc:Fallback>
                <p:oleObj name="Equation" r:id="rId3" imgW="167616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1371600"/>
                        <a:ext cx="167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086350" y="1371600"/>
          <a:ext cx="1765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5" imgW="1765080" imgH="368280" progId="Equation.DSMT4">
                  <p:embed/>
                </p:oleObj>
              </mc:Choice>
              <mc:Fallback>
                <p:oleObj name="Equation" r:id="rId5" imgW="1765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1371600"/>
                        <a:ext cx="1765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57200" y="22860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7" imgW="990360" imgH="355320" progId="Equation.DSMT4">
                  <p:embed/>
                </p:oleObj>
              </mc:Choice>
              <mc:Fallback>
                <p:oleObj name="Equation" r:id="rId7" imgW="990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752600" y="1778000"/>
          <a:ext cx="30861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9" imgW="3085920" imgH="2666880" progId="Equation.DSMT4">
                  <p:embed/>
                </p:oleObj>
              </mc:Choice>
              <mc:Fallback>
                <p:oleObj name="Equation" r:id="rId9" imgW="3085920" imgH="2666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78000"/>
                        <a:ext cx="30861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285042"/>
              </p:ext>
            </p:extLst>
          </p:nvPr>
        </p:nvGraphicFramePr>
        <p:xfrm>
          <a:off x="5086350" y="2286000"/>
          <a:ext cx="33274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1" imgW="3327120" imgH="1866600" progId="Equation.DSMT4">
                  <p:embed/>
                </p:oleObj>
              </mc:Choice>
              <mc:Fallback>
                <p:oleObj name="Equation" r:id="rId11" imgW="3327120" imgH="1866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2286000"/>
                        <a:ext cx="3327400" cy="186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255</Words>
  <Application>Microsoft Office PowerPoint</Application>
  <PresentationFormat>On-screen Show (4:3)</PresentationFormat>
  <Paragraphs>35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5.7</vt:lpstr>
      <vt:lpstr>Objectives</vt:lpstr>
      <vt:lpstr>Example 1: Dividing by a Monomial</vt:lpstr>
      <vt:lpstr>Example 1: Dividing by a Monomial (cont.)</vt:lpstr>
      <vt:lpstr>The Division Algorithm</vt:lpstr>
      <vt:lpstr>Example 2: The Division Algorithm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3: Long Division (Remainder 0)</vt:lpstr>
      <vt:lpstr>Example 4: Long Division (Terms Missing)</vt:lpstr>
      <vt:lpstr>Example 4: Long Division (Terms Missing) (cont.)</vt:lpstr>
      <vt:lpstr>Example 4: Long Division (Terms Missing)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2016-10-03T21:54:02Z</dcterms:modified>
</cp:coreProperties>
</file>