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4" Type="http://schemas.openxmlformats.org/officeDocument/2006/relationships/image" Target="../media/image7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e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417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6F8D-9836-4D53-BE94-F0E89A5C0F69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AE65E-ADE9-460B-992D-8E6C05EC3F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190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3.wmf"/><Relationship Id="rId4" Type="http://schemas.openxmlformats.org/officeDocument/2006/relationships/image" Target="../media/image50.e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3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1.wmf"/><Relationship Id="rId11" Type="http://schemas.openxmlformats.org/officeDocument/2006/relationships/image" Target="../media/image73.wmf"/><Relationship Id="rId5" Type="http://schemas.openxmlformats.org/officeDocument/2006/relationships/oleObject" Target="../embeddings/oleObject70.bin"/><Relationship Id="rId10" Type="http://schemas.openxmlformats.org/officeDocument/2006/relationships/oleObject" Target="../embeddings/oleObject73.bin"/><Relationship Id="rId4" Type="http://schemas.openxmlformats.org/officeDocument/2006/relationships/image" Target="../media/image70.wmf"/><Relationship Id="rId9" Type="http://schemas.openxmlformats.org/officeDocument/2006/relationships/image" Target="../media/image7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7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8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8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Greatest Common Factor and Factoring by Grouping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Factoring out the GCF of a Polynomial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962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519113" algn="l"/>
              </a:tabLst>
            </a:pPr>
            <a:r>
              <a:rPr lang="en-US" i="0" dirty="0">
                <a:solidFill>
                  <a:schemeClr val="tx1"/>
                </a:solidFill>
              </a:rPr>
              <a:t>Factor each polynomial by finding the GCF (or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</a:t>
            </a:r>
            <a:r>
              <a:rPr lang="en-US" sz="1000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·</a:t>
            </a:r>
            <a:r>
              <a:rPr lang="en-US" sz="1000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GCF).</a:t>
            </a:r>
          </a:p>
          <a:p>
            <a:pPr marL="0" indent="0">
              <a:buFont typeface="Courier New" pitchFamily="49" charset="0"/>
              <a:buNone/>
              <a:tabLst>
                <a:tab pos="5191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+ 4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</a:p>
          <a:p>
            <a:pPr marL="0" indent="0">
              <a:buFont typeface="Courier New" pitchFamily="49" charset="0"/>
              <a:buNone/>
              <a:tabLst>
                <a:tab pos="5191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519113" algn="l"/>
              </a:tabLst>
            </a:pPr>
            <a:endParaRPr lang="en-US" sz="2000" dirty="0">
              <a:solidFill>
                <a:srgbClr val="00808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519113" algn="l"/>
              </a:tabLst>
            </a:pPr>
            <a:r>
              <a:rPr lang="en-US" i="0" dirty="0">
                <a:solidFill>
                  <a:schemeClr val="tx1"/>
                </a:solidFill>
              </a:rPr>
              <a:t>Checking by multiplying gives 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519113" algn="l"/>
              </a:tabLst>
            </a:pPr>
            <a:r>
              <a:rPr lang="en-US" i="0" dirty="0">
                <a:solidFill>
                  <a:schemeClr val="tx1"/>
                </a:solidFill>
              </a:rPr>
              <a:t>the original expression.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876800" y="3407484"/>
          <a:ext cx="3581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3581280" imgH="571320" progId="Equation.DSMT4">
                  <p:embed/>
                </p:oleObj>
              </mc:Choice>
              <mc:Fallback>
                <p:oleObj name="Equation" r:id="rId3" imgW="358128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407484"/>
                        <a:ext cx="3581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84142" y="2875482"/>
          <a:ext cx="1549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1549080" imgH="393480" progId="Equation.DSMT4">
                  <p:embed/>
                </p:oleObj>
              </mc:Choice>
              <mc:Fallback>
                <p:oleObj name="Equation" r:id="rId5" imgW="15490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142" y="2875482"/>
                        <a:ext cx="1549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206440" y="2873190"/>
          <a:ext cx="461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7" imgW="4609800" imgH="571320" progId="Equation.DSMT4">
                  <p:embed/>
                </p:oleObj>
              </mc:Choice>
              <mc:Fallback>
                <p:oleObj name="Equation" r:id="rId7" imgW="46098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440" y="2873190"/>
                        <a:ext cx="461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44689" y="480060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9" imgW="2323800" imgH="482400" progId="Equation.DSMT4">
                  <p:embed/>
                </p:oleObj>
              </mc:Choice>
              <mc:Fallback>
                <p:oleObj name="Equation" r:id="rId9" imgW="23238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4800600"/>
                        <a:ext cx="232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30352" y="5445125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1" imgW="1257120" imgH="304560" progId="Equation.DSMT4">
                  <p:embed/>
                </p:oleObj>
              </mc:Choice>
              <mc:Fallback>
                <p:oleObj name="Equation" r:id="rId11" imgW="12571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445125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829756" y="5376333"/>
          <a:ext cx="1879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3" imgW="1879560" imgH="495000" progId="Equation.DSMT4">
                  <p:embed/>
                </p:oleObj>
              </mc:Choice>
              <mc:Fallback>
                <p:oleObj name="Equation" r:id="rId13" imgW="187956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756" y="5376333"/>
                        <a:ext cx="1879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1981200" y="5349240"/>
          <a:ext cx="1778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5" imgW="1777680" imgH="457200" progId="Equation.DSMT4">
                  <p:embed/>
                </p:oleObj>
              </mc:Choice>
              <mc:Fallback>
                <p:oleObj name="Equation" r:id="rId15" imgW="177768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349240"/>
                        <a:ext cx="1778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Factoring out the GCF of a Polynomial (cont.)</a:t>
            </a:r>
          </a:p>
        </p:txBody>
      </p:sp>
      <p:sp>
        <p:nvSpPr>
          <p:cNvPr id="14340" name="Rectangle 9"/>
          <p:cNvSpPr>
            <a:spLocks noChangeArrowheads="1"/>
          </p:cNvSpPr>
          <p:nvPr/>
        </p:nvSpPr>
        <p:spPr bwMode="auto">
          <a:xfrm>
            <a:off x="3982720" y="3098800"/>
            <a:ext cx="49377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by factoring out a negative term, in this case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7</a:t>
            </a:r>
            <a:r>
              <a:rPr lang="en-US" sz="2000" i="1" dirty="0">
                <a:solidFill>
                  <a:srgbClr val="008080"/>
                </a:solidFill>
              </a:rPr>
              <a:t>by,</a:t>
            </a:r>
            <a:r>
              <a:rPr lang="en-US" sz="2000" dirty="0">
                <a:solidFill>
                  <a:srgbClr val="008080"/>
                </a:solidFill>
              </a:rPr>
              <a:t> the leading coefficient in parentheses is positive.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1371600"/>
          <a:ext cx="365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" imgW="3657600" imgH="482400" progId="Equation.DSMT4">
                  <p:embed/>
                </p:oleObj>
              </mc:Choice>
              <mc:Fallback>
                <p:oleObj name="Equation" r:id="rId3" imgW="365760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65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0352" y="20574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30352" y="2579511"/>
          <a:ext cx="3175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7" imgW="3174840" imgH="457200" progId="Equation.DSMT4">
                  <p:embed/>
                </p:oleObj>
              </mc:Choice>
              <mc:Fallback>
                <p:oleObj name="Equation" r:id="rId7" imgW="317484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79511"/>
                        <a:ext cx="3175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759200" y="2565399"/>
          <a:ext cx="294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9" imgW="2946240" imgH="571320" progId="Equation.DSMT4">
                  <p:embed/>
                </p:oleObj>
              </mc:Choice>
              <mc:Fallback>
                <p:oleObj name="Equation" r:id="rId9" imgW="29462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565399"/>
                        <a:ext cx="294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30352" y="4267200"/>
          <a:ext cx="375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1" imgW="3759120" imgH="482400" progId="Equation.DSMT4">
                  <p:embed/>
                </p:oleObj>
              </mc:Choice>
              <mc:Fallback>
                <p:oleObj name="Equation" r:id="rId11" imgW="375912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3759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0352" y="48768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3" imgW="1257120" imgH="304560" progId="Equation.DSMT4">
                  <p:embed/>
                </p:oleObj>
              </mc:Choice>
              <mc:Fallback>
                <p:oleObj name="Equation" r:id="rId13" imgW="125712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768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30352" y="5396088"/>
          <a:ext cx="320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5" imgW="3200400" imgH="393480" progId="Equation.DSMT4">
                  <p:embed/>
                </p:oleObj>
              </mc:Choice>
              <mc:Fallback>
                <p:oleObj name="Equation" r:id="rId15" imgW="320040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96088"/>
                        <a:ext cx="3200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759200" y="5383389"/>
          <a:ext cx="3784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7" imgW="3784320" imgH="571320" progId="Equation.DSMT4">
                  <p:embed/>
                </p:oleObj>
              </mc:Choice>
              <mc:Fallback>
                <p:oleObj name="Equation" r:id="rId17" imgW="378432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5383389"/>
                        <a:ext cx="3784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Factoring Out a Common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Binomial Factor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accent1"/>
                </a:solidFill>
              </a:rPr>
              <a:t>Factor each polynomial.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5181600" y="49784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is the understood coefficient of </a:t>
            </a:r>
            <a:r>
              <a:rPr lang="en-US" sz="2000" dirty="0">
                <a:solidFill>
                  <a:srgbClr val="FF00FF"/>
                </a:solidFill>
              </a:rPr>
              <a:t>(2</a:t>
            </a:r>
            <a:r>
              <a:rPr lang="en-US" sz="2000" i="1" dirty="0">
                <a:solidFill>
                  <a:srgbClr val="FF00FF"/>
                </a:solidFill>
              </a:rPr>
              <a:t>x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FF"/>
                </a:solidFill>
              </a:rPr>
              <a:t> 3)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3400" y="1978377"/>
          <a:ext cx="370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3" imgW="3708360" imgH="495000" progId="Equation.DSMT4">
                  <p:embed/>
                </p:oleObj>
              </mc:Choice>
              <mc:Fallback>
                <p:oleObj name="Equation" r:id="rId3" imgW="3708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78377"/>
                        <a:ext cx="370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3400" y="2743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43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81200" y="2658533"/>
          <a:ext cx="3149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7" imgW="3149280" imgH="495000" progId="Equation.DSMT4">
                  <p:embed/>
                </p:oleObj>
              </mc:Choice>
              <mc:Fallback>
                <p:oleObj name="Equation" r:id="rId7" imgW="31492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58533"/>
                        <a:ext cx="3149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181600" y="2655710"/>
          <a:ext cx="2590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9" imgW="2590560" imgH="571320" progId="Equation.DSMT4">
                  <p:embed/>
                </p:oleObj>
              </mc:Choice>
              <mc:Fallback>
                <p:oleObj name="Equation" r:id="rId9" imgW="25905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655710"/>
                        <a:ext cx="2590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33400" y="3309056"/>
          <a:ext cx="337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1" imgW="3377880" imgH="469800" progId="Equation.DSMT4">
                  <p:embed/>
                </p:oleObj>
              </mc:Choice>
              <mc:Fallback>
                <p:oleObj name="Equation" r:id="rId11" imgW="3377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09056"/>
                        <a:ext cx="337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22111" y="3942645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3" imgW="1257120" imgH="304560" progId="Equation.DSMT4">
                  <p:embed/>
                </p:oleObj>
              </mc:Choice>
              <mc:Fallback>
                <p:oleObj name="Equation" r:id="rId13" imgW="12571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111" y="3942645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981200" y="3887612"/>
          <a:ext cx="289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5" imgW="2895480" imgH="469800" progId="Equation.DSMT4">
                  <p:embed/>
                </p:oleObj>
              </mc:Choice>
              <mc:Fallback>
                <p:oleObj name="Equation" r:id="rId15" imgW="28954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87612"/>
                        <a:ext cx="289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967111" y="3907367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7" imgW="3403440" imgH="469800" progId="Equation.DSMT4">
                  <p:embed/>
                </p:oleObj>
              </mc:Choice>
              <mc:Fallback>
                <p:oleObj name="Equation" r:id="rId17" imgW="34034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111" y="3907367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964289" y="4502855"/>
          <a:ext cx="243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9" imgW="2438280" imgH="469800" progId="Equation.DSMT4">
                  <p:embed/>
                </p:oleObj>
              </mc:Choice>
              <mc:Fallback>
                <p:oleObj name="Equation" r:id="rId19" imgW="243828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289" y="4502855"/>
                        <a:ext cx="2438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Factoring by Grouping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Factor each polynomial by grouping.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i="0" dirty="0">
                <a:solidFill>
                  <a:srgbClr val="0000FF"/>
                </a:solidFill>
              </a:rPr>
              <a:t> + 5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+ 15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30352" y="5314950"/>
          <a:ext cx="690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" imgW="6908760" imgH="469800" progId="Equation.DSMT4">
                  <p:embed/>
                </p:oleObj>
              </mc:Choice>
              <mc:Fallback>
                <p:oleObj name="Equation" r:id="rId3" imgW="690876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14950"/>
                        <a:ext cx="6908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2982913"/>
          <a:ext cx="2362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5" imgW="2361960" imgH="355320" progId="Equation.DSMT4">
                  <p:embed/>
                </p:oleObj>
              </mc:Choice>
              <mc:Fallback>
                <p:oleObj name="Equation" r:id="rId5" imgW="2361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82913"/>
                        <a:ext cx="2362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984500" y="2915355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7" imgW="3073320" imgH="469800" progId="Equation.DSMT4">
                  <p:embed/>
                </p:oleObj>
              </mc:Choice>
              <mc:Fallback>
                <p:oleObj name="Equation" r:id="rId7" imgW="3073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2915355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984500" y="3699228"/>
          <a:ext cx="2794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9" imgW="2793960" imgH="469800" progId="Equation.DSMT4">
                  <p:embed/>
                </p:oleObj>
              </mc:Choice>
              <mc:Fallback>
                <p:oleObj name="Equation" r:id="rId9" imgW="2793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3699228"/>
                        <a:ext cx="2794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971800" y="44831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1" imgW="2145960" imgH="469800" progId="Equation.DSMT4">
                  <p:embed/>
                </p:oleObj>
              </mc:Choice>
              <mc:Fallback>
                <p:oleObj name="Equation" r:id="rId11" imgW="2145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48310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6096000" y="2971800"/>
          <a:ext cx="2755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3" imgW="2755800" imgH="609480" progId="Equation.DSMT4">
                  <p:embed/>
                </p:oleObj>
              </mc:Choice>
              <mc:Fallback>
                <p:oleObj name="Equation" r:id="rId13" imgW="275580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71800"/>
                        <a:ext cx="2755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096000" y="3835400"/>
          <a:ext cx="2298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15" imgW="2298600" imgH="583920" progId="Equation.DSMT4">
                  <p:embed/>
                </p:oleObj>
              </mc:Choice>
              <mc:Fallback>
                <p:oleObj name="Equation" r:id="rId15" imgW="2298600" imgH="583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835400"/>
                        <a:ext cx="2298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6096000" y="4508500"/>
          <a:ext cx="2146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7" imgW="2145960" imgH="596880" progId="Equation.DSMT4">
                  <p:embed/>
                </p:oleObj>
              </mc:Choice>
              <mc:Fallback>
                <p:oleObj name="Equation" r:id="rId17" imgW="2145960" imgH="596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508500"/>
                        <a:ext cx="2146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Factoring by Grouping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does not work because                                  However, these two expressions are </a:t>
            </a:r>
            <a:r>
              <a:rPr lang="en-US" b="1" dirty="0"/>
              <a:t>opposites</a:t>
            </a:r>
            <a:r>
              <a:rPr lang="en-US" dirty="0"/>
              <a:t>.  Thus we can find a common factor by factoring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5 instead of </a:t>
            </a:r>
            <a:r>
              <a:rPr lang="en-US" dirty="0">
                <a:latin typeface="Symbol" pitchFamily="18" charset="2"/>
              </a:rPr>
              <a:t>+</a:t>
            </a:r>
            <a:r>
              <a:rPr lang="en-US" dirty="0"/>
              <a:t>5 from the last two terms.</a:t>
            </a:r>
          </a:p>
          <a:p>
            <a:endParaRPr lang="en-US" dirty="0"/>
          </a:p>
        </p:txBody>
      </p:sp>
      <p:graphicFrame>
        <p:nvGraphicFramePr>
          <p:cNvPr id="17413" name="Object 9"/>
          <p:cNvGraphicFramePr>
            <a:graphicFrameLocks noChangeAspect="1"/>
          </p:cNvGraphicFramePr>
          <p:nvPr/>
        </p:nvGraphicFramePr>
        <p:xfrm>
          <a:off x="4622800" y="3886200"/>
          <a:ext cx="2522537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" imgW="2527200" imgH="469800" progId="Equation.DSMT4">
                  <p:embed/>
                </p:oleObj>
              </mc:Choice>
              <mc:Fallback>
                <p:oleObj name="Equation" r:id="rId3" imgW="2527200" imgH="469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886200"/>
                        <a:ext cx="2522537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78556" y="1295400"/>
          <a:ext cx="288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5" imgW="2882880" imgH="482400" progId="Equation.DSMT4">
                  <p:embed/>
                </p:oleObj>
              </mc:Choice>
              <mc:Fallback>
                <p:oleObj name="Equation" r:id="rId5" imgW="28828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556" y="1295400"/>
                        <a:ext cx="2882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75733" y="1916289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7" imgW="1257120" imgH="304560" progId="Equation.DSMT4">
                  <p:embed/>
                </p:oleObj>
              </mc:Choice>
              <mc:Fallback>
                <p:oleObj name="Equation" r:id="rId7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33" y="1916289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2458155"/>
          <a:ext cx="2336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9" imgW="2336760" imgH="457200" progId="Equation.DSMT4">
                  <p:embed/>
                </p:oleObj>
              </mc:Choice>
              <mc:Fallback>
                <p:oleObj name="Equation" r:id="rId9" imgW="233676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58155"/>
                        <a:ext cx="2336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959100" y="2435577"/>
          <a:ext cx="3289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1" imgW="3288960" imgH="571320" progId="Equation.DSMT4">
                  <p:embed/>
                </p:oleObj>
              </mc:Choice>
              <mc:Fallback>
                <p:oleObj name="Equation" r:id="rId11" imgW="328896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2435577"/>
                        <a:ext cx="3289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933700" y="3111500"/>
          <a:ext cx="309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3" imgW="3098520" imgH="469800" progId="Equation.DSMT4">
                  <p:embed/>
                </p:oleObj>
              </mc:Choice>
              <mc:Fallback>
                <p:oleObj name="Equation" r:id="rId13" imgW="30985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111500"/>
                        <a:ext cx="309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Factoring by Grouping (cont.)</a:t>
            </a:r>
          </a:p>
        </p:txBody>
      </p: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455613" y="1295400"/>
            <a:ext cx="822642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But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+ </a:t>
            </a:r>
            <a:r>
              <a:rPr lang="en-US" sz="2800" i="1" dirty="0">
                <a:solidFill>
                  <a:srgbClr val="000099"/>
                </a:solidFill>
              </a:rPr>
              <a:t>a</a:t>
            </a:r>
            <a:r>
              <a:rPr lang="en-US" sz="2800" dirty="0">
                <a:solidFill>
                  <a:srgbClr val="000099"/>
                </a:solidFill>
              </a:rPr>
              <a:t> ≠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+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there is no common factor.</a:t>
            </a:r>
          </a:p>
          <a:p>
            <a:r>
              <a:rPr lang="en-US" sz="2800" dirty="0"/>
              <a:t>So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</a:t>
            </a:r>
            <a:r>
              <a:rPr lang="en-US" sz="2800" i="1" dirty="0">
                <a:solidFill>
                  <a:srgbClr val="0000FF"/>
                </a:solidFill>
              </a:rPr>
              <a:t>ax</a:t>
            </a:r>
            <a:r>
              <a:rPr lang="en-US" sz="2800" dirty="0">
                <a:solidFill>
                  <a:srgbClr val="0000FF"/>
                </a:solidFill>
              </a:rPr>
              <a:t> + 3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+ 3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/>
              <a:t>is </a:t>
            </a:r>
            <a:r>
              <a:rPr lang="en-US" sz="2800" b="1" dirty="0"/>
              <a:t>not factorable</a:t>
            </a:r>
            <a:r>
              <a:rPr lang="en-US" sz="2800" dirty="0"/>
              <a:t>.</a:t>
            </a:r>
            <a:r>
              <a:rPr lang="en-US" sz="2800" b="1" dirty="0"/>
              <a:t>	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244601" y="1326444"/>
          <a:ext cx="2336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3" imgW="2336760" imgH="457200" progId="Equation.DSMT4">
                  <p:embed/>
                </p:oleObj>
              </mc:Choice>
              <mc:Fallback>
                <p:oleObj name="Equation" r:id="rId3" imgW="23367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1" y="1326444"/>
                        <a:ext cx="2336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622322" y="1326444"/>
          <a:ext cx="3289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5" imgW="3288960" imgH="571320" progId="Equation.DSMT4">
                  <p:embed/>
                </p:oleObj>
              </mc:Choice>
              <mc:Fallback>
                <p:oleObj name="Equation" r:id="rId5" imgW="328896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322" y="1326444"/>
                        <a:ext cx="3289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622322" y="1905000"/>
          <a:ext cx="283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7" imgW="2831760" imgH="469800" progId="Equation.DSMT4">
                  <p:embed/>
                </p:oleObj>
              </mc:Choice>
              <mc:Fallback>
                <p:oleObj name="Equation" r:id="rId7" imgW="2831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322" y="1905000"/>
                        <a:ext cx="2832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627967" y="2415822"/>
          <a:ext cx="364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9" imgW="3644640" imgH="469800" progId="Equation.DSMT4">
                  <p:embed/>
                </p:oleObj>
              </mc:Choice>
              <mc:Fallback>
                <p:oleObj name="Equation" r:id="rId9" imgW="36446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967" y="2415822"/>
                        <a:ext cx="364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33400" y="3119966"/>
          <a:ext cx="284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11" imgW="2844720" imgH="482400" progId="Equation.DSMT4">
                  <p:embed/>
                </p:oleObj>
              </mc:Choice>
              <mc:Fallback>
                <p:oleObj name="Equation" r:id="rId11" imgW="284472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19966"/>
                        <a:ext cx="2844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33400" y="3738563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13" imgW="1257120" imgH="304560" progId="Equation.DSMT4">
                  <p:embed/>
                </p:oleObj>
              </mc:Choice>
              <mc:Fallback>
                <p:oleObj name="Equation" r:id="rId13" imgW="125712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38563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446410" y="3636432"/>
          <a:ext cx="3073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15" imgW="3073320" imgH="571320" progId="Equation.DSMT4">
                  <p:embed/>
                </p:oleObj>
              </mc:Choice>
              <mc:Fallback>
                <p:oleObj name="Equation" r:id="rId15" imgW="307332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410" y="3636432"/>
                        <a:ext cx="3073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446410" y="4246031"/>
          <a:ext cx="283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17" imgW="2831760" imgH="469800" progId="Equation.DSMT4">
                  <p:embed/>
                </p:oleObj>
              </mc:Choice>
              <mc:Fallback>
                <p:oleObj name="Equation" r:id="rId17" imgW="283176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410" y="4246031"/>
                        <a:ext cx="2832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2057400" y="3688080"/>
          <a:ext cx="2349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19" imgW="2349360" imgH="457200" progId="Equation.DSMT4">
                  <p:embed/>
                </p:oleObj>
              </mc:Choice>
              <mc:Fallback>
                <p:oleObj name="Equation" r:id="rId19" imgW="23493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688080"/>
                        <a:ext cx="2349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Factoring by Grouping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d.	</a:t>
            </a:r>
            <a:r>
              <a:rPr lang="en-US" i="1" dirty="0">
                <a:solidFill>
                  <a:srgbClr val="0000FF"/>
                </a:solidFill>
              </a:rPr>
              <a:t>xy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y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			</a:t>
            </a:r>
          </a:p>
          <a:p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30352" y="2517422"/>
          <a:ext cx="2057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2057400" imgH="355320" progId="Equation.DSMT4">
                  <p:embed/>
                </p:oleObj>
              </mc:Choice>
              <mc:Fallback>
                <p:oleObj name="Equation" r:id="rId3" imgW="205740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7422"/>
                        <a:ext cx="2057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717800" y="2446866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2755800" imgH="469800" progId="Equation.DSMT4">
                  <p:embed/>
                </p:oleObj>
              </mc:Choice>
              <mc:Fallback>
                <p:oleObj name="Equation" r:id="rId5" imgW="2755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2446866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717800" y="3000021"/>
          <a:ext cx="290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2908080" imgH="469800" progId="Equation.DSMT4">
                  <p:embed/>
                </p:oleObj>
              </mc:Choice>
              <mc:Fallback>
                <p:oleObj name="Equation" r:id="rId7" imgW="29080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000021"/>
                        <a:ext cx="290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842000" y="3035300"/>
          <a:ext cx="215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2158920" imgH="622080" progId="Equation.DSMT4">
                  <p:embed/>
                </p:oleObj>
              </mc:Choice>
              <mc:Fallback>
                <p:oleObj name="Equation" r:id="rId9" imgW="215892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3035300"/>
                        <a:ext cx="215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717800" y="3505200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2133360" imgH="469800" progId="Equation.DSMT4">
                  <p:embed/>
                </p:oleObj>
              </mc:Choice>
              <mc:Fallback>
                <p:oleObj name="Equation" r:id="rId11" imgW="2133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505200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Factoring by Grouping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endParaRPr lang="en-US" b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In the expression                                         there is no common factor in the first two terms.  However, the first and third terms have a common factor so we rearrange the terms as follows.</a:t>
            </a:r>
          </a:p>
          <a:p>
            <a:endParaRPr lang="en-US" dirty="0"/>
          </a:p>
        </p:txBody>
      </p:sp>
      <p:graphicFrame>
        <p:nvGraphicFramePr>
          <p:cNvPr id="20484" name="Object 5"/>
          <p:cNvGraphicFramePr>
            <a:graphicFrameLocks noChangeAspect="1"/>
          </p:cNvGraphicFramePr>
          <p:nvPr/>
        </p:nvGraphicFramePr>
        <p:xfrm>
          <a:off x="541866" y="1447800"/>
          <a:ext cx="373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3" imgW="3733800" imgH="381000" progId="Equation.DSMT4">
                  <p:embed/>
                </p:oleObj>
              </mc:Choice>
              <mc:Fallback>
                <p:oleObj name="Equation" r:id="rId3" imgW="3733800" imgH="38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66" y="1447800"/>
                        <a:ext cx="373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101622" y="2449689"/>
          <a:ext cx="316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5" imgW="3162240" imgH="355320" progId="Equation.DSMT4">
                  <p:embed/>
                </p:oleObj>
              </mc:Choice>
              <mc:Fallback>
                <p:oleObj name="Equation" r:id="rId5" imgW="31622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449689"/>
                        <a:ext cx="3162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30352" y="4332111"/>
          <a:ext cx="316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7" imgW="3162240" imgH="355320" progId="Equation.DSMT4">
                  <p:embed/>
                </p:oleObj>
              </mc:Choice>
              <mc:Fallback>
                <p:oleObj name="Equation" r:id="rId7" imgW="316224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32111"/>
                        <a:ext cx="3162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784600" y="4267200"/>
          <a:ext cx="392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8" imgW="3924000" imgH="469800" progId="Equation.DSMT4">
                  <p:embed/>
                </p:oleObj>
              </mc:Choice>
              <mc:Fallback>
                <p:oleObj name="Equation" r:id="rId8" imgW="39240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267200"/>
                        <a:ext cx="392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784600" y="4854222"/>
          <a:ext cx="364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10" imgW="3644640" imgH="469800" progId="Equation.DSMT4">
                  <p:embed/>
                </p:oleObj>
              </mc:Choice>
              <mc:Fallback>
                <p:oleObj name="Equation" r:id="rId10" imgW="36446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54222"/>
                        <a:ext cx="364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Factoring by Grouping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8489" y="1284111"/>
            <a:ext cx="8229600" cy="4572000"/>
          </a:xfrm>
        </p:spPr>
        <p:txBody>
          <a:bodyPr/>
          <a:lstStyle/>
          <a:p>
            <a:r>
              <a:rPr lang="en-US" dirty="0"/>
              <a:t>Now we see that 5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anose="05050102010706020507" pitchFamily="18" charset="2"/>
              </a:rPr>
              <a:t>-</a:t>
            </a:r>
            <a:r>
              <a:rPr lang="en-US" dirty="0"/>
              <a:t> 3</a:t>
            </a:r>
            <a:r>
              <a:rPr lang="en-US" i="1" dirty="0"/>
              <a:t>v</a:t>
            </a:r>
            <a:r>
              <a:rPr lang="en-US" dirty="0"/>
              <a:t> and 3</a:t>
            </a:r>
            <a:r>
              <a:rPr lang="en-US" i="1" dirty="0"/>
              <a:t>v</a:t>
            </a:r>
            <a:r>
              <a:rPr lang="en-US" dirty="0"/>
              <a:t> </a:t>
            </a:r>
            <a:r>
              <a:rPr lang="en-US" dirty="0">
                <a:latin typeface="Symbol" panose="05050102010706020507" pitchFamily="18" charset="2"/>
              </a:rPr>
              <a:t>-</a:t>
            </a:r>
            <a:r>
              <a:rPr lang="en-US" dirty="0"/>
              <a:t> 5</a:t>
            </a:r>
            <a:r>
              <a:rPr lang="en-US" i="1" dirty="0"/>
              <a:t>x</a:t>
            </a:r>
            <a:r>
              <a:rPr lang="en-US" dirty="0"/>
              <a:t> are opposites and we factor out </a:t>
            </a:r>
            <a:r>
              <a:rPr lang="en-US" dirty="0">
                <a:latin typeface="Symbol" panose="05050102010706020507" pitchFamily="18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u</a:t>
            </a:r>
            <a:r>
              <a:rPr lang="en-US" dirty="0"/>
              <a:t>  from the last two terms.  The result is as follows.</a:t>
            </a:r>
          </a:p>
          <a:p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33400" y="2895600"/>
          <a:ext cx="3187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3187440" imgH="355320" progId="Equation.DSMT4">
                  <p:embed/>
                </p:oleObj>
              </mc:Choice>
              <mc:Fallback>
                <p:oleObj name="Equation" r:id="rId3" imgW="318744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3187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92200" y="3393722"/>
          <a:ext cx="392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3924000" imgH="469800" progId="Equation.DSMT4">
                  <p:embed/>
                </p:oleObj>
              </mc:Choice>
              <mc:Fallback>
                <p:oleObj name="Equation" r:id="rId5" imgW="392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393722"/>
                        <a:ext cx="392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092200" y="4006145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3860640" imgH="469800" progId="Equation.DSMT4">
                  <p:embed/>
                </p:oleObj>
              </mc:Choice>
              <mc:Fallback>
                <p:oleObj name="Equation" r:id="rId7" imgW="38606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4006145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092200" y="4581878"/>
          <a:ext cx="364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9" imgW="3644640" imgH="469800" progId="Equation.DSMT4">
                  <p:embed/>
                </p:oleObj>
              </mc:Choice>
              <mc:Fallback>
                <p:oleObj name="Equation" r:id="rId9" imgW="36446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4581878"/>
                        <a:ext cx="364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5105400" y="4711700"/>
          <a:ext cx="312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1" imgW="3124080" imgH="241200" progId="Equation.DSMT4">
                  <p:embed/>
                </p:oleObj>
              </mc:Choice>
              <mc:Fallback>
                <p:oleObj name="Equation" r:id="rId11" imgW="312408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711700"/>
                        <a:ext cx="3124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092200" y="5111750"/>
          <a:ext cx="265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3" imgW="2654280" imgH="469800" progId="Equation.DSMT4">
                  <p:embed/>
                </p:oleObj>
              </mc:Choice>
              <mc:Fallback>
                <p:oleObj name="Equation" r:id="rId13" imgW="26542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111750"/>
                        <a:ext cx="265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939380"/>
              </p:ext>
            </p:extLst>
          </p:nvPr>
        </p:nvGraphicFramePr>
        <p:xfrm>
          <a:off x="641350" y="1454150"/>
          <a:ext cx="73279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7327800" imgH="2692080" progId="Equation.DSMT4">
                  <p:embed/>
                </p:oleObj>
              </mc:Choice>
              <mc:Fallback>
                <p:oleObj name="Equation" r:id="rId3" imgW="7327800" imgH="269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1454150"/>
                        <a:ext cx="7327900" cy="269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Factor polynomials by finding the </a:t>
            </a:r>
            <a:r>
              <a:rPr lang="en-US" b="1" i="0" dirty="0">
                <a:solidFill>
                  <a:schemeClr val="tx1"/>
                </a:solidFill>
              </a:rPr>
              <a:t>greatest common 	factor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Factor polynomials by </a:t>
            </a:r>
            <a:r>
              <a:rPr lang="en-US" b="1" i="0" dirty="0">
                <a:solidFill>
                  <a:schemeClr val="tx1"/>
                </a:solidFill>
              </a:rPr>
              <a:t>grouping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23555" name="Object 4"/>
          <p:cNvGraphicFramePr>
            <a:graphicFrameLocks noChangeAspect="1"/>
          </p:cNvGraphicFramePr>
          <p:nvPr/>
        </p:nvGraphicFramePr>
        <p:xfrm>
          <a:off x="533400" y="1320800"/>
          <a:ext cx="7086600" cy="248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7086600" imgH="2489040" progId="Equation.DSMT4">
                  <p:embed/>
                </p:oleObj>
              </mc:Choice>
              <mc:Fallback>
                <p:oleObj name="Equation" r:id="rId3" imgW="7086600" imgH="248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20800"/>
                        <a:ext cx="7086600" cy="248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Greatest Common Factor of a Set of Terms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1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 for Finding the GCF of a Set of Terms</a:t>
            </a:r>
          </a:p>
          <a:p>
            <a:pPr marL="0" indent="0">
              <a:spcBef>
                <a:spcPct val="1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Find the prime factorization of all integers and 	integer coefficients.</a:t>
            </a:r>
          </a:p>
          <a:p>
            <a:pPr marL="0" indent="0">
              <a:spcBef>
                <a:spcPct val="1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List all the factors that are common to all terms, 	including variables.</a:t>
            </a:r>
          </a:p>
          <a:p>
            <a:pPr marL="0" indent="0">
              <a:spcBef>
                <a:spcPct val="1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Choose the greatest power of each factor that is 	common to all terms.</a:t>
            </a:r>
          </a:p>
          <a:p>
            <a:pPr marL="0" indent="0">
              <a:spcBef>
                <a:spcPct val="1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</a:t>
            </a:r>
            <a:r>
              <a:rPr lang="en-US" i="0" dirty="0">
                <a:solidFill>
                  <a:srgbClr val="000000"/>
                </a:solidFill>
              </a:rPr>
              <a:t>	Multiply these powers to find the GCF.</a:t>
            </a:r>
          </a:p>
          <a:p>
            <a:pPr marL="0" indent="0">
              <a:spcBef>
                <a:spcPct val="1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Note</a:t>
            </a:r>
            <a:r>
              <a:rPr lang="en-US" i="0" dirty="0">
                <a:solidFill>
                  <a:srgbClr val="000000"/>
                </a:solidFill>
              </a:rPr>
              <a:t>: If there is no common prime factor or 	variable, then the GCF is 1.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GCF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GCF for each of the following sets of algebraic terms.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{30, 45, 75}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prime factorization of each number:</a:t>
            </a:r>
          </a:p>
          <a:p>
            <a:pPr marL="0" indent="0" algn="ctr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i="0" dirty="0">
                <a:solidFill>
                  <a:srgbClr val="00007D"/>
                </a:solidFill>
              </a:rPr>
              <a:t>30 = 2 · 3 · 5,  45 = 3</a:t>
            </a:r>
            <a:r>
              <a:rPr lang="en-US" i="0" baseline="30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rgbClr val="00007D"/>
                </a:solidFill>
              </a:rPr>
              <a:t> · 5, 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7D"/>
                </a:solidFill>
              </a:rPr>
              <a:t>  75 = 3 · 5</a:t>
            </a:r>
            <a:r>
              <a:rPr lang="en-US" i="0" baseline="30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i="0" dirty="0">
                <a:solidFill>
                  <a:schemeClr val="tx1"/>
                </a:solidFill>
              </a:rPr>
              <a:t>The common factors are </a:t>
            </a:r>
            <a:r>
              <a:rPr lang="en-US" i="0" dirty="0">
                <a:solidFill>
                  <a:srgbClr val="007D00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007D0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and the greatest power of each common to all numbers is </a:t>
            </a:r>
            <a:r>
              <a:rPr lang="en-US" i="0" dirty="0">
                <a:solidFill>
                  <a:srgbClr val="FF00FF"/>
                </a:solidFill>
              </a:rPr>
              <a:t>3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FF"/>
                </a:solidFill>
              </a:rPr>
              <a:t>5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 GCF 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rgbClr val="FF00FF"/>
                </a:solidFill>
              </a:rPr>
              <a:t> 3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rgbClr val="FF00FF"/>
                </a:solidFill>
              </a:rPr>
              <a:t> · 5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15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GCF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841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i="0" dirty="0">
                <a:solidFill>
                  <a:schemeClr val="tx1"/>
                </a:solidFill>
              </a:rPr>
              <a:t>Writing each integer coefficient in prime factored form gives: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i="0" dirty="0">
                <a:solidFill>
                  <a:schemeClr val="tx1"/>
                </a:solidFill>
              </a:rPr>
              <a:t>The common factors are 5,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and after finding the greatest power of each common to all three terms, we have 5</a:t>
            </a:r>
            <a:r>
              <a:rPr lang="en-US" i="0" baseline="30000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baseline="30000" dirty="0">
                <a:solidFill>
                  <a:schemeClr val="tx1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baseline="30000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4874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GCF 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rgbClr val="FF00FF"/>
                </a:solidFill>
              </a:rPr>
              <a:t> 5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rgbClr val="FF00FF"/>
                </a:solidFill>
              </a:rPr>
              <a:t> · 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baseline="30000" dirty="0">
                <a:solidFill>
                  <a:srgbClr val="FF00FF"/>
                </a:solidFill>
              </a:rPr>
              <a:t>3</a:t>
            </a:r>
            <a:r>
              <a:rPr lang="en-US" i="0" dirty="0">
                <a:solidFill>
                  <a:srgbClr val="FF00FF"/>
                </a:solidFill>
              </a:rPr>
              <a:t> · </a:t>
            </a:r>
            <a:r>
              <a:rPr lang="en-US" i="1" dirty="0">
                <a:solidFill>
                  <a:srgbClr val="FF00FF"/>
                </a:solidFill>
              </a:rPr>
              <a:t>y</a:t>
            </a:r>
            <a:r>
              <a:rPr lang="en-US" i="0" baseline="30000" dirty="0">
                <a:solidFill>
                  <a:srgbClr val="FF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baseline="30000" dirty="0">
                <a:solidFill>
                  <a:srgbClr val="FF0000"/>
                </a:solidFill>
              </a:rPr>
              <a:t>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1371600"/>
          <a:ext cx="3797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3797300" imgH="596900" progId="Equation.DSMT4">
                  <p:embed/>
                </p:oleObj>
              </mc:Choice>
              <mc:Fallback>
                <p:oleObj name="Equation" r:id="rId3" imgW="3797300" imgH="596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797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0352" y="3447344"/>
          <a:ext cx="274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2743200" imgH="482400" progId="Equation.DSMT4">
                  <p:embed/>
                </p:oleObj>
              </mc:Choice>
              <mc:Fallback>
                <p:oleObj name="Equation" r:id="rId5" imgW="274320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47344"/>
                        <a:ext cx="2743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386554" y="3447344"/>
          <a:ext cx="2552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7" imgW="2552400" imgH="482400" progId="Equation.DSMT4">
                  <p:embed/>
                </p:oleObj>
              </mc:Choice>
              <mc:Fallback>
                <p:oleObj name="Equation" r:id="rId7" imgW="25524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554" y="3447344"/>
                        <a:ext cx="2552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6052256" y="3447344"/>
          <a:ext cx="283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9" imgW="2831760" imgH="482400" progId="Equation.DSMT4">
                  <p:embed/>
                </p:oleObj>
              </mc:Choice>
              <mc:Fallback>
                <p:oleObj name="Equation" r:id="rId9" imgW="28317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2256" y="3447344"/>
                        <a:ext cx="283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Factoring Out the Greatest Common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Monomial Factor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Factoring Out the GCF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To find a monomial that is the greatest common factor (GCF) of a polynomial: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Find the variable(s) of highest degree and the 	largest integer coefficient that is a factor of each 	term of the polynomial.  (This is one factor.)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Divide this monomial factor into each term of the 	polynomial, resulting in another polynomial factor.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Factoring Out the GCF of a Polynomial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Factor each polynomial by factoring out the greatest common monomial factor.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+ 30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Checking by multiplying gives 6(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+ 5) = 6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+ 30, the original expression.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023533" y="2858911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1041120" imgH="291960" progId="Equation.DSMT4">
                  <p:embed/>
                </p:oleObj>
              </mc:Choice>
              <mc:Fallback>
                <p:oleObj name="Equation" r:id="rId3" imgW="10411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533" y="2858911"/>
                        <a:ext cx="104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110795" y="2847622"/>
          <a:ext cx="161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1612800" imgH="291960" progId="Equation.DSMT4">
                  <p:embed/>
                </p:oleObj>
              </mc:Choice>
              <mc:Fallback>
                <p:oleObj name="Equation" r:id="rId5" imgW="1612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0795" y="2847622"/>
                        <a:ext cx="1612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769556" y="2771422"/>
          <a:ext cx="139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7" imgW="1396800" imgH="469800" progId="Equation.DSMT4">
                  <p:embed/>
                </p:oleObj>
              </mc:Choice>
              <mc:Fallback>
                <p:oleObj name="Equation" r:id="rId7" imgW="1396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9556" y="2771422"/>
                        <a:ext cx="139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30352" y="5246511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9" imgW="850680" imgH="380880" progId="Equation.DSMT4">
                  <p:embed/>
                </p:oleObj>
              </mc:Choice>
              <mc:Fallback>
                <p:oleObj name="Equation" r:id="rId9" imgW="8506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46511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447800" y="5250744"/>
          <a:ext cx="2095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1" imgW="2095200" imgH="495000" progId="Equation.DSMT4">
                  <p:embed/>
                </p:oleObj>
              </mc:Choice>
              <mc:Fallback>
                <p:oleObj name="Equation" r:id="rId11" imgW="209520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250744"/>
                        <a:ext cx="2095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619500" y="5219700"/>
          <a:ext cx="438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3" imgW="4381200" imgH="571320" progId="Equation.DSMT4">
                  <p:embed/>
                </p:oleObj>
              </mc:Choice>
              <mc:Fallback>
                <p:oleObj name="Equation" r:id="rId13" imgW="43812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5219700"/>
                        <a:ext cx="4381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Factoring Out the GCF of a Polynomial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934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– 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d.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rgbClr val="0000FF"/>
                </a:solidFill>
              </a:rPr>
              <a:t> – 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+ 2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baseline="30000" dirty="0">
                <a:solidFill>
                  <a:srgbClr val="FF0000"/>
                </a:solidFill>
              </a:rPr>
              <a:t>4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baseline="30000" dirty="0">
                <a:solidFill>
                  <a:srgbClr val="FF0000"/>
                </a:solidFill>
              </a:rPr>
              <a:t>2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2</a:t>
            </a:r>
            <a:r>
              <a:rPr lang="en-US" b="1" i="0" dirty="0">
                <a:solidFill>
                  <a:schemeClr val="tx1"/>
                </a:solidFill>
              </a:rPr>
              <a:t> 	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This polynomial has no common monomial factor other than 1.  In fact, this polynomial is </a:t>
            </a:r>
            <a:r>
              <a:rPr lang="en-US" b="1" i="0" dirty="0">
                <a:solidFill>
                  <a:schemeClr val="tx1"/>
                </a:solidFill>
              </a:rPr>
              <a:t>not factorable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30352" y="2458155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473120" imgH="393480" progId="Equation.DSMT4">
                  <p:embed/>
                </p:oleObj>
              </mc:Choice>
              <mc:Fallback>
                <p:oleObj name="Equation" r:id="rId3" imgW="14731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58155"/>
                        <a:ext cx="1473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054465" y="2476500"/>
          <a:ext cx="2590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2590560" imgH="495000" progId="Equation.DSMT4">
                  <p:embed/>
                </p:oleObj>
              </mc:Choice>
              <mc:Fallback>
                <p:oleObj name="Equation" r:id="rId5" imgW="25905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465" y="2476500"/>
                        <a:ext cx="2590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696178" y="2458155"/>
          <a:ext cx="1727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1726920" imgH="495000" progId="Equation.DSMT4">
                  <p:embed/>
                </p:oleObj>
              </mc:Choice>
              <mc:Fallback>
                <p:oleObj name="Equation" r:id="rId7" imgW="172692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178" y="2458155"/>
                        <a:ext cx="1727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Factoring Out the GCF of a Polynomial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	The GCF is 2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30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and we can factor as follows.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However, the leading coefficient is negative and we can also factor as follows.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Both answers are correct.  However, we will see later that having a positive leading coefficient for the polynomial in parentheses may make that polynomial easier to factor.</a:t>
            </a: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/>
        </p:nvGraphicFramePr>
        <p:xfrm>
          <a:off x="533400" y="1371600"/>
          <a:ext cx="284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2844800" imgH="482600" progId="Equation.DSMT4">
                  <p:embed/>
                </p:oleObj>
              </mc:Choice>
              <mc:Fallback>
                <p:oleObj name="Equation" r:id="rId3" imgW="28448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844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6"/>
          <p:cNvGraphicFramePr>
            <a:graphicFrameLocks noChangeAspect="1"/>
          </p:cNvGraphicFramePr>
          <p:nvPr/>
        </p:nvGraphicFramePr>
        <p:xfrm>
          <a:off x="2197100" y="2317044"/>
          <a:ext cx="5118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6811200" imgH="786600" progId="Equation.DSMT4">
                  <p:embed/>
                </p:oleObj>
              </mc:Choice>
              <mc:Fallback>
                <p:oleObj name="Equation" r:id="rId5" imgW="6811200" imgH="786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317044"/>
                        <a:ext cx="5118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7"/>
          <p:cNvGraphicFramePr>
            <a:graphicFrameLocks noChangeAspect="1"/>
          </p:cNvGraphicFramePr>
          <p:nvPr/>
        </p:nvGraphicFramePr>
        <p:xfrm>
          <a:off x="2181225" y="3746500"/>
          <a:ext cx="5118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7" imgW="6811200" imgH="786600" progId="Equation.DSMT4">
                  <p:embed/>
                </p:oleObj>
              </mc:Choice>
              <mc:Fallback>
                <p:oleObj name="Equation" r:id="rId7" imgW="6811200" imgH="786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3746500"/>
                        <a:ext cx="5118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471</Words>
  <Application>Microsoft Office PowerPoint</Application>
  <PresentationFormat>On-screen Show (4:3)</PresentationFormat>
  <Paragraphs>98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Courier New</vt:lpstr>
      <vt:lpstr>Office Theme</vt:lpstr>
      <vt:lpstr>Equation</vt:lpstr>
      <vt:lpstr>Section 6.1</vt:lpstr>
      <vt:lpstr>Objectives</vt:lpstr>
      <vt:lpstr>Greatest Common Factor of a Set of Terms</vt:lpstr>
      <vt:lpstr>Example 1: Finding the GCF</vt:lpstr>
      <vt:lpstr>Example 1: Finding the GCF (cont.)</vt:lpstr>
      <vt:lpstr>Factoring Out the Greatest Common  Monomial Factor</vt:lpstr>
      <vt:lpstr>Example 2: Factoring Out the GCF of a Polynomial</vt:lpstr>
      <vt:lpstr>Example 2: Factoring Out the GCF of a Polynomial (cont.)</vt:lpstr>
      <vt:lpstr>Example 2: Factoring Out the GCF of a Polynomial (cont.)</vt:lpstr>
      <vt:lpstr>Example 3: Factoring out the GCF of a Polynomial</vt:lpstr>
      <vt:lpstr>Example 3: Factoring out the GCF of a Polynomial (cont.)</vt:lpstr>
      <vt:lpstr>Example 4: Factoring Out a Common  Binomial Factor</vt:lpstr>
      <vt:lpstr>Example 5: Factoring by Grouping</vt:lpstr>
      <vt:lpstr>Example 5: Factoring by Grouping (cont.)</vt:lpstr>
      <vt:lpstr>Example 5: Factoring by Grouping (cont.)</vt:lpstr>
      <vt:lpstr>Example 5: Factoring by Grouping (cont.)</vt:lpstr>
      <vt:lpstr>Example 5: Factoring by Grouping (cont.)</vt:lpstr>
      <vt:lpstr>Example 5: Factoring by Grouping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2016-10-03T22:00:47Z</dcterms:modified>
</cp:coreProperties>
</file>