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77706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C3FFD0-96BF-4906-8B3A-D2B387DEE45C}"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6498E7-09DF-4799-8856-3A6E164B6930}" type="slidenum">
              <a:rPr lang="en-US" smtClean="0"/>
              <a:pPr/>
              <a:t>‹#›</a:t>
            </a:fld>
            <a:endParaRPr lang="en-US" dirty="0"/>
          </a:p>
        </p:txBody>
      </p:sp>
    </p:spTree>
    <p:extLst>
      <p:ext uri="{BB962C8B-B14F-4D97-AF65-F5344CB8AC3E}">
        <p14:creationId xmlns:p14="http://schemas.microsoft.com/office/powerpoint/2010/main" val="19606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13.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3.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a:solidFill>
                  <a:srgbClr val="1F497D"/>
                </a:solidFill>
              </a:rPr>
              <a:t>Factoring Trinomials: </a:t>
            </a:r>
          </a:p>
          <a:p>
            <a:pPr algn="ctr">
              <a:buNone/>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i="1" dirty="0">
                <a:solidFill>
                  <a:srgbClr val="1F497D"/>
                </a:solidFill>
                <a:latin typeface="Symbol" pitchFamily="18" charset="2"/>
              </a:rPr>
              <a:t>+</a:t>
            </a:r>
            <a:r>
              <a:rPr lang="en-US" b="1" i="1" dirty="0">
                <a:solidFill>
                  <a:srgbClr val="1F497D"/>
                </a:solidFill>
              </a:rPr>
              <a:t> bx </a:t>
            </a:r>
            <a:r>
              <a:rPr lang="en-US" b="1" i="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p:cNvSpPr>
          <p:nvPr>
            <p:ph type="title"/>
          </p:nvPr>
        </p:nvSpPr>
        <p:spPr>
          <a:prstGeom prst="rect">
            <a:avLst/>
          </a:prstGeom>
        </p:spPr>
        <p:txBody>
          <a:bodyPr/>
          <a:lstStyle/>
          <a:p>
            <a:r>
              <a:rPr lang="en-US" sz="3200" dirty="0">
                <a:solidFill>
                  <a:schemeClr val="accent1"/>
                </a:solidFill>
              </a:rPr>
              <a:t>Factoring Trinomials with Leading Coefficient 1</a:t>
            </a:r>
          </a:p>
        </p:txBody>
      </p:sp>
      <p:sp>
        <p:nvSpPr>
          <p:cNvPr id="848900" name="Rectangle 4"/>
          <p:cNvSpPr>
            <a:spLocks noGrp="1"/>
          </p:cNvSpPr>
          <p:nvPr>
            <p:ph idx="1"/>
          </p:nvPr>
        </p:nvSpPr>
        <p:spPr>
          <a:xfrm>
            <a:off x="457200" y="1280160"/>
            <a:ext cx="8229600" cy="2301240"/>
          </a:xfrm>
          <a:prstGeom prst="rect">
            <a:avLst/>
          </a:prstGeom>
          <a:solidFill>
            <a:srgbClr val="FFFFCC"/>
          </a:solidFill>
          <a:ln w="28575">
            <a:solidFill>
              <a:srgbClr val="000000"/>
            </a:solidFill>
          </a:ln>
        </p:spPr>
        <p:txBody>
          <a:bodyPr>
            <a:normAutofit lnSpcReduction="10000"/>
          </a:bodyPr>
          <a:lstStyle/>
          <a:p>
            <a:pPr marL="14288" indent="-14288" algn="ctr" defTabSz="1090613">
              <a:buFont typeface="Courier New" pitchFamily="49" charset="0"/>
              <a:buNone/>
              <a:tabLst>
                <a:tab pos="457200" algn="l"/>
                <a:tab pos="1943100" algn="l"/>
              </a:tabLst>
            </a:pPr>
            <a:r>
              <a:rPr lang="en-US" b="1" i="0" dirty="0">
                <a:solidFill>
                  <a:srgbClr val="000000"/>
                </a:solidFill>
              </a:rPr>
              <a:t>To Factor Trinomials of the Form </a:t>
            </a:r>
            <a:r>
              <a:rPr lang="en-US" b="1" i="1" dirty="0">
                <a:solidFill>
                  <a:srgbClr val="000000"/>
                </a:solidFill>
              </a:rPr>
              <a:t>x</a:t>
            </a:r>
            <a:r>
              <a:rPr lang="en-US" b="1" i="0" baseline="30000" dirty="0">
                <a:solidFill>
                  <a:srgbClr val="000000"/>
                </a:solidFill>
              </a:rPr>
              <a:t>2</a:t>
            </a:r>
            <a:r>
              <a:rPr lang="en-US" b="1" i="0" dirty="0">
                <a:solidFill>
                  <a:srgbClr val="000000"/>
                </a:solidFill>
              </a:rPr>
              <a:t> + </a:t>
            </a:r>
            <a:r>
              <a:rPr lang="en-US" b="1" i="1" dirty="0">
                <a:solidFill>
                  <a:srgbClr val="000000"/>
                </a:solidFill>
              </a:rPr>
              <a:t>bx</a:t>
            </a:r>
            <a:r>
              <a:rPr lang="en-US" b="1" dirty="0">
                <a:solidFill>
                  <a:srgbClr val="000000"/>
                </a:solidFill>
              </a:rPr>
              <a:t> </a:t>
            </a:r>
            <a:r>
              <a:rPr lang="en-US" b="1" i="0" dirty="0">
                <a:solidFill>
                  <a:srgbClr val="000000"/>
                </a:solidFill>
              </a:rPr>
              <a:t>+ </a:t>
            </a:r>
            <a:r>
              <a:rPr lang="en-US" b="1" i="1" dirty="0">
                <a:solidFill>
                  <a:srgbClr val="000000"/>
                </a:solidFill>
              </a:rPr>
              <a:t>c</a:t>
            </a:r>
            <a:r>
              <a:rPr lang="en-US" b="1" i="0" dirty="0">
                <a:solidFill>
                  <a:srgbClr val="000000"/>
                </a:solidFill>
              </a:rPr>
              <a:t> (cont.)</a:t>
            </a:r>
            <a:endParaRPr lang="en-US" i="0" dirty="0">
              <a:solidFill>
                <a:srgbClr val="000000"/>
              </a:solidFill>
            </a:endParaRPr>
          </a:p>
          <a:p>
            <a:pPr marL="14288" indent="-14288" defTabSz="1090613">
              <a:buFont typeface="Courier New" pitchFamily="49" charset="0"/>
              <a:buNone/>
              <a:tabLst>
                <a:tab pos="457200" algn="l"/>
                <a:tab pos="1943100" algn="l"/>
              </a:tabLst>
            </a:pPr>
            <a:r>
              <a:rPr lang="en-US" b="1" i="0" dirty="0">
                <a:solidFill>
                  <a:srgbClr val="000000"/>
                </a:solidFill>
              </a:rPr>
              <a:t>2.	</a:t>
            </a: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r>
              <a:rPr lang="en-US" dirty="0">
                <a:solidFill>
                  <a:srgbClr val="000000"/>
                </a:solidFill>
              </a:rPr>
              <a:t> </a:t>
            </a:r>
          </a:p>
          <a:p>
            <a:pPr marL="14288" indent="-14288" defTabSz="1090613">
              <a:buFont typeface="Courier New" pitchFamily="49" charset="0"/>
              <a:buNone/>
              <a:tabLst>
                <a:tab pos="457200" algn="l"/>
                <a:tab pos="19431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a:t>
            </a:r>
            <a:r>
              <a:rPr lang="en-US" i="0" dirty="0">
                <a:solidFill>
                  <a:srgbClr val="000000"/>
                </a:solidFill>
              </a:rPr>
              <a:t> + 6</a:t>
            </a:r>
            <a:r>
              <a:rPr lang="en-US" i="1" dirty="0">
                <a:solidFill>
                  <a:srgbClr val="000000"/>
                </a:solidFill>
              </a:rPr>
              <a:t>x</a:t>
            </a:r>
            <a:r>
              <a:rPr lang="en-US" i="0" dirty="0">
                <a:solidFill>
                  <a:srgbClr val="000000"/>
                </a:solidFill>
              </a:rPr>
              <a:t> – 7 = (</a:t>
            </a:r>
            <a:r>
              <a:rPr lang="en-US" i="1" dirty="0">
                <a:solidFill>
                  <a:srgbClr val="000000"/>
                </a:solidFill>
              </a:rPr>
              <a:t>x</a:t>
            </a:r>
            <a:r>
              <a:rPr lang="en-US" dirty="0">
                <a:solidFill>
                  <a:srgbClr val="000000"/>
                </a:solidFill>
              </a:rPr>
              <a:t> </a:t>
            </a:r>
            <a:r>
              <a:rPr lang="en-US" i="0" dirty="0">
                <a:solidFill>
                  <a:srgbClr val="000000"/>
                </a:solidFill>
              </a:rPr>
              <a:t>+ 7)(</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marL="14288" indent="-14288" defTabSz="1090613">
              <a:buFont typeface="Courier New" pitchFamily="49" charset="0"/>
              <a:buNone/>
              <a:tabLst>
                <a:tab pos="457200" algn="l"/>
                <a:tab pos="19431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 6</a:t>
            </a:r>
            <a:r>
              <a:rPr lang="en-US" i="1" dirty="0">
                <a:solidFill>
                  <a:srgbClr val="000000"/>
                </a:solidFill>
              </a:rPr>
              <a:t>x</a:t>
            </a:r>
            <a:r>
              <a:rPr lang="en-US" i="0" dirty="0">
                <a:solidFill>
                  <a:srgbClr val="000000"/>
                </a:solidFill>
              </a:rPr>
              <a:t> – 7 = (</a:t>
            </a:r>
            <a:r>
              <a:rPr lang="en-US" i="1" dirty="0">
                <a:solidFill>
                  <a:srgbClr val="000000"/>
                </a:solidFill>
              </a:rPr>
              <a:t>x</a:t>
            </a:r>
            <a:r>
              <a:rPr lang="en-US" dirty="0">
                <a:solidFill>
                  <a:srgbClr val="000000"/>
                </a:solidFill>
              </a:rPr>
              <a:t> </a:t>
            </a:r>
            <a:r>
              <a:rPr lang="en-US" i="0" dirty="0">
                <a:solidFill>
                  <a:srgbClr val="000000"/>
                </a:solidFill>
              </a:rPr>
              <a:t>– 7)(</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22" name="Rectangle 2"/>
          <p:cNvSpPr>
            <a:spLocks noGrp="1"/>
          </p:cNvSpPr>
          <p:nvPr>
            <p:ph type="title"/>
          </p:nvPr>
        </p:nvSpPr>
        <p:spPr>
          <a:prstGeom prst="rect">
            <a:avLst/>
          </a:prstGeom>
        </p:spPr>
        <p:txBody>
          <a:bodyPr/>
          <a:lstStyle/>
          <a:p>
            <a:r>
              <a:rPr lang="en-US" sz="3200" dirty="0">
                <a:solidFill>
                  <a:schemeClr val="accent1"/>
                </a:solidFill>
              </a:rPr>
              <a:t>Example 2: Finding a Common Monomial </a:t>
            </a:r>
            <a:br>
              <a:rPr lang="en-US" sz="3200" dirty="0">
                <a:solidFill>
                  <a:schemeClr val="accent1"/>
                </a:solidFill>
              </a:rPr>
            </a:br>
            <a:r>
              <a:rPr lang="en-US" sz="3200" dirty="0">
                <a:solidFill>
                  <a:schemeClr val="accent1"/>
                </a:solidFill>
              </a:rPr>
              <a:t>Factor</a:t>
            </a:r>
          </a:p>
        </p:txBody>
      </p:sp>
      <p:sp>
        <p:nvSpPr>
          <p:cNvPr id="84992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Completely factor the following trinomials by first factoring out the GCF in the form of a common monomial factor.</a:t>
            </a: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5</a:t>
            </a:r>
            <a:r>
              <a:rPr lang="en-US" i="1" dirty="0">
                <a:solidFill>
                  <a:schemeClr val="tx1"/>
                </a:solidFill>
              </a:rPr>
              <a:t>x</a:t>
            </a:r>
            <a:r>
              <a:rPr lang="en-US" i="0" dirty="0">
                <a:solidFill>
                  <a:schemeClr val="tx1"/>
                </a:solidFill>
              </a:rPr>
              <a:t>.</a:t>
            </a:r>
            <a:r>
              <a:rPr lang="en-US" dirty="0">
                <a:solidFill>
                  <a:schemeClr val="tx1"/>
                </a:solidFill>
              </a:rPr>
              <a:t> </a:t>
            </a:r>
          </a:p>
        </p:txBody>
      </p:sp>
      <p:graphicFrame>
        <p:nvGraphicFramePr>
          <p:cNvPr id="849924" name="Object 4"/>
          <p:cNvGraphicFramePr>
            <a:graphicFrameLocks noChangeAspect="1"/>
          </p:cNvGraphicFramePr>
          <p:nvPr/>
        </p:nvGraphicFramePr>
        <p:xfrm>
          <a:off x="530352" y="2662767"/>
          <a:ext cx="2895600" cy="482600"/>
        </p:xfrm>
        <a:graphic>
          <a:graphicData uri="http://schemas.openxmlformats.org/presentationml/2006/ole">
            <mc:AlternateContent xmlns:mc="http://schemas.openxmlformats.org/markup-compatibility/2006">
              <mc:Choice xmlns:v="urn:schemas-microsoft-com:vml" Requires="v">
                <p:oleObj spid="_x0000_s3091" name="Equation" r:id="rId3" imgW="2895480" imgH="482400" progId="Equation.DSMT4">
                  <p:embed/>
                </p:oleObj>
              </mc:Choice>
              <mc:Fallback>
                <p:oleObj name="Equation" r:id="rId3" imgW="2895480" imgH="482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662767"/>
                        <a:ext cx="2895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530352" y="4397022"/>
          <a:ext cx="2324100" cy="381000"/>
        </p:xfrm>
        <a:graphic>
          <a:graphicData uri="http://schemas.openxmlformats.org/presentationml/2006/ole">
            <mc:AlternateContent xmlns:mc="http://schemas.openxmlformats.org/markup-compatibility/2006">
              <mc:Choice xmlns:v="urn:schemas-microsoft-com:vml" Requires="v">
                <p:oleObj spid="_x0000_s3092" name="Equation" r:id="rId5" imgW="2323800" imgH="380880" progId="Equation.DSMT4">
                  <p:embed/>
                </p:oleObj>
              </mc:Choice>
              <mc:Fallback>
                <p:oleObj name="Equation" r:id="rId5" imgW="232380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397022"/>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894013" y="4375150"/>
          <a:ext cx="2413000" cy="571500"/>
        </p:xfrm>
        <a:graphic>
          <a:graphicData uri="http://schemas.openxmlformats.org/presentationml/2006/ole">
            <mc:AlternateContent xmlns:mc="http://schemas.openxmlformats.org/markup-compatibility/2006">
              <mc:Choice xmlns:v="urn:schemas-microsoft-com:vml" Requires="v">
                <p:oleObj spid="_x0000_s3093" name="Equation" r:id="rId7" imgW="2412720" imgH="571320" progId="Equation.DSMT4">
                  <p:embed/>
                </p:oleObj>
              </mc:Choice>
              <mc:Fallback>
                <p:oleObj name="Equation" r:id="rId7" imgW="241272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4013" y="437515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417256" y="4572000"/>
          <a:ext cx="3035300" cy="596900"/>
        </p:xfrm>
        <a:graphic>
          <a:graphicData uri="http://schemas.openxmlformats.org/presentationml/2006/ole">
            <mc:AlternateContent xmlns:mc="http://schemas.openxmlformats.org/markup-compatibility/2006">
              <mc:Choice xmlns:v="urn:schemas-microsoft-com:vml" Requires="v">
                <p:oleObj spid="_x0000_s3094" name="Equation" r:id="rId9" imgW="3035160" imgH="596880" progId="Equation.DSMT4">
                  <p:embed/>
                </p:oleObj>
              </mc:Choice>
              <mc:Fallback>
                <p:oleObj name="Equation" r:id="rId9" imgW="3035160" imgH="596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7256" y="4572000"/>
                        <a:ext cx="3035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992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992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Rectangle 2"/>
          <p:cNvSpPr>
            <a:spLocks noGrp="1"/>
          </p:cNvSpPr>
          <p:nvPr>
            <p:ph type="title"/>
          </p:nvPr>
        </p:nvSpPr>
        <p:spPr>
          <a:prstGeom prst="rect">
            <a:avLst/>
          </a:prstGeom>
        </p:spPr>
        <p:txBody>
          <a:bodyPr/>
          <a:lstStyle/>
          <a:p>
            <a:r>
              <a:rPr lang="en-US" sz="3200" dirty="0">
                <a:solidFill>
                  <a:schemeClr val="accent1"/>
                </a:solidFill>
              </a:rPr>
              <a:t>Example 2: Finding a Common Monomial </a:t>
            </a:r>
            <a:br>
              <a:rPr lang="en-US" sz="3200" dirty="0">
                <a:solidFill>
                  <a:schemeClr val="accent1"/>
                </a:solidFill>
              </a:rPr>
            </a:br>
            <a:r>
              <a:rPr lang="en-US" sz="3200" dirty="0">
                <a:solidFill>
                  <a:schemeClr val="accent1"/>
                </a:solidFill>
              </a:rPr>
              <a:t>Factor Teaching (cont.)</a:t>
            </a:r>
          </a:p>
        </p:txBody>
      </p:sp>
      <p:sp>
        <p:nvSpPr>
          <p:cNvPr id="85094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Now factor the trinomial</a:t>
            </a:r>
            <a:r>
              <a:rPr lang="en-US" dirty="0">
                <a:solidFill>
                  <a:schemeClr val="tx1"/>
                </a:solidFill>
              </a:rPr>
              <a:t>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3</a:t>
            </a:r>
            <a:r>
              <a:rPr lang="en-US" i="1" dirty="0">
                <a:solidFill>
                  <a:schemeClr val="tx1"/>
                </a:solidFill>
              </a:rPr>
              <a:t>x</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2. Look for factors of </a:t>
            </a:r>
            <a:r>
              <a:rPr lang="en-US" i="0" dirty="0">
                <a:solidFill>
                  <a:schemeClr val="tx1"/>
                </a:solidFill>
                <a:latin typeface="Symbol" pitchFamily="18"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chemeClr val="tx1"/>
                </a:solidFill>
                <a:latin typeface="Symbol" pitchFamily="18" charset="2"/>
              </a:rPr>
              <a:t>-</a:t>
            </a:r>
            <a:r>
              <a:rPr lang="en-US" i="0" dirty="0">
                <a:solidFill>
                  <a:schemeClr val="tx1"/>
                </a:solidFill>
              </a:rPr>
              <a:t>1)(</a:t>
            </a:r>
            <a:r>
              <a:rPr lang="en-US" i="0" dirty="0">
                <a:solidFill>
                  <a:schemeClr val="tx1"/>
                </a:solidFill>
                <a:latin typeface="Symbol" pitchFamily="18" charset="2"/>
              </a:rPr>
              <a:t>-</a:t>
            </a:r>
            <a:r>
              <a:rPr lang="en-US" i="0" dirty="0">
                <a:solidFill>
                  <a:schemeClr val="tx1"/>
                </a:solidFill>
              </a:rPr>
              <a:t>2) = </a:t>
            </a:r>
            <a:r>
              <a:rPr lang="en-US" i="0" dirty="0">
                <a:solidFill>
                  <a:schemeClr val="tx1"/>
                </a:solidFill>
                <a:latin typeface="Symbol" pitchFamily="18" charset="2"/>
              </a:rPr>
              <a:t>+</a:t>
            </a:r>
            <a:r>
              <a:rPr lang="en-US" i="0" dirty="0">
                <a:solidFill>
                  <a:schemeClr val="tx1"/>
                </a:solidFill>
              </a:rPr>
              <a:t>2 and        (−1) + (−2) = </a:t>
            </a:r>
            <a:r>
              <a:rPr lang="en-US" i="0" dirty="0">
                <a:solidFill>
                  <a:schemeClr val="tx1"/>
                </a:solidFill>
                <a:latin typeface="Symbol" pitchFamily="18" charset="2"/>
              </a:rPr>
              <a:t>-</a:t>
            </a:r>
            <a:r>
              <a:rPr lang="en-US" i="0" dirty="0">
                <a:solidFill>
                  <a:schemeClr val="tx1"/>
                </a:solidFill>
              </a:rPr>
              <a:t>3, we have</a:t>
            </a:r>
          </a:p>
          <a:p>
            <a:pPr marL="0" indent="0">
              <a:buFont typeface="Courier New" pitchFamily="49" charset="0"/>
              <a:buNone/>
            </a:pPr>
            <a:endParaRPr lang="en-US" dirty="0">
              <a:solidFill>
                <a:schemeClr val="tx1"/>
              </a:solidFill>
            </a:endParaRPr>
          </a:p>
        </p:txBody>
      </p:sp>
      <p:graphicFrame>
        <p:nvGraphicFramePr>
          <p:cNvPr id="4099" name="Object 3"/>
          <p:cNvGraphicFramePr>
            <a:graphicFrameLocks noChangeAspect="1"/>
          </p:cNvGraphicFramePr>
          <p:nvPr/>
        </p:nvGraphicFramePr>
        <p:xfrm>
          <a:off x="530352" y="2991555"/>
          <a:ext cx="2324100" cy="381000"/>
        </p:xfrm>
        <a:graphic>
          <a:graphicData uri="http://schemas.openxmlformats.org/presentationml/2006/ole">
            <mc:AlternateContent xmlns:mc="http://schemas.openxmlformats.org/markup-compatibility/2006">
              <mc:Choice xmlns:v="urn:schemas-microsoft-com:vml" Requires="v">
                <p:oleObj spid="_x0000_s4115" name="Equation" r:id="rId3" imgW="2323800" imgH="380880" progId="Equation.DSMT4">
                  <p:embed/>
                </p:oleObj>
              </mc:Choice>
              <mc:Fallback>
                <p:oleObj name="Equation" r:id="rId3" imgW="23238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991555"/>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952750" y="2971800"/>
          <a:ext cx="2413000" cy="571500"/>
        </p:xfrm>
        <a:graphic>
          <a:graphicData uri="http://schemas.openxmlformats.org/presentationml/2006/ole">
            <mc:AlternateContent xmlns:mc="http://schemas.openxmlformats.org/markup-compatibility/2006">
              <mc:Choice xmlns:v="urn:schemas-microsoft-com:vml" Requires="v">
                <p:oleObj spid="_x0000_s4116" name="Equation" r:id="rId5" imgW="2412720" imgH="571320" progId="Equation.DSMT4">
                  <p:embed/>
                </p:oleObj>
              </mc:Choice>
              <mc:Fallback>
                <p:oleObj name="Equation" r:id="rId5" imgW="241272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2750" y="29718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952750" y="3656013"/>
          <a:ext cx="2616200" cy="469900"/>
        </p:xfrm>
        <a:graphic>
          <a:graphicData uri="http://schemas.openxmlformats.org/presentationml/2006/ole">
            <mc:AlternateContent xmlns:mc="http://schemas.openxmlformats.org/markup-compatibility/2006">
              <mc:Choice xmlns:v="urn:schemas-microsoft-com:vml" Requires="v">
                <p:oleObj spid="_x0000_s4117" name="Equation" r:id="rId7" imgW="2616120" imgH="469800" progId="Equation.DSMT4">
                  <p:embed/>
                </p:oleObj>
              </mc:Choice>
              <mc:Fallback>
                <p:oleObj name="Equation" r:id="rId7" imgW="26161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2750" y="3656013"/>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791200" y="3733800"/>
          <a:ext cx="2209800" cy="279400"/>
        </p:xfrm>
        <a:graphic>
          <a:graphicData uri="http://schemas.openxmlformats.org/presentationml/2006/ole">
            <mc:AlternateContent xmlns:mc="http://schemas.openxmlformats.org/markup-compatibility/2006">
              <mc:Choice xmlns:v="urn:schemas-microsoft-com:vml" Requires="v">
                <p:oleObj spid="_x0000_s4118" name="Equation" r:id="rId9" imgW="2209680" imgH="279360" progId="Equation.DSMT4">
                  <p:embed/>
                </p:oleObj>
              </mc:Choice>
              <mc:Fallback>
                <p:oleObj name="Equation" r:id="rId9" imgW="220968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1200" y="3733800"/>
                        <a:ext cx="220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1970" name="Rectangle 2"/>
          <p:cNvSpPr>
            <a:spLocks noGrp="1"/>
          </p:cNvSpPr>
          <p:nvPr>
            <p:ph type="title"/>
          </p:nvPr>
        </p:nvSpPr>
        <p:spPr>
          <a:prstGeom prst="rect">
            <a:avLst/>
          </a:prstGeom>
        </p:spPr>
        <p:txBody>
          <a:bodyPr/>
          <a:lstStyle/>
          <a:p>
            <a:r>
              <a:rPr lang="en-US" sz="3200" dirty="0">
                <a:solidFill>
                  <a:schemeClr val="accent1"/>
                </a:solidFill>
              </a:rPr>
              <a:t>Example 2: Finding a Common Monomial </a:t>
            </a:r>
            <a:br>
              <a:rPr lang="en-US" sz="3200" dirty="0">
                <a:solidFill>
                  <a:schemeClr val="accent1"/>
                </a:solidFill>
              </a:rPr>
            </a:br>
            <a:r>
              <a:rPr lang="en-US" sz="3200" dirty="0">
                <a:solidFill>
                  <a:schemeClr val="accent1"/>
                </a:solidFill>
              </a:rPr>
              <a:t>Factor Teaching (cont.)</a:t>
            </a:r>
          </a:p>
        </p:txBody>
      </p:sp>
      <p:sp>
        <p:nvSpPr>
          <p:cNvPr id="851971"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Check</a:t>
            </a:r>
          </a:p>
        </p:txBody>
      </p:sp>
      <p:graphicFrame>
        <p:nvGraphicFramePr>
          <p:cNvPr id="5123" name="Object 3"/>
          <p:cNvGraphicFramePr>
            <a:graphicFrameLocks noChangeAspect="1"/>
          </p:cNvGraphicFramePr>
          <p:nvPr/>
        </p:nvGraphicFramePr>
        <p:xfrm>
          <a:off x="530352" y="2043288"/>
          <a:ext cx="2209800" cy="469900"/>
        </p:xfrm>
        <a:graphic>
          <a:graphicData uri="http://schemas.openxmlformats.org/presentationml/2006/ole">
            <mc:AlternateContent xmlns:mc="http://schemas.openxmlformats.org/markup-compatibility/2006">
              <mc:Choice xmlns:v="urn:schemas-microsoft-com:vml" Requires="v">
                <p:oleObj spid="_x0000_s5143" name="Equation" r:id="rId3" imgW="2209680" imgH="469800" progId="Equation.DSMT4">
                  <p:embed/>
                </p:oleObj>
              </mc:Choice>
              <mc:Fallback>
                <p:oleObj name="Equation" r:id="rId3" imgW="22096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043288"/>
                        <a:ext cx="220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819400" y="2000955"/>
          <a:ext cx="2870200" cy="571500"/>
        </p:xfrm>
        <a:graphic>
          <a:graphicData uri="http://schemas.openxmlformats.org/presentationml/2006/ole">
            <mc:AlternateContent xmlns:mc="http://schemas.openxmlformats.org/markup-compatibility/2006">
              <mc:Choice xmlns:v="urn:schemas-microsoft-com:vml" Requires="v">
                <p:oleObj spid="_x0000_s5144" name="Equation" r:id="rId5" imgW="2869920" imgH="571320" progId="Equation.DSMT4">
                  <p:embed/>
                </p:oleObj>
              </mc:Choice>
              <mc:Fallback>
                <p:oleObj name="Equation" r:id="rId5" imgW="286992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2000955"/>
                        <a:ext cx="2870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819400" y="2664177"/>
          <a:ext cx="2387600" cy="571500"/>
        </p:xfrm>
        <a:graphic>
          <a:graphicData uri="http://schemas.openxmlformats.org/presentationml/2006/ole">
            <mc:AlternateContent xmlns:mc="http://schemas.openxmlformats.org/markup-compatibility/2006">
              <mc:Choice xmlns:v="urn:schemas-microsoft-com:vml" Requires="v">
                <p:oleObj spid="_x0000_s5145" name="Equation" r:id="rId7" imgW="2387520" imgH="571320" progId="Equation.DSMT4">
                  <p:embed/>
                </p:oleObj>
              </mc:Choice>
              <mc:Fallback>
                <p:oleObj name="Equation" r:id="rId7" imgW="238752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2664177"/>
                        <a:ext cx="2387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806700" y="3341688"/>
          <a:ext cx="2628900" cy="381000"/>
        </p:xfrm>
        <a:graphic>
          <a:graphicData uri="http://schemas.openxmlformats.org/presentationml/2006/ole">
            <mc:AlternateContent xmlns:mc="http://schemas.openxmlformats.org/markup-compatibility/2006">
              <mc:Choice xmlns:v="urn:schemas-microsoft-com:vml" Requires="v">
                <p:oleObj spid="_x0000_s5146" name="Equation" r:id="rId9" imgW="2628720" imgH="380880" progId="Equation.DSMT4">
                  <p:embed/>
                </p:oleObj>
              </mc:Choice>
              <mc:Fallback>
                <p:oleObj name="Equation" r:id="rId9" imgW="26287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06700" y="3341688"/>
                        <a:ext cx="262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5638800" y="3476978"/>
          <a:ext cx="2425700" cy="279400"/>
        </p:xfrm>
        <a:graphic>
          <a:graphicData uri="http://schemas.openxmlformats.org/presentationml/2006/ole">
            <mc:AlternateContent xmlns:mc="http://schemas.openxmlformats.org/markup-compatibility/2006">
              <mc:Choice xmlns:v="urn:schemas-microsoft-com:vml" Requires="v">
                <p:oleObj spid="_x0000_s5147" name="Equation" r:id="rId11" imgW="2425680" imgH="279360" progId="Equation.DSMT4">
                  <p:embed/>
                </p:oleObj>
              </mc:Choice>
              <mc:Fallback>
                <p:oleObj name="Equation" r:id="rId11" imgW="242568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3476978"/>
                        <a:ext cx="242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p:cNvSpPr>
          <p:nvPr>
            <p:ph type="title"/>
          </p:nvPr>
        </p:nvSpPr>
        <p:spPr>
          <a:prstGeom prst="rect">
            <a:avLst/>
          </a:prstGeom>
        </p:spPr>
        <p:txBody>
          <a:bodyPr/>
          <a:lstStyle/>
          <a:p>
            <a:r>
              <a:rPr lang="en-US" sz="3200" dirty="0">
                <a:solidFill>
                  <a:schemeClr val="accent1"/>
                </a:solidFill>
              </a:rPr>
              <a:t>Example 2: Finding a Common Monomial </a:t>
            </a:r>
            <a:br>
              <a:rPr lang="en-US" sz="3200" dirty="0">
                <a:solidFill>
                  <a:schemeClr val="accent1"/>
                </a:solidFill>
              </a:rPr>
            </a:br>
            <a:r>
              <a:rPr lang="en-US" sz="3200" dirty="0">
                <a:solidFill>
                  <a:schemeClr val="accent1"/>
                </a:solidFill>
              </a:rPr>
              <a:t>Factor Teaching (cont.)</a:t>
            </a:r>
          </a:p>
        </p:txBody>
      </p:sp>
      <p:sp>
        <p:nvSpPr>
          <p:cNvPr id="852995" name="Rectangle 3"/>
          <p:cNvSpPr>
            <a:spLocks noGrp="1"/>
          </p:cNvSpPr>
          <p:nvPr>
            <p:ph idx="1"/>
          </p:nvPr>
        </p:nvSpPr>
        <p:spPr>
          <a:prstGeom prst="rect">
            <a:avLst/>
          </a:prstGeom>
          <a:noFill/>
        </p:spPr>
        <p:txBody>
          <a:bodyPr>
            <a:spAutoFit/>
          </a:bodyPr>
          <a:lstStyle/>
          <a:p>
            <a:pPr marL="0" indent="0">
              <a:buFont typeface="Courier New" pitchFamily="49" charset="0"/>
              <a:buNone/>
            </a:pPr>
            <a:endParaRPr lang="en-US" b="1" i="0"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10</a:t>
            </a:r>
            <a:r>
              <a:rPr lang="en-US" i="1" dirty="0">
                <a:solidFill>
                  <a:schemeClr val="tx1"/>
                </a:solidFill>
              </a:rPr>
              <a:t>y</a:t>
            </a:r>
            <a:r>
              <a:rPr lang="en-US" i="0" baseline="30000" dirty="0">
                <a:solidFill>
                  <a:schemeClr val="tx1"/>
                </a:solidFill>
              </a:rPr>
              <a:t>3</a:t>
            </a:r>
            <a:r>
              <a:rPr lang="en-US" i="0" dirty="0">
                <a:solidFill>
                  <a:schemeClr val="tx1"/>
                </a:solidFill>
              </a:rPr>
              <a:t>.</a:t>
            </a: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i="0" dirty="0">
                <a:solidFill>
                  <a:schemeClr val="tx1"/>
                </a:solidFill>
              </a:rPr>
              <a:t>Now factor the trinomial </a:t>
            </a:r>
            <a:r>
              <a:rPr lang="en-US" i="1" dirty="0">
                <a:solidFill>
                  <a:schemeClr val="tx1"/>
                </a:solidFill>
              </a:rPr>
              <a:t>y</a:t>
            </a:r>
            <a:r>
              <a:rPr lang="en-US" i="0" baseline="30000" dirty="0">
                <a:solidFill>
                  <a:schemeClr val="tx1"/>
                </a:solidFill>
              </a:rPr>
              <a:t>2 </a:t>
            </a:r>
            <a:r>
              <a:rPr lang="en-US" i="0" dirty="0">
                <a:solidFill>
                  <a:schemeClr val="tx1"/>
                </a:solidFill>
                <a:latin typeface="Symbol" pitchFamily="18" charset="2"/>
              </a:rPr>
              <a:t>-</a:t>
            </a:r>
            <a:r>
              <a:rPr lang="en-US" i="0" dirty="0">
                <a:solidFill>
                  <a:schemeClr val="tx1"/>
                </a:solidFill>
              </a:rPr>
              <a:t> </a:t>
            </a:r>
            <a:r>
              <a:rPr lang="en-US" dirty="0">
                <a:solidFill>
                  <a:schemeClr val="tx1"/>
                </a:solidFill>
              </a:rPr>
              <a:t>2</a:t>
            </a:r>
            <a:r>
              <a:rPr lang="en-US" i="1" dirty="0">
                <a:solidFill>
                  <a:schemeClr val="tx1"/>
                </a:solidFill>
              </a:rPr>
              <a:t>y</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8. Look for factors of </a:t>
            </a:r>
            <a:r>
              <a:rPr lang="en-US" i="0" dirty="0">
                <a:solidFill>
                  <a:schemeClr val="tx1"/>
                </a:solidFill>
                <a:latin typeface="Symbol" pitchFamily="18" charset="2"/>
              </a:rPr>
              <a:t>-</a:t>
            </a:r>
            <a:r>
              <a:rPr lang="en-US" i="0" dirty="0">
                <a:solidFill>
                  <a:schemeClr val="tx1"/>
                </a:solidFill>
              </a:rPr>
              <a:t>8 that add up to </a:t>
            </a:r>
            <a:r>
              <a:rPr lang="en-US" i="0" dirty="0">
                <a:solidFill>
                  <a:schemeClr val="tx1"/>
                </a:solidFill>
                <a:latin typeface="Symbol" pitchFamily="18" charset="2"/>
              </a:rPr>
              <a:t>-</a:t>
            </a:r>
            <a:r>
              <a:rPr lang="en-US" i="0" dirty="0">
                <a:solidFill>
                  <a:schemeClr val="tx1"/>
                </a:solidFill>
              </a:rPr>
              <a:t>2. Because (</a:t>
            </a:r>
            <a:r>
              <a:rPr lang="en-US" i="0" dirty="0">
                <a:solidFill>
                  <a:schemeClr val="tx1"/>
                </a:solidFill>
                <a:latin typeface="Symbol" pitchFamily="18" charset="2"/>
              </a:rPr>
              <a:t>-</a:t>
            </a:r>
            <a:r>
              <a:rPr lang="en-US" i="0" dirty="0">
                <a:solidFill>
                  <a:schemeClr val="tx1"/>
                </a:solidFill>
              </a:rPr>
              <a:t>4)(+2) = </a:t>
            </a:r>
            <a:r>
              <a:rPr lang="en-US" i="0" dirty="0">
                <a:solidFill>
                  <a:schemeClr val="tx1"/>
                </a:solidFill>
                <a:latin typeface="Symbol" pitchFamily="18" charset="2"/>
              </a:rPr>
              <a:t>-</a:t>
            </a:r>
            <a:r>
              <a:rPr lang="en-US" i="0" dirty="0">
                <a:solidFill>
                  <a:schemeClr val="tx1"/>
                </a:solidFill>
              </a:rPr>
              <a:t>8 and           (</a:t>
            </a:r>
            <a:r>
              <a:rPr lang="en-US" i="0" dirty="0">
                <a:solidFill>
                  <a:schemeClr val="tx1"/>
                </a:solidFill>
                <a:latin typeface="Symbol" pitchFamily="18" charset="2"/>
              </a:rPr>
              <a:t>-</a:t>
            </a:r>
            <a:r>
              <a:rPr lang="en-US" i="0" dirty="0">
                <a:solidFill>
                  <a:schemeClr val="tx1"/>
                </a:solidFill>
              </a:rPr>
              <a:t>4) + (+2) = </a:t>
            </a:r>
            <a:r>
              <a:rPr lang="en-US" i="0" dirty="0">
                <a:solidFill>
                  <a:schemeClr val="tx1"/>
                </a:solidFill>
                <a:latin typeface="Symbol" pitchFamily="18" charset="2"/>
              </a:rPr>
              <a:t>-</a:t>
            </a:r>
            <a:r>
              <a:rPr lang="en-US" i="0" dirty="0">
                <a:solidFill>
                  <a:schemeClr val="tx1"/>
                </a:solidFill>
              </a:rPr>
              <a:t>2, we have</a:t>
            </a:r>
          </a:p>
          <a:p>
            <a:pPr marL="0" indent="0">
              <a:buFont typeface="Courier New" pitchFamily="49" charset="0"/>
              <a:buNone/>
            </a:pPr>
            <a:endParaRPr lang="en-US" i="0" dirty="0">
              <a:solidFill>
                <a:schemeClr val="tx1"/>
              </a:solidFill>
            </a:endParaRPr>
          </a:p>
          <a:p>
            <a:pPr marL="0" indent="0">
              <a:buFont typeface="Courier New" pitchFamily="49" charset="0"/>
              <a:buNone/>
            </a:pPr>
            <a:r>
              <a:rPr lang="en-US" i="0" dirty="0">
                <a:solidFill>
                  <a:schemeClr val="tx1"/>
                </a:solidFill>
              </a:rPr>
              <a:t>The factoring can be checked by multiplying the factors.</a:t>
            </a:r>
          </a:p>
        </p:txBody>
      </p:sp>
      <p:graphicFrame>
        <p:nvGraphicFramePr>
          <p:cNvPr id="852996" name="Object 4"/>
          <p:cNvGraphicFramePr>
            <a:graphicFrameLocks noChangeAspect="1"/>
          </p:cNvGraphicFramePr>
          <p:nvPr/>
        </p:nvGraphicFramePr>
        <p:xfrm>
          <a:off x="549275" y="1295400"/>
          <a:ext cx="3200400" cy="482600"/>
        </p:xfrm>
        <a:graphic>
          <a:graphicData uri="http://schemas.openxmlformats.org/presentationml/2006/ole">
            <mc:AlternateContent xmlns:mc="http://schemas.openxmlformats.org/markup-compatibility/2006">
              <mc:Choice xmlns:v="urn:schemas-microsoft-com:vml" Requires="v">
                <p:oleObj spid="_x0000_s6172" name="Equation" r:id="rId3" imgW="3200400" imgH="482400" progId="Equation.DSMT4">
                  <p:embed/>
                </p:oleObj>
              </mc:Choice>
              <mc:Fallback>
                <p:oleObj name="Equation" r:id="rId3" imgW="3200400" imgH="482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275" y="1295400"/>
                        <a:ext cx="3200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533400" y="2819400"/>
          <a:ext cx="2641600" cy="444500"/>
        </p:xfrm>
        <a:graphic>
          <a:graphicData uri="http://schemas.openxmlformats.org/presentationml/2006/ole">
            <mc:AlternateContent xmlns:mc="http://schemas.openxmlformats.org/markup-compatibility/2006">
              <mc:Choice xmlns:v="urn:schemas-microsoft-com:vml" Requires="v">
                <p:oleObj spid="_x0000_s6173" name="Equation" r:id="rId5" imgW="2641320" imgH="444240" progId="Equation.DSMT4">
                  <p:embed/>
                </p:oleObj>
              </mc:Choice>
              <mc:Fallback>
                <p:oleObj name="Equation" r:id="rId5" imgW="2641320" imgH="444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819400"/>
                        <a:ext cx="2641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228622" y="2785533"/>
          <a:ext cx="2692400" cy="571500"/>
        </p:xfrm>
        <a:graphic>
          <a:graphicData uri="http://schemas.openxmlformats.org/presentationml/2006/ole">
            <mc:AlternateContent xmlns:mc="http://schemas.openxmlformats.org/markup-compatibility/2006">
              <mc:Choice xmlns:v="urn:schemas-microsoft-com:vml" Requires="v">
                <p:oleObj spid="_x0000_s6174" name="Equation" r:id="rId7" imgW="2692080" imgH="571320" progId="Equation.DSMT4">
                  <p:embed/>
                </p:oleObj>
              </mc:Choice>
              <mc:Fallback>
                <p:oleObj name="Equation" r:id="rId7" imgW="2692080" imgH="571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28622" y="2785533"/>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33400" y="4713111"/>
          <a:ext cx="2641600" cy="444500"/>
        </p:xfrm>
        <a:graphic>
          <a:graphicData uri="http://schemas.openxmlformats.org/presentationml/2006/ole">
            <mc:AlternateContent xmlns:mc="http://schemas.openxmlformats.org/markup-compatibility/2006">
              <mc:Choice xmlns:v="urn:schemas-microsoft-com:vml" Requires="v">
                <p:oleObj spid="_x0000_s6175" name="Equation" r:id="rId9" imgW="2641320" imgH="444240" progId="Equation.DSMT4">
                  <p:embed/>
                </p:oleObj>
              </mc:Choice>
              <mc:Fallback>
                <p:oleObj name="Equation" r:id="rId9" imgW="2641320" imgH="444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713111"/>
                        <a:ext cx="2641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228622" y="4682067"/>
          <a:ext cx="2692400" cy="571500"/>
        </p:xfrm>
        <a:graphic>
          <a:graphicData uri="http://schemas.openxmlformats.org/presentationml/2006/ole">
            <mc:AlternateContent xmlns:mc="http://schemas.openxmlformats.org/markup-compatibility/2006">
              <mc:Choice xmlns:v="urn:schemas-microsoft-com:vml" Requires="v">
                <p:oleObj spid="_x0000_s6176" name="Equation" r:id="rId11" imgW="2692080" imgH="571320" progId="Equation.DSMT4">
                  <p:embed/>
                </p:oleObj>
              </mc:Choice>
              <mc:Fallback>
                <p:oleObj name="Equation" r:id="rId11" imgW="2692080" imgH="571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28622" y="4682067"/>
                        <a:ext cx="2692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5980113" y="4713288"/>
          <a:ext cx="2946400" cy="482600"/>
        </p:xfrm>
        <a:graphic>
          <a:graphicData uri="http://schemas.openxmlformats.org/presentationml/2006/ole">
            <mc:AlternateContent xmlns:mc="http://schemas.openxmlformats.org/markup-compatibility/2006">
              <mc:Choice xmlns:v="urn:schemas-microsoft-com:vml" Requires="v">
                <p:oleObj spid="_x0000_s6177" name="Equation" r:id="rId13" imgW="2946240" imgH="482400" progId="Equation.DSMT4">
                  <p:embed/>
                </p:oleObj>
              </mc:Choice>
              <mc:Fallback>
                <p:oleObj name="Equation" r:id="rId13" imgW="2946240" imgH="4824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80113" y="4713288"/>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29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29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529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p:cNvSpPr>
          <p:nvPr>
            <p:ph type="title"/>
          </p:nvPr>
        </p:nvSpPr>
        <p:spPr>
          <a:prstGeom prst="rect">
            <a:avLst/>
          </a:prstGeom>
        </p:spPr>
        <p:txBody>
          <a:bodyPr/>
          <a:lstStyle/>
          <a:p>
            <a:r>
              <a:rPr lang="en-US" sz="3200" dirty="0">
                <a:solidFill>
                  <a:schemeClr val="accent1"/>
                </a:solidFill>
              </a:rPr>
              <a:t>Finding a Common Monomial Factor First</a:t>
            </a:r>
          </a:p>
        </p:txBody>
      </p:sp>
      <p:sp>
        <p:nvSpPr>
          <p:cNvPr id="854019" name="Rectangle 3"/>
          <p:cNvSpPr>
            <a:spLocks noGrp="1"/>
          </p:cNvSpPr>
          <p:nvPr>
            <p:ph idx="1"/>
          </p:nvPr>
        </p:nvSpPr>
        <p:spPr>
          <a:xfrm>
            <a:off x="457200" y="1178560"/>
            <a:ext cx="8229600" cy="4745915"/>
          </a:xfrm>
          <a:prstGeom prst="rect">
            <a:avLst/>
          </a:prstGeom>
          <a:noFill/>
          <a:ln w="28575">
            <a:solidFill>
              <a:srgbClr val="FF0008"/>
            </a:solidFill>
          </a:ln>
        </p:spPr>
        <p:txBody>
          <a:bodyPr wrap="square">
            <a:spAutoFit/>
          </a:bodyPr>
          <a:lstStyle/>
          <a:p>
            <a:pPr marL="0" indent="0" algn="ctr">
              <a:lnSpc>
                <a:spcPct val="90000"/>
              </a:lnSpc>
              <a:spcBef>
                <a:spcPts val="0"/>
              </a:spcBef>
              <a:buFont typeface="Courier New" pitchFamily="49" charset="0"/>
              <a:buNone/>
            </a:pPr>
            <a:r>
              <a:rPr lang="en-US" b="1" i="0" dirty="0">
                <a:solidFill>
                  <a:srgbClr val="000000"/>
                </a:solidFill>
              </a:rPr>
              <a:t>Notes</a:t>
            </a:r>
          </a:p>
          <a:p>
            <a:pPr marL="0" indent="0">
              <a:lnSpc>
                <a:spcPct val="90000"/>
              </a:lnSpc>
              <a:spcBef>
                <a:spcPts val="0"/>
              </a:spcBef>
              <a:buFont typeface="Courier New" pitchFamily="49" charset="0"/>
              <a:buNone/>
            </a:pPr>
            <a:r>
              <a:rPr lang="en-US" i="0"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i="0" baseline="30000" dirty="0">
                <a:solidFill>
                  <a:srgbClr val="000000"/>
                </a:solidFill>
              </a:rPr>
              <a:t>2</a:t>
            </a:r>
            <a:r>
              <a:rPr lang="en-US" i="0" dirty="0">
                <a:solidFill>
                  <a:srgbClr val="000000"/>
                </a:solidFill>
              </a:rPr>
              <a:t> + 3</a:t>
            </a:r>
            <a:r>
              <a:rPr lang="en-US" i="1" dirty="0">
                <a:solidFill>
                  <a:srgbClr val="000000"/>
                </a:solidFill>
              </a:rPr>
              <a:t>x</a:t>
            </a:r>
            <a:r>
              <a:rPr lang="en-US" dirty="0">
                <a:solidFill>
                  <a:srgbClr val="000000"/>
                </a:solidFill>
              </a:rPr>
              <a:t> </a:t>
            </a:r>
            <a:r>
              <a:rPr lang="en-US" i="0" dirty="0">
                <a:solidFill>
                  <a:srgbClr val="000000"/>
                </a:solidFill>
              </a:rPr>
              <a:t>+ 4 does not have two binomial factors with integer coefficients. (There are no factors of +4 that will add to +3.) We say that the polynomial is </a:t>
            </a:r>
            <a:r>
              <a:rPr lang="en-US" b="1" i="0" dirty="0">
                <a:solidFill>
                  <a:srgbClr val="000000"/>
                </a:solidFill>
              </a:rPr>
              <a:t>not </a:t>
            </a:r>
            <a:r>
              <a:rPr lang="en-US" b="1" i="0" dirty="0">
                <a:solidFill>
                  <a:srgbClr val="C00C00"/>
                </a:solidFill>
              </a:rPr>
              <a:t>factorable</a:t>
            </a:r>
            <a:r>
              <a:rPr lang="en-US" b="1" i="0" dirty="0">
                <a:solidFill>
                  <a:srgbClr val="000000"/>
                </a:solidFill>
              </a:rPr>
              <a:t> </a:t>
            </a:r>
            <a:r>
              <a:rPr lang="en-US" i="0" dirty="0">
                <a:solidFill>
                  <a:srgbClr val="000000"/>
                </a:solidFill>
              </a:rPr>
              <a:t>(or </a:t>
            </a:r>
            <a:r>
              <a:rPr lang="en-US" b="1" i="0" dirty="0">
                <a:solidFill>
                  <a:srgbClr val="C00C00"/>
                </a:solidFill>
              </a:rPr>
              <a:t>prime</a:t>
            </a:r>
            <a:r>
              <a:rPr lang="en-US" i="0" dirty="0">
                <a:solidFill>
                  <a:srgbClr val="000000"/>
                </a:solidFill>
              </a:rPr>
              <a:t>). </a:t>
            </a:r>
            <a:r>
              <a:rPr lang="en-US" b="1" i="0" dirty="0">
                <a:solidFill>
                  <a:srgbClr val="000000"/>
                </a:solidFill>
              </a:rPr>
              <a:t>A polynomial is not factorable if it cannot be factored as the product of polynomials with integer coefficients.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2" name="Rectangle 2"/>
          <p:cNvSpPr>
            <a:spLocks noGrp="1"/>
          </p:cNvSpPr>
          <p:nvPr>
            <p:ph type="title"/>
          </p:nvPr>
        </p:nvSpPr>
        <p:spPr>
          <a:prstGeom prst="rect">
            <a:avLst/>
          </a:prstGeom>
        </p:spPr>
        <p:txBody>
          <a:bodyPr/>
          <a:lstStyle/>
          <a:p>
            <a:r>
              <a:rPr lang="en-US" dirty="0">
                <a:solidFill>
                  <a:schemeClr val="accent1"/>
                </a:solidFill>
              </a:rPr>
              <a:t>Practice Problems</a:t>
            </a:r>
          </a:p>
        </p:txBody>
      </p:sp>
      <p:sp>
        <p:nvSpPr>
          <p:cNvPr id="855044" name="Rectangle 4"/>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a:lstStyle/>
          <a:p>
            <a:pPr marL="14288" indent="-14288" defTabSz="1090613">
              <a:buFont typeface="Courier New" pitchFamily="49" charset="0"/>
              <a:buNone/>
              <a:tabLst>
                <a:tab pos="457200" algn="l"/>
                <a:tab pos="1943100" algn="l"/>
              </a:tabLst>
            </a:pPr>
            <a:r>
              <a:rPr lang="en-US" i="0" dirty="0">
                <a:solidFill>
                  <a:srgbClr val="000000"/>
                </a:solidFill>
              </a:rPr>
              <a:t>Completely factor each polynomial. If the polynomial cannot be factored, write “not factorable.”</a:t>
            </a:r>
          </a:p>
          <a:p>
            <a:pPr marL="14288" indent="-14288" defTabSz="1090613">
              <a:buFont typeface="Courier New" pitchFamily="49" charset="0"/>
              <a:buNone/>
              <a:tabLst>
                <a:tab pos="457200" algn="l"/>
                <a:tab pos="1943100" algn="l"/>
              </a:tabLst>
            </a:pPr>
            <a:endParaRPr lang="en-US" i="0" dirty="0">
              <a:solidFill>
                <a:srgbClr val="000000"/>
              </a:solidFill>
            </a:endParaRPr>
          </a:p>
        </p:txBody>
      </p:sp>
      <p:graphicFrame>
        <p:nvGraphicFramePr>
          <p:cNvPr id="855045" name="Object 5"/>
          <p:cNvGraphicFramePr>
            <a:graphicFrameLocks noChangeAspect="1"/>
          </p:cNvGraphicFramePr>
          <p:nvPr/>
        </p:nvGraphicFramePr>
        <p:xfrm>
          <a:off x="530352" y="2271888"/>
          <a:ext cx="6756400" cy="2006600"/>
        </p:xfrm>
        <a:graphic>
          <a:graphicData uri="http://schemas.openxmlformats.org/presentationml/2006/ole">
            <mc:AlternateContent xmlns:mc="http://schemas.openxmlformats.org/markup-compatibility/2006">
              <mc:Choice xmlns:v="urn:schemas-microsoft-com:vml" Requires="v">
                <p:oleObj spid="_x0000_s7174" name="Equation" r:id="rId3" imgW="6756120" imgH="2006280" progId="Equation.DSMT4">
                  <p:embed/>
                </p:oleObj>
              </mc:Choice>
              <mc:Fallback>
                <p:oleObj name="Equation" r:id="rId3" imgW="6756120" imgH="20062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71888"/>
                        <a:ext cx="6756400" cy="200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66"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graphicFrame>
        <p:nvGraphicFramePr>
          <p:cNvPr id="856068" name="Object 4"/>
          <p:cNvGraphicFramePr>
            <a:graphicFrameLocks noChangeAspect="1"/>
          </p:cNvGraphicFramePr>
          <p:nvPr/>
        </p:nvGraphicFramePr>
        <p:xfrm>
          <a:off x="533400" y="1295400"/>
          <a:ext cx="6438900" cy="2019300"/>
        </p:xfrm>
        <a:graphic>
          <a:graphicData uri="http://schemas.openxmlformats.org/presentationml/2006/ole">
            <mc:AlternateContent xmlns:mc="http://schemas.openxmlformats.org/markup-compatibility/2006">
              <mc:Choice xmlns:v="urn:schemas-microsoft-com:vml" Requires="v">
                <p:oleObj spid="_x0000_s8198" name="Equation" r:id="rId3" imgW="6438600" imgH="2019240" progId="Equation.DSMT4">
                  <p:embed/>
                </p:oleObj>
              </mc:Choice>
              <mc:Fallback>
                <p:oleObj name="Equation" r:id="rId3" imgW="6438600" imgH="2019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6438900" cy="201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332946"/>
          </a:xfrm>
          <a:noFill/>
        </p:spPr>
        <p:txBody>
          <a:bodyPr>
            <a:spAutoFit/>
          </a:bodyPr>
          <a:lstStyle/>
          <a:p>
            <a:pPr>
              <a:buFont typeface="Courier New" pitchFamily="49" charset="0"/>
              <a:buChar char="o"/>
              <a:tabLst>
                <a:tab pos="338138" algn="l"/>
              </a:tabLst>
            </a:pPr>
            <a:r>
              <a:rPr lang="en-US" i="0" dirty="0">
                <a:solidFill>
                  <a:schemeClr val="tx1"/>
                </a:solidFill>
              </a:rPr>
              <a:t>	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a:t>
            </a:r>
            <a:r>
              <a:rPr lang="en-US" i="1" dirty="0">
                <a:solidFill>
                  <a:schemeClr val="tx1"/>
                </a:solidFill>
              </a:rPr>
              <a:t>bx</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a:t>
            </a:r>
            <a:r>
              <a:rPr lang="en-US" i="1" dirty="0">
                <a:solidFill>
                  <a:schemeClr val="tx1"/>
                </a:solidFill>
              </a:rPr>
              <a:t>c</a:t>
            </a:r>
            <a:r>
              <a:rPr lang="en-US" i="0" dirty="0">
                <a:solidFill>
                  <a:schemeClr val="tx1"/>
                </a:solidFill>
              </a:rPr>
              <a:t>).</a:t>
            </a:r>
          </a:p>
          <a:p>
            <a:pPr>
              <a:buFont typeface="Courier New" pitchFamily="49" charset="0"/>
              <a:buChar char="o"/>
              <a:tabLst>
                <a:tab pos="338138" algn="l"/>
              </a:tabLst>
            </a:pPr>
            <a:r>
              <a:rPr lang="en-US" i="0" dirty="0">
                <a:solidFill>
                  <a:schemeClr val="tx1"/>
                </a:solidFill>
              </a:rPr>
              <a:t>	Factor out a common monomial factor and then 	factor the remaining factor, a trinomial with leading 	coefficient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0706" name="Rectangle 2"/>
          <p:cNvSpPr>
            <a:spLocks noGrp="1"/>
          </p:cNvSpPr>
          <p:nvPr>
            <p:ph type="title"/>
          </p:nvPr>
        </p:nvSpPr>
        <p:spPr>
          <a:prstGeom prst="rect">
            <a:avLst/>
          </a:prstGeom>
        </p:spPr>
        <p:txBody>
          <a:bodyPr/>
          <a:lstStyle/>
          <a:p>
            <a:r>
              <a:rPr lang="en-US" sz="3200" dirty="0">
                <a:solidFill>
                  <a:schemeClr val="accent1"/>
                </a:solidFill>
              </a:rPr>
              <a:t>Example 1: Factoring Trinomials </a:t>
            </a:r>
            <a:br>
              <a:rPr lang="en-US" sz="3200" dirty="0">
                <a:solidFill>
                  <a:schemeClr val="accent1"/>
                </a:solidFill>
              </a:rPr>
            </a:br>
            <a:r>
              <a:rPr lang="en-US" sz="3200" dirty="0">
                <a:solidFill>
                  <a:schemeClr val="accent1"/>
                </a:solidFill>
              </a:rPr>
              <a:t>with Leading Coefficient 1</a:t>
            </a:r>
          </a:p>
        </p:txBody>
      </p:sp>
      <p:sp>
        <p:nvSpPr>
          <p:cNvPr id="84070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Factor the following trinomials.</a:t>
            </a:r>
            <a:r>
              <a:rPr lang="en-US" dirty="0">
                <a:solidFill>
                  <a:schemeClr val="tx1"/>
                </a:solidFill>
              </a:rPr>
              <a:t> </a:t>
            </a:r>
          </a:p>
          <a:p>
            <a:pPr marL="0" indent="0">
              <a:buFont typeface="Courier New" pitchFamily="49" charset="0"/>
              <a:buNone/>
            </a:pPr>
            <a:endParaRPr lang="en-US"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12 has three pairs of positive integer factors as illustrated in the following table. Of these 3 pairs, only 2 + 6 is equal to 8:</a:t>
            </a:r>
          </a:p>
        </p:txBody>
      </p:sp>
      <p:graphicFrame>
        <p:nvGraphicFramePr>
          <p:cNvPr id="840708" name="Object 4"/>
          <p:cNvGraphicFramePr>
            <a:graphicFrameLocks noChangeAspect="1"/>
          </p:cNvGraphicFramePr>
          <p:nvPr/>
        </p:nvGraphicFramePr>
        <p:xfrm>
          <a:off x="549452" y="1840089"/>
          <a:ext cx="2235200" cy="482600"/>
        </p:xfrm>
        <a:graphic>
          <a:graphicData uri="http://schemas.openxmlformats.org/presentationml/2006/ole">
            <mc:AlternateContent xmlns:mc="http://schemas.openxmlformats.org/markup-compatibility/2006">
              <mc:Choice xmlns:v="urn:schemas-microsoft-com:vml" Requires="v">
                <p:oleObj spid="_x0000_s1030" name="Equation" r:id="rId3" imgW="2234880" imgH="482400" progId="Equation.DSMT4">
                  <p:embed/>
                </p:oleObj>
              </mc:Choice>
              <mc:Fallback>
                <p:oleObj name="Equation" r:id="rId3" imgW="2234880" imgH="482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452" y="1840089"/>
                        <a:ext cx="223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07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07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p:cNvSpPr>
          <p:nvPr>
            <p:ph type="title"/>
          </p:nvPr>
        </p:nvSpPr>
        <p:spPr>
          <a:prstGeom prst="rect">
            <a:avLst/>
          </a:prstGeom>
        </p:spPr>
        <p:txBody>
          <a:bodyPr/>
          <a:lstStyle/>
          <a:p>
            <a:r>
              <a:rPr lang="en-US" sz="3200" dirty="0">
                <a:solidFill>
                  <a:schemeClr val="accent1"/>
                </a:solidFill>
              </a:rPr>
              <a:t>Example 1: Factoring Trinomials with </a:t>
            </a:r>
            <a:br>
              <a:rPr lang="en-US" sz="3200" dirty="0">
                <a:solidFill>
                  <a:schemeClr val="accent1"/>
                </a:solidFill>
              </a:rPr>
            </a:br>
            <a:r>
              <a:rPr lang="en-US" sz="3200" dirty="0">
                <a:solidFill>
                  <a:schemeClr val="accent1"/>
                </a:solidFill>
              </a:rPr>
              <a:t>Leading Coefficient 1 (cont.)</a:t>
            </a:r>
          </a:p>
        </p:txBody>
      </p:sp>
      <p:sp>
        <p:nvSpPr>
          <p:cNvPr id="841731" name="Rectangle 3"/>
          <p:cNvSpPr>
            <a:spLocks noGrp="1"/>
          </p:cNvSpPr>
          <p:nvPr>
            <p:ph idx="1"/>
          </p:nvPr>
        </p:nvSpPr>
        <p:spPr>
          <a:prstGeom prst="rect">
            <a:avLst/>
          </a:prstGeom>
        </p:spPr>
        <p:txBody>
          <a:bodyPr/>
          <a:lstStyle/>
          <a:p>
            <a:pPr marL="14288" indent="-14288">
              <a:buFont typeface="Courier New" pitchFamily="49" charset="0"/>
              <a:buNone/>
              <a:tabLst>
                <a:tab pos="114300" algn="l"/>
                <a:tab pos="519113" algn="l"/>
                <a:tab pos="862013" algn="l"/>
              </a:tabLst>
            </a:pPr>
            <a:r>
              <a:rPr lang="en-US" b="1" i="0" u="sng" dirty="0">
                <a:solidFill>
                  <a:schemeClr val="tx1"/>
                </a:solidFill>
              </a:rPr>
              <a:t>Factors of 12</a:t>
            </a:r>
          </a:p>
          <a:p>
            <a:pPr marL="14288" indent="-14288">
              <a:buFont typeface="Courier New" pitchFamily="49" charset="0"/>
              <a:buNone/>
              <a:tabLst>
                <a:tab pos="114300" algn="l"/>
                <a:tab pos="519113" algn="l"/>
                <a:tab pos="862013" algn="l"/>
              </a:tabLst>
            </a:pPr>
            <a:r>
              <a:rPr lang="en-US" i="0" dirty="0">
                <a:solidFill>
                  <a:schemeClr val="tx1"/>
                </a:solidFill>
              </a:rPr>
              <a:t>		1	·	12</a:t>
            </a:r>
          </a:p>
          <a:p>
            <a:pPr marL="14288" indent="-14288">
              <a:buFont typeface="Courier New" pitchFamily="49" charset="0"/>
              <a:buNone/>
              <a:tabLst>
                <a:tab pos="114300" algn="l"/>
                <a:tab pos="519113" algn="l"/>
                <a:tab pos="862013" algn="l"/>
              </a:tabLst>
            </a:pPr>
            <a:r>
              <a:rPr lang="en-US" i="0" dirty="0">
                <a:solidFill>
                  <a:schemeClr val="tx1"/>
                </a:solidFill>
              </a:rPr>
              <a:t>		2	·	  6</a:t>
            </a:r>
            <a:endParaRPr lang="en-US" i="0" dirty="0">
              <a:solidFill>
                <a:srgbClr val="FF0008"/>
              </a:solidFill>
            </a:endParaRPr>
          </a:p>
          <a:p>
            <a:pPr marL="14288" indent="-14288">
              <a:buFont typeface="Courier New" pitchFamily="49" charset="0"/>
              <a:buNone/>
              <a:tabLst>
                <a:tab pos="114300" algn="l"/>
                <a:tab pos="519113" algn="l"/>
                <a:tab pos="862013" algn="l"/>
              </a:tabLst>
            </a:pPr>
            <a:r>
              <a:rPr lang="en-US" i="0" dirty="0">
                <a:solidFill>
                  <a:schemeClr val="tx1"/>
                </a:solidFill>
              </a:rPr>
              <a:t>		3	·	  4</a:t>
            </a:r>
          </a:p>
          <a:p>
            <a:pPr marL="14288" indent="-14288">
              <a:buFont typeface="Courier New" pitchFamily="49" charset="0"/>
              <a:buNone/>
              <a:tabLst>
                <a:tab pos="114300" algn="l"/>
                <a:tab pos="519113" algn="l"/>
                <a:tab pos="862013" algn="l"/>
              </a:tabLst>
            </a:pPr>
            <a:r>
              <a:rPr lang="en-US" b="1" i="0">
                <a:solidFill>
                  <a:schemeClr val="tx1"/>
                </a:solidFill>
              </a:rPr>
              <a:t>Note</a:t>
            </a:r>
            <a:r>
              <a:rPr lang="en-US" b="1" i="0" dirty="0">
                <a:solidFill>
                  <a:schemeClr val="tx1"/>
                </a:solidFill>
              </a:rPr>
              <a:t>: </a:t>
            </a:r>
            <a:r>
              <a:rPr lang="en-US" i="0" dirty="0">
                <a:solidFill>
                  <a:schemeClr val="tx1"/>
                </a:solidFill>
              </a:rPr>
              <a:t>If the middle term had been </a:t>
            </a:r>
            <a:r>
              <a:rPr lang="en-US" i="0" dirty="0">
                <a:solidFill>
                  <a:schemeClr val="tx1"/>
                </a:solidFill>
                <a:latin typeface="Symbol" pitchFamily="18" charset="2"/>
              </a:rPr>
              <a:t>-</a:t>
            </a:r>
            <a:r>
              <a:rPr lang="en-US" i="0" dirty="0">
                <a:solidFill>
                  <a:schemeClr val="tx1"/>
                </a:solidFill>
              </a:rPr>
              <a:t>8</a:t>
            </a:r>
            <a:r>
              <a:rPr lang="en-US" i="1" dirty="0">
                <a:solidFill>
                  <a:schemeClr val="tx1"/>
                </a:solidFill>
              </a:rPr>
              <a:t>x</a:t>
            </a:r>
            <a:r>
              <a:rPr lang="en-US" i="0" dirty="0">
                <a:solidFill>
                  <a:schemeClr val="tx1"/>
                </a:solidFill>
              </a:rPr>
              <a:t>, then we would have wanted pairs of negative integer factors to find a sum of </a:t>
            </a:r>
            <a:r>
              <a:rPr lang="en-US" i="0" dirty="0">
                <a:solidFill>
                  <a:schemeClr val="tx1"/>
                </a:solidFill>
                <a:latin typeface="Symbol" pitchFamily="18" charset="2"/>
              </a:rPr>
              <a:t>-</a:t>
            </a:r>
            <a:r>
              <a:rPr lang="en-US" i="0" dirty="0">
                <a:solidFill>
                  <a:schemeClr val="tx1"/>
                </a:solidFill>
              </a:rPr>
              <a:t>8.</a:t>
            </a:r>
            <a:endParaRPr lang="en-US" dirty="0">
              <a:solidFill>
                <a:schemeClr val="tx1"/>
              </a:solidFill>
            </a:endParaRPr>
          </a:p>
          <a:p>
            <a:pPr marL="14288" indent="-14288">
              <a:buFont typeface="Courier New" pitchFamily="49" charset="0"/>
              <a:buNone/>
              <a:tabLst>
                <a:tab pos="114300" algn="l"/>
                <a:tab pos="519113" algn="l"/>
                <a:tab pos="862013" algn="l"/>
              </a:tabLst>
            </a:pPr>
            <a:endParaRPr lang="en-US" dirty="0">
              <a:solidFill>
                <a:schemeClr val="tx1"/>
              </a:solidFill>
            </a:endParaRPr>
          </a:p>
        </p:txBody>
      </p:sp>
      <p:sp>
        <p:nvSpPr>
          <p:cNvPr id="841732" name="Line 4"/>
          <p:cNvSpPr>
            <a:spLocks noChangeShapeType="1"/>
          </p:cNvSpPr>
          <p:nvPr/>
        </p:nvSpPr>
        <p:spPr bwMode="auto">
          <a:xfrm>
            <a:off x="1905000" y="2589520"/>
            <a:ext cx="430213" cy="0"/>
          </a:xfrm>
          <a:prstGeom prst="line">
            <a:avLst/>
          </a:prstGeom>
          <a:noFill/>
          <a:ln w="38100">
            <a:solidFill>
              <a:srgbClr val="C00000"/>
            </a:solidFill>
            <a:round/>
            <a:headEnd/>
            <a:tailEnd type="triangle" w="med" len="med"/>
          </a:ln>
          <a:effectLst/>
        </p:spPr>
        <p:txBody>
          <a:bodyPr/>
          <a:lstStyle/>
          <a:p>
            <a:endParaRPr lang="en-US" dirty="0"/>
          </a:p>
        </p:txBody>
      </p:sp>
      <p:sp>
        <p:nvSpPr>
          <p:cNvPr id="5" name="Rectangle 4"/>
          <p:cNvSpPr/>
          <p:nvPr/>
        </p:nvSpPr>
        <p:spPr>
          <a:xfrm>
            <a:off x="3672840" y="2327910"/>
            <a:ext cx="2600392" cy="523220"/>
          </a:xfrm>
          <a:prstGeom prst="rect">
            <a:avLst/>
          </a:prstGeom>
        </p:spPr>
        <p:txBody>
          <a:bodyPr wrap="none">
            <a:spAutoFit/>
          </a:bodyPr>
          <a:lstStyle/>
          <a:p>
            <a:r>
              <a:rPr lang="en-US" sz="2800" dirty="0"/>
              <a:t>Thus </a:t>
            </a:r>
            <a:r>
              <a:rPr lang="en-US" sz="2800" i="1" dirty="0">
                <a:solidFill>
                  <a:srgbClr val="0000FF"/>
                </a:solidFill>
              </a:rPr>
              <a:t>x</a:t>
            </a:r>
            <a:r>
              <a:rPr lang="en-US" sz="2800" baseline="30000" dirty="0">
                <a:solidFill>
                  <a:srgbClr val="0000FF"/>
                </a:solidFill>
              </a:rPr>
              <a:t>2 </a:t>
            </a:r>
            <a:r>
              <a:rPr lang="en-US" sz="2800" dirty="0">
                <a:solidFill>
                  <a:srgbClr val="0000FF"/>
                </a:solidFill>
              </a:rPr>
              <a:t>+ 8</a:t>
            </a:r>
            <a:r>
              <a:rPr lang="en-US" sz="2800" i="1" dirty="0">
                <a:solidFill>
                  <a:srgbClr val="0000FF"/>
                </a:solidFill>
              </a:rPr>
              <a:t>x</a:t>
            </a:r>
            <a:r>
              <a:rPr lang="en-US" sz="2800" dirty="0">
                <a:solidFill>
                  <a:srgbClr val="0000FF"/>
                </a:solidFill>
              </a:rPr>
              <a:t> + 12</a:t>
            </a:r>
            <a:endParaRPr lang="en-US" sz="2800" dirty="0"/>
          </a:p>
        </p:txBody>
      </p:sp>
      <p:sp>
        <p:nvSpPr>
          <p:cNvPr id="6" name="Rectangle 5"/>
          <p:cNvSpPr/>
          <p:nvPr/>
        </p:nvSpPr>
        <p:spPr>
          <a:xfrm>
            <a:off x="6200140" y="2327910"/>
            <a:ext cx="2326278" cy="523220"/>
          </a:xfrm>
          <a:prstGeom prst="rect">
            <a:avLst/>
          </a:prstGeom>
        </p:spPr>
        <p:txBody>
          <a:bodyPr wrap="none">
            <a:spAutoFit/>
          </a:bodyPr>
          <a:lstStyle/>
          <a:p>
            <a:r>
              <a:rPr lang="en-US" sz="2800" dirty="0">
                <a:solidFill>
                  <a:srgbClr val="000099"/>
                </a:solidFill>
              </a:rPr>
              <a:t>=</a:t>
            </a:r>
            <a:r>
              <a:rPr lang="en-US" sz="2800" dirty="0">
                <a:solidFill>
                  <a:srgbClr val="FF0008"/>
                </a:solidFill>
              </a:rPr>
              <a:t> (</a:t>
            </a:r>
            <a:r>
              <a:rPr lang="en-US" sz="2800" i="1" dirty="0">
                <a:solidFill>
                  <a:srgbClr val="FF0008"/>
                </a:solidFill>
              </a:rPr>
              <a:t>x</a:t>
            </a:r>
            <a:r>
              <a:rPr lang="en-US" sz="2800" dirty="0">
                <a:solidFill>
                  <a:srgbClr val="FF0008"/>
                </a:solidFill>
              </a:rPr>
              <a:t> + 2)(</a:t>
            </a:r>
            <a:r>
              <a:rPr lang="en-US" sz="2800" i="1" dirty="0">
                <a:solidFill>
                  <a:srgbClr val="FF0008"/>
                </a:solidFill>
              </a:rPr>
              <a:t>x</a:t>
            </a:r>
            <a:r>
              <a:rPr lang="en-US" sz="2800" dirty="0">
                <a:solidFill>
                  <a:srgbClr val="FF0008"/>
                </a:solidFill>
              </a:rPr>
              <a:t> + 6)</a:t>
            </a:r>
            <a:endParaRPr lang="en-US" sz="2800" dirty="0"/>
          </a:p>
        </p:txBody>
      </p:sp>
      <p:sp>
        <p:nvSpPr>
          <p:cNvPr id="7" name="Rectangle 6"/>
          <p:cNvSpPr/>
          <p:nvPr/>
        </p:nvSpPr>
        <p:spPr>
          <a:xfrm>
            <a:off x="2362200" y="2327910"/>
            <a:ext cx="1418978" cy="523220"/>
          </a:xfrm>
          <a:prstGeom prst="rect">
            <a:avLst/>
          </a:prstGeom>
        </p:spPr>
        <p:txBody>
          <a:bodyPr wrap="none">
            <a:spAutoFit/>
          </a:bodyPr>
          <a:lstStyle/>
          <a:p>
            <a:r>
              <a:rPr lang="en-US" sz="2800" dirty="0">
                <a:solidFill>
                  <a:srgbClr val="FF00FF"/>
                </a:solidFill>
              </a:rPr>
              <a:t>2 + 6 = 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417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417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1732" grpId="0" animBg="1"/>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4" name="Rectangle 2"/>
          <p:cNvSpPr>
            <a:spLocks noGrp="1"/>
          </p:cNvSpPr>
          <p:nvPr>
            <p:ph type="title"/>
          </p:nvPr>
        </p:nvSpPr>
        <p:spPr>
          <a:prstGeom prst="rect">
            <a:avLst/>
          </a:prstGeom>
        </p:spPr>
        <p:txBody>
          <a:bodyPr/>
          <a:lstStyle/>
          <a:p>
            <a:r>
              <a:rPr lang="en-US" sz="3200" dirty="0">
                <a:solidFill>
                  <a:schemeClr val="accent1"/>
                </a:solidFill>
              </a:rPr>
              <a:t>Example 1: Factoring Trinomials with </a:t>
            </a:r>
            <a:br>
              <a:rPr lang="en-US" sz="3200" dirty="0">
                <a:solidFill>
                  <a:schemeClr val="accent1"/>
                </a:solidFill>
              </a:rPr>
            </a:br>
            <a:r>
              <a:rPr lang="en-US" sz="3200" dirty="0">
                <a:solidFill>
                  <a:schemeClr val="accent1"/>
                </a:solidFill>
              </a:rPr>
              <a:t>Leading Coefficient 1 (cont.)</a:t>
            </a:r>
          </a:p>
        </p:txBody>
      </p:sp>
      <p:sp>
        <p:nvSpPr>
          <p:cNvPr id="842755" name="Rectangle 3"/>
          <p:cNvSpPr>
            <a:spLocks noGrp="1"/>
          </p:cNvSpPr>
          <p:nvPr>
            <p:ph idx="1"/>
          </p:nvPr>
        </p:nvSpPr>
        <p:spPr>
          <a:prstGeom prst="rect">
            <a:avLst/>
          </a:prstGeom>
        </p:spPr>
        <p:txBody>
          <a:bodyPr/>
          <a:lstStyle/>
          <a:p>
            <a:pPr marL="0" indent="0">
              <a:buFont typeface="Courier New" pitchFamily="49" charset="0"/>
              <a:buNone/>
            </a:pPr>
            <a:endParaRPr lang="en-US" dirty="0">
              <a:solidFill>
                <a:schemeClr val="tx1"/>
              </a:solidFill>
            </a:endParaRPr>
          </a:p>
          <a:p>
            <a:pPr marL="0" indent="0">
              <a:buFont typeface="Courier New" pitchFamily="49" charset="0"/>
              <a:buNone/>
            </a:pPr>
            <a:r>
              <a:rPr lang="en-US" b="1" i="0" dirty="0">
                <a:solidFill>
                  <a:schemeClr val="tx1"/>
                </a:solidFill>
              </a:rPr>
              <a:t>Solution</a:t>
            </a:r>
          </a:p>
          <a:p>
            <a:pPr marL="0" indent="0" algn="just">
              <a:buFont typeface="Courier New" pitchFamily="49" charset="0"/>
              <a:buNone/>
            </a:pPr>
            <a:r>
              <a:rPr lang="en-US" i="0" dirty="0">
                <a:solidFill>
                  <a:schemeClr val="tx1"/>
                </a:solidFill>
              </a:rPr>
              <a:t>We want a pair of integer factors of </a:t>
            </a:r>
            <a:r>
              <a:rPr lang="en-US" i="0" dirty="0">
                <a:solidFill>
                  <a:schemeClr val="tx1"/>
                </a:solidFill>
                <a:latin typeface="Symbol" pitchFamily="18" charset="2"/>
              </a:rPr>
              <a:t>-</a:t>
            </a:r>
            <a:r>
              <a:rPr lang="en-US" i="0" dirty="0">
                <a:solidFill>
                  <a:schemeClr val="tx1"/>
                </a:solidFill>
              </a:rPr>
              <a:t>20 whose sum is  </a:t>
            </a:r>
            <a:r>
              <a:rPr lang="en-US" i="0" dirty="0">
                <a:solidFill>
                  <a:schemeClr val="tx1"/>
                </a:solidFill>
                <a:latin typeface="Symbol" pitchFamily="18" charset="2"/>
              </a:rPr>
              <a:t>-</a:t>
            </a:r>
            <a:r>
              <a:rPr lang="en-US" i="0" dirty="0">
                <a:solidFill>
                  <a:schemeClr val="tx1"/>
                </a:solidFill>
              </a:rPr>
              <a:t>8. In this case, because the product is negative, one of the factors must be positive and the other negative.</a:t>
            </a:r>
          </a:p>
        </p:txBody>
      </p:sp>
      <p:graphicFrame>
        <p:nvGraphicFramePr>
          <p:cNvPr id="842758" name="Object 6"/>
          <p:cNvGraphicFramePr>
            <a:graphicFrameLocks noChangeAspect="1"/>
          </p:cNvGraphicFramePr>
          <p:nvPr/>
        </p:nvGraphicFramePr>
        <p:xfrm>
          <a:off x="541514" y="1360311"/>
          <a:ext cx="2222500" cy="469900"/>
        </p:xfrm>
        <a:graphic>
          <a:graphicData uri="http://schemas.openxmlformats.org/presentationml/2006/ole">
            <mc:AlternateContent xmlns:mc="http://schemas.openxmlformats.org/markup-compatibility/2006">
              <mc:Choice xmlns:v="urn:schemas-microsoft-com:vml" Requires="v">
                <p:oleObj spid="_x0000_s2054" name="Equation" r:id="rId3" imgW="2222280" imgH="469800" progId="Equation.DSMT4">
                  <p:embed/>
                </p:oleObj>
              </mc:Choice>
              <mc:Fallback>
                <p:oleObj name="Equation" r:id="rId3" imgW="2222280" imgH="469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514" y="1360311"/>
                        <a:ext cx="2222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27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27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2" name="Rectangle 2"/>
          <p:cNvSpPr>
            <a:spLocks noGrp="1"/>
          </p:cNvSpPr>
          <p:nvPr>
            <p:ph type="title"/>
          </p:nvPr>
        </p:nvSpPr>
        <p:spPr>
          <a:prstGeom prst="rect">
            <a:avLst/>
          </a:prstGeom>
        </p:spPr>
        <p:txBody>
          <a:bodyPr/>
          <a:lstStyle/>
          <a:p>
            <a:r>
              <a:rPr lang="en-US" sz="3200" dirty="0">
                <a:solidFill>
                  <a:schemeClr val="accent1"/>
                </a:solidFill>
              </a:rPr>
              <a:t>Example 1: Factoring Trinomials with </a:t>
            </a:r>
            <a:br>
              <a:rPr lang="en-US" sz="3200" dirty="0">
                <a:solidFill>
                  <a:schemeClr val="accent1"/>
                </a:solidFill>
              </a:rPr>
            </a:br>
            <a:r>
              <a:rPr lang="en-US" sz="3200" dirty="0">
                <a:solidFill>
                  <a:schemeClr val="accent1"/>
                </a:solidFill>
              </a:rPr>
              <a:t>Leading Coefficient 1 (cont.)</a:t>
            </a:r>
          </a:p>
        </p:txBody>
      </p:sp>
      <p:sp>
        <p:nvSpPr>
          <p:cNvPr id="844803" name="Rectangle 3"/>
          <p:cNvSpPr>
            <a:spLocks noGrp="1"/>
          </p:cNvSpPr>
          <p:nvPr>
            <p:ph idx="1"/>
          </p:nvPr>
        </p:nvSpPr>
        <p:spPr>
          <a:prstGeom prst="rect">
            <a:avLst/>
          </a:prstGeom>
        </p:spPr>
        <p:txBody>
          <a:bodyPr/>
          <a:lstStyle/>
          <a:p>
            <a:pPr marL="0" indent="0">
              <a:buFont typeface="Courier New" pitchFamily="49" charset="0"/>
              <a:buNone/>
              <a:tabLst>
                <a:tab pos="290513" algn="l"/>
                <a:tab pos="914400" algn="l"/>
                <a:tab pos="1204913" algn="l"/>
                <a:tab pos="1371600" algn="l"/>
              </a:tabLst>
            </a:pPr>
            <a:r>
              <a:rPr lang="en-US" b="1" i="0" u="sng" dirty="0">
                <a:solidFill>
                  <a:schemeClr val="tx1"/>
                </a:solidFill>
              </a:rPr>
              <a:t>Factors of </a:t>
            </a:r>
            <a:r>
              <a:rPr lang="en-US" i="0" u="sng" dirty="0">
                <a:solidFill>
                  <a:schemeClr val="tx1"/>
                </a:solidFill>
                <a:latin typeface="Symbol" pitchFamily="18" charset="2"/>
              </a:rPr>
              <a:t>-</a:t>
            </a:r>
            <a:r>
              <a:rPr lang="en-US" b="1" i="0" u="sng" dirty="0">
                <a:solidFill>
                  <a:schemeClr val="tx1"/>
                </a:solidFill>
              </a:rPr>
              <a:t>20</a:t>
            </a:r>
          </a:p>
          <a:p>
            <a:pPr marL="0" indent="0">
              <a:buFont typeface="Courier New" pitchFamily="49" charset="0"/>
              <a:buNone/>
              <a:tabLst>
                <a:tab pos="290513" algn="l"/>
                <a:tab pos="914400" algn="l"/>
                <a:tab pos="1204913" algn="l"/>
                <a:tab pos="1371600" algn="l"/>
              </a:tabLst>
            </a:pP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1	·		20</a:t>
            </a:r>
          </a:p>
          <a:p>
            <a:pPr marL="0" indent="0">
              <a:buFont typeface="Courier New" pitchFamily="49" charset="0"/>
              <a:buNone/>
              <a:tabLst>
                <a:tab pos="290513" algn="l"/>
                <a:tab pos="914400" algn="l"/>
                <a:tab pos="1204913" algn="l"/>
                <a:tab pos="1371600" algn="l"/>
              </a:tabLst>
            </a:pPr>
            <a:r>
              <a:rPr lang="en-US" i="0" dirty="0">
                <a:solidFill>
                  <a:schemeClr val="tx1"/>
                </a:solidFill>
              </a:rPr>
              <a:t>	  1	·	</a:t>
            </a:r>
            <a:r>
              <a:rPr lang="en-US" i="0" dirty="0">
                <a:solidFill>
                  <a:schemeClr val="tx1"/>
                </a:solidFill>
                <a:latin typeface="Symbol" pitchFamily="18" charset="2"/>
              </a:rPr>
              <a:t>-</a:t>
            </a:r>
            <a:r>
              <a:rPr lang="en-US" i="0" dirty="0">
                <a:solidFill>
                  <a:schemeClr val="tx1"/>
                </a:solidFill>
              </a:rPr>
              <a:t>20</a:t>
            </a:r>
          </a:p>
          <a:p>
            <a:pPr marL="0" indent="0">
              <a:buFont typeface="Courier New" pitchFamily="49" charset="0"/>
              <a:buNone/>
              <a:tabLst>
                <a:tab pos="290513" algn="l"/>
                <a:tab pos="914400" algn="l"/>
                <a:tab pos="1204913" algn="l"/>
                <a:tab pos="1371600" algn="l"/>
              </a:tabLst>
            </a:pP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2	·		10</a:t>
            </a:r>
          </a:p>
          <a:p>
            <a:pPr marL="0" indent="0">
              <a:buFont typeface="Courier New" pitchFamily="49" charset="0"/>
              <a:buNone/>
              <a:tabLst>
                <a:tab pos="290513" algn="l"/>
                <a:tab pos="914400" algn="l"/>
                <a:tab pos="1204913" algn="l"/>
                <a:tab pos="1371600" algn="l"/>
              </a:tabLst>
            </a:pPr>
            <a:r>
              <a:rPr lang="en-US" i="0" dirty="0">
                <a:solidFill>
                  <a:schemeClr val="tx1"/>
                </a:solidFill>
              </a:rPr>
              <a:t>	  2	·	</a:t>
            </a:r>
            <a:r>
              <a:rPr lang="en-US" i="0" dirty="0">
                <a:solidFill>
                  <a:schemeClr val="tx1"/>
                </a:solidFill>
                <a:latin typeface="Symbol" pitchFamily="18" charset="2"/>
              </a:rPr>
              <a:t>-</a:t>
            </a:r>
            <a:r>
              <a:rPr lang="en-US" i="0" dirty="0">
                <a:solidFill>
                  <a:schemeClr val="tx1"/>
                </a:solidFill>
              </a:rPr>
              <a:t>10</a:t>
            </a:r>
            <a:endParaRPr lang="en-US" i="0" dirty="0">
              <a:solidFill>
                <a:srgbClr val="FF00FF"/>
              </a:solidFill>
            </a:endParaRPr>
          </a:p>
          <a:p>
            <a:pPr marL="0" indent="0">
              <a:buFont typeface="Courier New" pitchFamily="49" charset="0"/>
              <a:buNone/>
              <a:tabLst>
                <a:tab pos="290513" algn="l"/>
                <a:tab pos="914400" algn="l"/>
                <a:tab pos="1204913" algn="l"/>
                <a:tab pos="1371600" algn="l"/>
              </a:tabLst>
            </a:pP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4	·		  5</a:t>
            </a:r>
          </a:p>
          <a:p>
            <a:pPr marL="0" indent="0">
              <a:buFont typeface="Courier New" pitchFamily="49" charset="0"/>
              <a:buNone/>
              <a:tabLst>
                <a:tab pos="290513" algn="l"/>
                <a:tab pos="914400" algn="l"/>
                <a:tab pos="1204913" algn="l"/>
                <a:tab pos="1371600" algn="l"/>
              </a:tabLst>
            </a:pPr>
            <a:r>
              <a:rPr lang="en-US" i="0" dirty="0">
                <a:solidFill>
                  <a:schemeClr val="tx1"/>
                </a:solidFill>
              </a:rPr>
              <a:t>	  4	·	  </a:t>
            </a:r>
            <a:r>
              <a:rPr lang="en-US" i="0" dirty="0">
                <a:solidFill>
                  <a:schemeClr val="tx1"/>
                </a:solidFill>
                <a:latin typeface="Symbol" pitchFamily="18" charset="2"/>
              </a:rPr>
              <a:t>-</a:t>
            </a:r>
            <a:r>
              <a:rPr lang="en-US" i="0" dirty="0">
                <a:solidFill>
                  <a:schemeClr val="tx1"/>
                </a:solidFill>
              </a:rPr>
              <a:t>5</a:t>
            </a:r>
            <a:r>
              <a:rPr lang="en-US" dirty="0">
                <a:solidFill>
                  <a:schemeClr val="tx1"/>
                </a:solidFill>
              </a:rPr>
              <a:t> </a:t>
            </a:r>
          </a:p>
        </p:txBody>
      </p:sp>
      <p:sp>
        <p:nvSpPr>
          <p:cNvPr id="844804" name="Line 4"/>
          <p:cNvSpPr>
            <a:spLocks noChangeShapeType="1"/>
          </p:cNvSpPr>
          <p:nvPr/>
        </p:nvSpPr>
        <p:spPr bwMode="auto">
          <a:xfrm>
            <a:off x="2590800" y="3612624"/>
            <a:ext cx="430212" cy="0"/>
          </a:xfrm>
          <a:prstGeom prst="line">
            <a:avLst/>
          </a:prstGeom>
          <a:noFill/>
          <a:ln w="38100">
            <a:solidFill>
              <a:srgbClr val="C00000"/>
            </a:solidFill>
            <a:round/>
            <a:headEnd/>
            <a:tailEnd type="triangle" w="med" len="med"/>
          </a:ln>
          <a:effectLst/>
        </p:spPr>
        <p:txBody>
          <a:bodyPr/>
          <a:lstStyle/>
          <a:p>
            <a:endParaRPr lang="en-US" dirty="0"/>
          </a:p>
        </p:txBody>
      </p:sp>
      <p:sp>
        <p:nvSpPr>
          <p:cNvPr id="5" name="Rectangle 4"/>
          <p:cNvSpPr/>
          <p:nvPr/>
        </p:nvSpPr>
        <p:spPr>
          <a:xfrm>
            <a:off x="3212034" y="3351014"/>
            <a:ext cx="2231701" cy="523220"/>
          </a:xfrm>
          <a:prstGeom prst="rect">
            <a:avLst/>
          </a:prstGeom>
        </p:spPr>
        <p:txBody>
          <a:bodyPr wrap="none">
            <a:spAutoFit/>
          </a:bodyPr>
          <a:lstStyle/>
          <a:p>
            <a:r>
              <a:rPr lang="en-US" sz="2800" dirty="0">
                <a:solidFill>
                  <a:srgbClr val="FF00FF"/>
                </a:solidFill>
              </a:rPr>
              <a:t>2 </a:t>
            </a:r>
            <a:r>
              <a:rPr lang="en-US" sz="2800" dirty="0">
                <a:solidFill>
                  <a:srgbClr val="FF00FF"/>
                </a:solidFill>
                <a:latin typeface="Symbol" pitchFamily="18" charset="2"/>
              </a:rPr>
              <a:t>+</a:t>
            </a:r>
            <a:r>
              <a:rPr lang="en-US" sz="2800" dirty="0">
                <a:solidFill>
                  <a:srgbClr val="FF00FF"/>
                </a:solidFill>
              </a:rPr>
              <a:t> (</a:t>
            </a:r>
            <a:r>
              <a:rPr lang="en-US" sz="2800" dirty="0">
                <a:solidFill>
                  <a:srgbClr val="FF00FF"/>
                </a:solidFill>
                <a:latin typeface="Symbol" pitchFamily="18" charset="2"/>
              </a:rPr>
              <a:t>-</a:t>
            </a:r>
            <a:r>
              <a:rPr lang="en-US" sz="2800" dirty="0">
                <a:solidFill>
                  <a:srgbClr val="FF00FF"/>
                </a:solidFill>
              </a:rPr>
              <a:t>10) = </a:t>
            </a:r>
            <a:r>
              <a:rPr lang="en-US" sz="2800" dirty="0">
                <a:solidFill>
                  <a:srgbClr val="FF00FF"/>
                </a:solidFill>
                <a:latin typeface="Symbol" pitchFamily="18" charset="2"/>
              </a:rPr>
              <a:t>-</a:t>
            </a:r>
            <a:r>
              <a:rPr lang="en-US" sz="2800" dirty="0">
                <a:solidFill>
                  <a:srgbClr val="FF00FF"/>
                </a:solidFill>
              </a:rPr>
              <a:t>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448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4804"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6" name="Rectangle 2"/>
          <p:cNvSpPr>
            <a:spLocks noGrp="1"/>
          </p:cNvSpPr>
          <p:nvPr>
            <p:ph type="title"/>
          </p:nvPr>
        </p:nvSpPr>
        <p:spPr>
          <a:prstGeom prst="rect">
            <a:avLst/>
          </a:prstGeom>
          <a:noFill/>
        </p:spPr>
        <p:txBody>
          <a:bodyPr>
            <a:spAutoFit/>
          </a:bodyPr>
          <a:lstStyle/>
          <a:p>
            <a:r>
              <a:rPr lang="en-US" sz="3200" dirty="0">
                <a:solidFill>
                  <a:schemeClr val="accent1"/>
                </a:solidFill>
              </a:rPr>
              <a:t>Example 1: Factoring Trinomials with </a:t>
            </a:r>
            <a:br>
              <a:rPr lang="en-US" sz="3200" dirty="0">
                <a:solidFill>
                  <a:schemeClr val="accent1"/>
                </a:solidFill>
              </a:rPr>
            </a:br>
            <a:r>
              <a:rPr lang="en-US" sz="3200" dirty="0">
                <a:solidFill>
                  <a:schemeClr val="accent1"/>
                </a:solidFill>
              </a:rPr>
              <a:t>Leading Coefficient 1 (cont.)</a:t>
            </a:r>
          </a:p>
        </p:txBody>
      </p:sp>
      <p:sp>
        <p:nvSpPr>
          <p:cNvPr id="845827" name="Rectangle 3"/>
          <p:cNvSpPr>
            <a:spLocks noGrp="1"/>
          </p:cNvSpPr>
          <p:nvPr>
            <p:ph idx="1"/>
          </p:nvPr>
        </p:nvSpPr>
        <p:spPr>
          <a:prstGeom prst="rect">
            <a:avLst/>
          </a:prstGeom>
        </p:spPr>
        <p:txBody>
          <a:bodyPr/>
          <a:lstStyle/>
          <a:p>
            <a:pPr marL="61913" indent="0">
              <a:buFont typeface="Courier New" pitchFamily="49" charset="0"/>
              <a:buNone/>
            </a:pPr>
            <a:r>
              <a:rPr lang="en-US" i="0" dirty="0">
                <a:solidFill>
                  <a:schemeClr val="tx1"/>
                </a:solidFill>
              </a:rPr>
              <a:t>We have listed all the pairs of integer factors of </a:t>
            </a:r>
            <a:r>
              <a:rPr lang="en-US" i="0" dirty="0">
                <a:solidFill>
                  <a:schemeClr val="tx1"/>
                </a:solidFill>
                <a:latin typeface="Symbol" pitchFamily="18" charset="2"/>
              </a:rPr>
              <a:t>-</a:t>
            </a:r>
            <a:r>
              <a:rPr lang="en-US" i="0" dirty="0">
                <a:solidFill>
                  <a:schemeClr val="tx1"/>
                </a:solidFill>
              </a:rPr>
              <a:t>20. You can see that 2 and </a:t>
            </a:r>
            <a:r>
              <a:rPr lang="en-US" i="0" dirty="0">
                <a:solidFill>
                  <a:schemeClr val="tx1"/>
                </a:solidFill>
                <a:latin typeface="Symbol" pitchFamily="18" charset="2"/>
              </a:rPr>
              <a:t>-</a:t>
            </a:r>
            <a:r>
              <a:rPr lang="en-US" i="0" dirty="0">
                <a:solidFill>
                  <a:schemeClr val="tx1"/>
                </a:solidFill>
              </a:rPr>
              <a:t>10 are the only two whose sum is </a:t>
            </a:r>
            <a:r>
              <a:rPr lang="en-US" i="0" dirty="0">
                <a:solidFill>
                  <a:schemeClr val="tx1"/>
                </a:solidFill>
                <a:latin typeface="Symbol" pitchFamily="18" charset="2"/>
              </a:rPr>
              <a:t>-</a:t>
            </a:r>
            <a:r>
              <a:rPr lang="en-US" i="0" dirty="0">
                <a:solidFill>
                  <a:schemeClr val="tx1"/>
                </a:solidFill>
              </a:rPr>
              <a:t>8.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chemeClr val="tx1"/>
                </a:solidFill>
              </a:rPr>
              <a:t>not factorable</a:t>
            </a:r>
            <a:r>
              <a:rPr lang="en-US" i="0" dirty="0">
                <a:solidFill>
                  <a:schemeClr val="tx1"/>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p:cNvSpPr>
          <p:nvPr>
            <p:ph type="title"/>
          </p:nvPr>
        </p:nvSpPr>
        <p:spPr>
          <a:prstGeom prst="rect">
            <a:avLst/>
          </a:prstGeom>
        </p:spPr>
        <p:txBody>
          <a:bodyPr/>
          <a:lstStyle/>
          <a:p>
            <a:r>
              <a:rPr lang="en-US" sz="3200" dirty="0">
                <a:solidFill>
                  <a:schemeClr val="accent1"/>
                </a:solidFill>
              </a:rPr>
              <a:t>Example 1: Factoring Trinomials with </a:t>
            </a:r>
            <a:br>
              <a:rPr lang="en-US" sz="3200" dirty="0">
                <a:solidFill>
                  <a:schemeClr val="accent1"/>
                </a:solidFill>
              </a:rPr>
            </a:br>
            <a:r>
              <a:rPr lang="en-US" sz="3200" dirty="0">
                <a:solidFill>
                  <a:schemeClr val="accent1"/>
                </a:solidFill>
              </a:rPr>
              <a:t>Leading Coefficient 1 (cont.)</a:t>
            </a:r>
          </a:p>
        </p:txBody>
      </p:sp>
      <p:sp>
        <p:nvSpPr>
          <p:cNvPr id="846852" name="Rectangle 4"/>
          <p:cNvSpPr>
            <a:spLocks noGrp="1"/>
          </p:cNvSpPr>
          <p:nvPr>
            <p:ph idx="1"/>
          </p:nvPr>
        </p:nvSpPr>
        <p:spPr>
          <a:xfrm>
            <a:off x="457200" y="1280160"/>
            <a:ext cx="8229600" cy="2936188"/>
          </a:xfrm>
          <a:prstGeom prst="rect">
            <a:avLst/>
          </a:prstGeom>
          <a:noFill/>
        </p:spPr>
        <p:txBody>
          <a:bodyPr>
            <a:spAutoFit/>
          </a:bodyPr>
          <a:lstStyle/>
          <a:p>
            <a:pPr marL="0" indent="0">
              <a:buFont typeface="Courier New" pitchFamily="49" charset="0"/>
              <a:buNone/>
            </a:pPr>
            <a:r>
              <a:rPr lang="en-US" i="0" dirty="0">
                <a:solidFill>
                  <a:schemeClr val="tx1"/>
                </a:solidFill>
              </a:rPr>
              <a:t>In this case, we have</a:t>
            </a:r>
          </a:p>
          <a:p>
            <a:pPr marL="0" indent="0" algn="ctr">
              <a:buFont typeface="Courier New" pitchFamily="49" charset="0"/>
              <a:buNone/>
            </a:pPr>
            <a:r>
              <a:rPr lang="en-US" i="1" dirty="0">
                <a:solidFill>
                  <a:srgbClr val="0000FF"/>
                </a:solidFill>
              </a:rPr>
              <a:t>y</a:t>
            </a:r>
            <a:r>
              <a:rPr lang="en-US" i="0" baseline="30000" dirty="0">
                <a:solidFill>
                  <a:srgbClr val="0000FF"/>
                </a:solidFill>
              </a:rPr>
              <a:t>2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r>
              <a:rPr lang="en-US" i="0" dirty="0">
                <a:solidFill>
                  <a:schemeClr val="tx1"/>
                </a:solidFill>
              </a:rPr>
              <a:t> </a:t>
            </a:r>
            <a:r>
              <a:rPr lang="en-US" i="0" dirty="0">
                <a:solidFill>
                  <a:srgbClr val="000099"/>
                </a:solidFill>
              </a:rPr>
              <a:t>=</a:t>
            </a:r>
            <a:r>
              <a:rPr lang="en-US" i="0" dirty="0">
                <a:solidFill>
                  <a:srgbClr val="FF0008"/>
                </a:solidFill>
              </a:rPr>
              <a:t> (</a:t>
            </a:r>
            <a:r>
              <a:rPr lang="en-US" i="1" dirty="0">
                <a:solidFill>
                  <a:srgbClr val="FF0008"/>
                </a:solidFill>
              </a:rPr>
              <a:t>y</a:t>
            </a:r>
            <a:r>
              <a:rPr lang="en-US" dirty="0">
                <a:solidFill>
                  <a:srgbClr val="FF0008"/>
                </a:solidFill>
              </a:rPr>
              <a:t> </a:t>
            </a:r>
            <a:r>
              <a:rPr lang="en-US" i="0" dirty="0">
                <a:solidFill>
                  <a:srgbClr val="FF0008"/>
                </a:solidFill>
                <a:latin typeface="Symbol" pitchFamily="18" charset="2"/>
              </a:rPr>
              <a:t>+</a:t>
            </a:r>
            <a:r>
              <a:rPr lang="en-US" i="0" dirty="0">
                <a:solidFill>
                  <a:srgbClr val="FF0008"/>
                </a:solidFill>
              </a:rPr>
              <a:t> 2)(</a:t>
            </a:r>
            <a:r>
              <a:rPr lang="en-US" i="1" dirty="0">
                <a:solidFill>
                  <a:srgbClr val="FF0008"/>
                </a:solidFill>
              </a:rPr>
              <a:t>y</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 10)</a:t>
            </a:r>
            <a:r>
              <a:rPr lang="en-US" i="0" dirty="0">
                <a:solidFill>
                  <a:schemeClr val="tx1"/>
                </a:solidFill>
              </a:rPr>
              <a:t>.</a:t>
            </a:r>
          </a:p>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lgn="ctr">
              <a:buFont typeface="Courier New" pitchFamily="49" charset="0"/>
              <a:buNone/>
            </a:pPr>
            <a:r>
              <a:rPr lang="en-US" i="1" dirty="0">
                <a:solidFill>
                  <a:srgbClr val="0000FF"/>
                </a:solidFill>
              </a:rPr>
              <a:t>y</a:t>
            </a:r>
            <a:r>
              <a:rPr lang="en-US" i="0" baseline="30000" dirty="0">
                <a:solidFill>
                  <a:srgbClr val="0000FF"/>
                </a:solidFill>
              </a:rPr>
              <a:t>2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r>
              <a:rPr lang="en-US" i="0" dirty="0">
                <a:solidFill>
                  <a:schemeClr val="tx1"/>
                </a:solidFill>
              </a:rPr>
              <a:t> </a:t>
            </a:r>
            <a:r>
              <a:rPr lang="en-US" i="0" dirty="0">
                <a:solidFill>
                  <a:srgbClr val="000099"/>
                </a:solidFill>
              </a:rPr>
              <a:t>=</a:t>
            </a:r>
            <a:r>
              <a:rPr lang="en-US" i="0" dirty="0">
                <a:solidFill>
                  <a:srgbClr val="FF0008"/>
                </a:solidFill>
              </a:rPr>
              <a:t> (</a:t>
            </a:r>
            <a:r>
              <a:rPr lang="en-US" i="1" dirty="0">
                <a:solidFill>
                  <a:srgbClr val="FF0008"/>
                </a:solidFill>
              </a:rPr>
              <a:t>y</a:t>
            </a:r>
            <a:r>
              <a:rPr lang="en-US" dirty="0">
                <a:solidFill>
                  <a:srgbClr val="FF0008"/>
                </a:solidFill>
              </a:rPr>
              <a:t> </a:t>
            </a:r>
            <a:r>
              <a:rPr lang="en-US" i="0" dirty="0">
                <a:solidFill>
                  <a:srgbClr val="FF0008"/>
                </a:solidFill>
                <a:latin typeface="Symbol" pitchFamily="18" charset="2"/>
              </a:rPr>
              <a:t>-</a:t>
            </a:r>
            <a:r>
              <a:rPr lang="en-US" i="0" dirty="0">
                <a:solidFill>
                  <a:srgbClr val="FF0008"/>
                </a:solidFill>
              </a:rPr>
              <a:t> 10)(</a:t>
            </a:r>
            <a:r>
              <a:rPr lang="en-US" i="1" dirty="0">
                <a:solidFill>
                  <a:srgbClr val="FF0008"/>
                </a:solidFill>
              </a:rPr>
              <a:t>y</a:t>
            </a:r>
            <a:r>
              <a:rPr lang="en-US" i="0" dirty="0">
                <a:solidFill>
                  <a:srgbClr val="FF0008"/>
                </a:solidFill>
              </a:rPr>
              <a:t> </a:t>
            </a:r>
            <a:r>
              <a:rPr lang="en-US" i="0" dirty="0">
                <a:solidFill>
                  <a:srgbClr val="FF0008"/>
                </a:solidFill>
                <a:latin typeface="Symbol" pitchFamily="18" charset="2"/>
              </a:rPr>
              <a:t>+ </a:t>
            </a:r>
            <a:r>
              <a:rPr lang="en-US" i="0" dirty="0">
                <a:solidFill>
                  <a:srgbClr val="FF0008"/>
                </a:solidFill>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685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68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4685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82" name="Rectangle 2"/>
          <p:cNvSpPr>
            <a:spLocks noGrp="1"/>
          </p:cNvSpPr>
          <p:nvPr>
            <p:ph type="title"/>
          </p:nvPr>
        </p:nvSpPr>
        <p:spPr>
          <a:prstGeom prst="rect">
            <a:avLst/>
          </a:prstGeom>
        </p:spPr>
        <p:txBody>
          <a:bodyPr/>
          <a:lstStyle/>
          <a:p>
            <a:r>
              <a:rPr lang="en-US" sz="3200" dirty="0">
                <a:solidFill>
                  <a:schemeClr val="accent1"/>
                </a:solidFill>
              </a:rPr>
              <a:t>Factoring Trinomials with Leading Coefficient 1</a:t>
            </a:r>
          </a:p>
        </p:txBody>
      </p:sp>
      <p:sp>
        <p:nvSpPr>
          <p:cNvPr id="839684" name="Rectangle 4"/>
          <p:cNvSpPr>
            <a:spLocks noGrp="1"/>
          </p:cNvSpPr>
          <p:nvPr>
            <p:ph idx="1"/>
          </p:nvPr>
        </p:nvSpPr>
        <p:spPr>
          <a:xfrm>
            <a:off x="457200" y="1280160"/>
            <a:ext cx="8229600" cy="4511040"/>
          </a:xfrm>
          <a:prstGeom prst="rect">
            <a:avLst/>
          </a:prstGeom>
          <a:solidFill>
            <a:srgbClr val="FFFFCC"/>
          </a:solidFill>
          <a:ln w="28575">
            <a:solidFill>
              <a:srgbClr val="000000"/>
            </a:solidFill>
          </a:ln>
        </p:spPr>
        <p:txBody>
          <a:bodyPr/>
          <a:lstStyle/>
          <a:p>
            <a:pPr marL="14288" indent="-14288" algn="ctr">
              <a:buFont typeface="Courier New" pitchFamily="49" charset="0"/>
              <a:buNone/>
              <a:tabLst>
                <a:tab pos="457200" algn="l"/>
              </a:tabLst>
            </a:pPr>
            <a:r>
              <a:rPr lang="en-US" b="1" i="0" dirty="0">
                <a:solidFill>
                  <a:srgbClr val="000000"/>
                </a:solidFill>
              </a:rPr>
              <a:t>To Factor Trinomials of the Form </a:t>
            </a:r>
            <a:r>
              <a:rPr lang="en-US" b="1" i="1" dirty="0">
                <a:solidFill>
                  <a:srgbClr val="000000"/>
                </a:solidFill>
              </a:rPr>
              <a:t>x</a:t>
            </a:r>
            <a:r>
              <a:rPr lang="en-US" b="1" i="0" baseline="30000" dirty="0">
                <a:solidFill>
                  <a:srgbClr val="000000"/>
                </a:solidFill>
              </a:rPr>
              <a:t>2</a:t>
            </a:r>
            <a:r>
              <a:rPr lang="en-US" b="1" i="0" dirty="0">
                <a:solidFill>
                  <a:srgbClr val="000000"/>
                </a:solidFill>
              </a:rPr>
              <a:t> + </a:t>
            </a:r>
            <a:r>
              <a:rPr lang="en-US" b="1" i="1" dirty="0">
                <a:solidFill>
                  <a:srgbClr val="000000"/>
                </a:solidFill>
              </a:rPr>
              <a:t>bx</a:t>
            </a:r>
            <a:r>
              <a:rPr lang="en-US" b="1" dirty="0">
                <a:solidFill>
                  <a:srgbClr val="000000"/>
                </a:solidFill>
              </a:rPr>
              <a:t> </a:t>
            </a:r>
            <a:r>
              <a:rPr lang="en-US" b="1" i="0" dirty="0">
                <a:solidFill>
                  <a:srgbClr val="000000"/>
                </a:solidFill>
              </a:rPr>
              <a:t>+ </a:t>
            </a:r>
            <a:r>
              <a:rPr lang="en-US" b="1" i="1" dirty="0">
                <a:solidFill>
                  <a:srgbClr val="000000"/>
                </a:solidFill>
              </a:rPr>
              <a:t>c</a:t>
            </a:r>
            <a:endParaRPr lang="en-US" i="1" dirty="0">
              <a:solidFill>
                <a:srgbClr val="000000"/>
              </a:solidFill>
            </a:endParaRPr>
          </a:p>
          <a:p>
            <a:pPr marL="14288" indent="-14288">
              <a:buFont typeface="Courier New" pitchFamily="49" charset="0"/>
              <a:buNone/>
              <a:tabLst>
                <a:tab pos="457200" algn="l"/>
              </a:tabLst>
            </a:pPr>
            <a:r>
              <a:rPr lang="en-US" i="0" dirty="0">
                <a:solidFill>
                  <a:srgbClr val="000000"/>
                </a:solidFill>
              </a:rPr>
              <a:t>To factor </a:t>
            </a:r>
            <a:r>
              <a:rPr lang="en-US" b="1" i="1" dirty="0">
                <a:solidFill>
                  <a:srgbClr val="0000FF"/>
                </a:solidFill>
              </a:rPr>
              <a:t>x</a:t>
            </a:r>
            <a:r>
              <a:rPr lang="en-US" b="1" i="0" baseline="30000" dirty="0">
                <a:solidFill>
                  <a:srgbClr val="0000FF"/>
                </a:solidFill>
              </a:rPr>
              <a:t>2 </a:t>
            </a:r>
            <a:r>
              <a:rPr lang="en-US" b="1" i="0" dirty="0">
                <a:solidFill>
                  <a:srgbClr val="0000FF"/>
                </a:solidFill>
              </a:rPr>
              <a:t>+ </a:t>
            </a:r>
            <a:r>
              <a:rPr lang="en-US" b="1" i="1" dirty="0">
                <a:solidFill>
                  <a:srgbClr val="0000FF"/>
                </a:solidFill>
              </a:rPr>
              <a:t>bx</a:t>
            </a:r>
            <a:r>
              <a:rPr lang="en-US" b="1" i="0" dirty="0">
                <a:solidFill>
                  <a:srgbClr val="0000FF"/>
                </a:solidFill>
              </a:rPr>
              <a:t> + </a:t>
            </a:r>
            <a:r>
              <a:rPr lang="en-US" b="1" i="1" dirty="0">
                <a:solidFill>
                  <a:srgbClr val="0000FF"/>
                </a:solidFill>
              </a:rPr>
              <a:t>c</a:t>
            </a:r>
            <a:r>
              <a:rPr lang="en-US" i="0" dirty="0">
                <a:solidFill>
                  <a:srgbClr val="000000"/>
                </a:solidFill>
              </a:rPr>
              <a:t>, if possible, find an integer pair of factors of </a:t>
            </a:r>
            <a:r>
              <a:rPr lang="en-US" i="1" dirty="0">
                <a:solidFill>
                  <a:srgbClr val="000000"/>
                </a:solidFill>
              </a:rPr>
              <a:t>c</a:t>
            </a:r>
            <a:r>
              <a:rPr lang="en-US" dirty="0">
                <a:solidFill>
                  <a:srgbClr val="000000"/>
                </a:solidFill>
              </a:rPr>
              <a:t> </a:t>
            </a:r>
            <a:r>
              <a:rPr lang="en-US" i="0" dirty="0">
                <a:solidFill>
                  <a:srgbClr val="000000"/>
                </a:solidFill>
              </a:rPr>
              <a:t>whose sum is </a:t>
            </a:r>
            <a:r>
              <a:rPr lang="en-US" i="1" dirty="0">
                <a:solidFill>
                  <a:srgbClr val="000000"/>
                </a:solidFill>
              </a:rPr>
              <a:t>b</a:t>
            </a:r>
            <a:r>
              <a:rPr lang="en-US" i="0" dirty="0">
                <a:solidFill>
                  <a:srgbClr val="000000"/>
                </a:solidFill>
              </a:rPr>
              <a:t>.</a:t>
            </a:r>
          </a:p>
          <a:p>
            <a:pPr marL="14288" indent="-14288">
              <a:buFont typeface="Courier New" pitchFamily="49" charset="0"/>
              <a:buNone/>
              <a:tabLst>
                <a:tab pos="457200" algn="l"/>
              </a:tabLst>
            </a:pPr>
            <a:r>
              <a:rPr lang="en-US" b="1" i="0" dirty="0">
                <a:solidFill>
                  <a:srgbClr val="000000"/>
                </a:solidFill>
              </a:rPr>
              <a:t>1.	</a:t>
            </a: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14288" indent="-14288">
              <a:buFont typeface="Courier New" pitchFamily="49" charset="0"/>
              <a:buNone/>
              <a:tabLst>
                <a:tab pos="457200" algn="l"/>
              </a:tabLst>
            </a:pPr>
            <a:r>
              <a:rPr lang="en-US" b="1" i="0" dirty="0">
                <a:solidFill>
                  <a:srgbClr val="000000"/>
                </a:solidFill>
              </a:rPr>
              <a:t>		a.  </a:t>
            </a:r>
            <a:r>
              <a:rPr lang="en-US" i="0" dirty="0">
                <a:solidFill>
                  <a:srgbClr val="000000"/>
                </a:solidFill>
              </a:rPr>
              <a:t>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marL="14288" indent="-14288">
              <a:buFont typeface="Courier New" pitchFamily="49" charset="0"/>
              <a:buNone/>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a:t>
            </a:r>
            <a:r>
              <a:rPr lang="en-US" i="0" dirty="0">
                <a:solidFill>
                  <a:srgbClr val="000000"/>
                </a:solidFill>
              </a:rPr>
              <a:t> + 5</a:t>
            </a:r>
            <a:r>
              <a:rPr lang="en-US" i="1" dirty="0">
                <a:solidFill>
                  <a:srgbClr val="000000"/>
                </a:solidFill>
              </a:rPr>
              <a:t>x</a:t>
            </a:r>
            <a:r>
              <a:rPr lang="en-US" i="0" dirty="0">
                <a:solidFill>
                  <a:srgbClr val="000000"/>
                </a:solidFill>
              </a:rPr>
              <a:t> + 4 = (</a:t>
            </a:r>
            <a:r>
              <a:rPr lang="en-US" i="1" dirty="0">
                <a:solidFill>
                  <a:srgbClr val="000000"/>
                </a:solidFill>
              </a:rPr>
              <a:t>x</a:t>
            </a:r>
            <a:r>
              <a:rPr lang="en-US" i="0" dirty="0">
                <a:solidFill>
                  <a:srgbClr val="000000"/>
                </a:solidFill>
              </a:rPr>
              <a:t> + 4)(</a:t>
            </a:r>
            <a:r>
              <a:rPr lang="en-US" i="1" dirty="0">
                <a:solidFill>
                  <a:srgbClr val="000000"/>
                </a:solidFill>
              </a:rPr>
              <a:t>x</a:t>
            </a:r>
            <a:r>
              <a:rPr lang="en-US" i="0" dirty="0">
                <a:solidFill>
                  <a:srgbClr val="000000"/>
                </a:solidFill>
              </a:rPr>
              <a:t> + 1)</a:t>
            </a:r>
          </a:p>
          <a:p>
            <a:pPr marL="14288" indent="-14288">
              <a:buFont typeface="Courier New" pitchFamily="49" charset="0"/>
              <a:buNone/>
              <a:tabLst>
                <a:tab pos="457200" algn="l"/>
              </a:tabLst>
            </a:pPr>
            <a:r>
              <a:rPr lang="en-US" b="1" i="0" dirty="0">
                <a:solidFill>
                  <a:srgbClr val="000000"/>
                </a:solidFill>
              </a:rPr>
              <a:t>		b.	</a:t>
            </a:r>
            <a:r>
              <a:rPr lang="en-US" i="0" dirty="0">
                <a:solidFill>
                  <a:srgbClr val="000000"/>
                </a:solidFill>
              </a:rPr>
              <a:t>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marL="14288" indent="-14288">
              <a:buFont typeface="Courier New" pitchFamily="49" charset="0"/>
              <a:buNone/>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+ 4 =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677</Words>
  <Application>Microsoft Office PowerPoint</Application>
  <PresentationFormat>On-screen Show (4:3)</PresentationFormat>
  <Paragraphs>76</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6.2</vt:lpstr>
      <vt:lpstr>Objectives</vt:lpstr>
      <vt:lpstr>Example 1: Factoring Trinomials  with Leading Coefficient 1</vt:lpstr>
      <vt:lpstr>Example 1: Factoring Trinomials with  Leading Coefficient 1 (cont.)</vt:lpstr>
      <vt:lpstr>Example 1: Factoring Trinomials with  Leading Coefficient 1 (cont.)</vt:lpstr>
      <vt:lpstr>Example 1: Factoring Trinomials with  Leading Coefficient 1 (cont.)</vt:lpstr>
      <vt:lpstr>Example 1: Factoring Trinomials with  Leading Coefficient 1 (cont.)</vt:lpstr>
      <vt:lpstr>Example 1: Factoring Trinomials with  Leading Coefficient 1 (cont.)</vt:lpstr>
      <vt:lpstr>Factoring Trinomials with Leading Coefficient 1</vt:lpstr>
      <vt:lpstr>Factoring Trinomials with Leading Coefficient 1</vt:lpstr>
      <vt:lpstr>Example 2: Finding a Common Monomial  Factor</vt:lpstr>
      <vt:lpstr>Example 2: Finding a Common Monomial  Factor Teaching (cont.)</vt:lpstr>
      <vt:lpstr>Example 2: Finding a Common Monomial  Factor Teaching (cont.)</vt:lpstr>
      <vt:lpstr>Example 2: Finding a Common Monomial  Factor Teaching (cont.)</vt:lpstr>
      <vt:lpstr>Finding a Common Monomial Factor First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4</cp:revision>
  <dcterms:created xsi:type="dcterms:W3CDTF">2013-04-26T14:43:13Z</dcterms:created>
  <dcterms:modified xsi:type="dcterms:W3CDTF">2016-10-03T22:02:16Z</dcterms:modified>
</cp:coreProperties>
</file>