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85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3"/>
      <p:bold r:id="rId34"/>
      <p:italic r:id="rId35"/>
      <p:boldItalic r:id="rId3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FF"/>
    <a:srgbClr val="000099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42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1.fntdata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3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4" Type="http://schemas.openxmlformats.org/officeDocument/2006/relationships/image" Target="../media/image47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3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6247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6FAE66-1C32-4A40-B51D-552C0AFEB1D9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B42FCF-6891-4225-A2E5-0EC0AA0A63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636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B42FCF-6891-4225-A2E5-0EC0AA0A6388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757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0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27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2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3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1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46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4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42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52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8.bin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4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5" Type="http://schemas.openxmlformats.org/officeDocument/2006/relationships/oleObject" Target="../embeddings/oleObject59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53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55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66.bin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2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5" Type="http://schemas.openxmlformats.org/officeDocument/2006/relationships/oleObject" Target="../embeddings/oleObject67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64.bin"/><Relationship Id="rId14" Type="http://schemas.openxmlformats.org/officeDocument/2006/relationships/image" Target="../media/image61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63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6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2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Factoring Trinomials: 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ax</a:t>
            </a:r>
            <a:r>
              <a:rPr lang="en-US" b="1" i="1" baseline="30000" dirty="0">
                <a:solidFill>
                  <a:srgbClr val="1F497D"/>
                </a:solidFill>
              </a:rPr>
              <a:t>2</a:t>
            </a:r>
            <a:r>
              <a:rPr lang="en-US" b="1" i="1" dirty="0">
                <a:solidFill>
                  <a:srgbClr val="1F497D"/>
                </a:solidFill>
              </a:rPr>
              <a:t> + bx + 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Factoring Completely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8891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30352" y="1371600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3" imgW="2235200" imgH="469900" progId="Equation.DSMT4">
                  <p:embed/>
                </p:oleObj>
              </mc:Choice>
              <mc:Fallback>
                <p:oleObj name="Equation" r:id="rId3" imgW="2235200" imgH="469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235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5181600" y="2590800"/>
            <a:ext cx="33686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Note that factoring out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1 gives a positive leading coefficient for the trinomial.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30352" y="2556933"/>
          <a:ext cx="171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5" imgW="1714320" imgH="380880" progId="Equation.DSMT4">
                  <p:embed/>
                </p:oleObj>
              </mc:Choice>
              <mc:Fallback>
                <p:oleObj name="Equation" r:id="rId5" imgW="17143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56933"/>
                        <a:ext cx="171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362200" y="2525889"/>
          <a:ext cx="2413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7" imgW="2412720" imgH="571320" progId="Equation.DSMT4">
                  <p:embed/>
                </p:oleObj>
              </mc:Choice>
              <mc:Fallback>
                <p:oleObj name="Equation" r:id="rId7" imgW="241272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525889"/>
                        <a:ext cx="2413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343150" y="3160713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9" imgW="2717640" imgH="469800" progId="Equation.DSMT4">
                  <p:embed/>
                </p:oleObj>
              </mc:Choice>
              <mc:Fallback>
                <p:oleObj name="Equation" r:id="rId9" imgW="27176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3160713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Factoring Completely (cont.)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lnSpc>
                <a:spcPct val="20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consider the trinomial: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2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factors of +1 need to be +1 and +1, but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528638" y="1371600"/>
          <a:ext cx="270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" imgW="2705100" imgH="469900" progId="Equation.DSMT4">
                  <p:embed/>
                </p:oleObj>
              </mc:Choice>
              <mc:Fallback>
                <p:oleObj name="Equation" r:id="rId3" imgW="2705100" imgH="469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1371600"/>
                        <a:ext cx="2705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2286000" y="230505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5" imgW="2171520" imgH="380880" progId="Equation.DSMT4">
                  <p:embed/>
                </p:oleObj>
              </mc:Choice>
              <mc:Fallback>
                <p:oleObj name="Equation" r:id="rId5" imgW="2171520" imgH="380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305050"/>
                        <a:ext cx="2171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2286000" y="3460750"/>
          <a:ext cx="147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7" imgW="1473120" imgH="368280" progId="Equation.DSMT4">
                  <p:embed/>
                </p:oleObj>
              </mc:Choice>
              <mc:Fallback>
                <p:oleObj name="Equation" r:id="rId7" imgW="1473120" imgH="3682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460750"/>
                        <a:ext cx="14732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2286000" y="4743450"/>
          <a:ext cx="198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9" imgW="1981080" imgH="469800" progId="Equation.DSMT4">
                  <p:embed/>
                </p:oleObj>
              </mc:Choice>
              <mc:Fallback>
                <p:oleObj name="Equation" r:id="rId9" imgW="1981080" imgH="469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743450"/>
                        <a:ext cx="1981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4525433" y="2274711"/>
          <a:ext cx="2374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11" imgW="2374560" imgH="571320" progId="Equation.DSMT4">
                  <p:embed/>
                </p:oleObj>
              </mc:Choice>
              <mc:Fallback>
                <p:oleObj name="Equation" r:id="rId11" imgW="237456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5433" y="2274711"/>
                        <a:ext cx="2374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810000" y="3472745"/>
          <a:ext cx="2260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13" imgW="2260440" imgH="469800" progId="Equation.DSMT4">
                  <p:embed/>
                </p:oleObj>
              </mc:Choice>
              <mc:Fallback>
                <p:oleObj name="Equation" r:id="rId13" imgW="22604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472745"/>
                        <a:ext cx="2260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330700" y="4724400"/>
          <a:ext cx="19177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15" imgW="1917360" imgH="457200" progId="Equation.DSMT4">
                  <p:embed/>
                </p:oleObj>
              </mc:Choice>
              <mc:Fallback>
                <p:oleObj name="Equation" r:id="rId15" imgW="1917360" imgH="457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700" y="4724400"/>
                        <a:ext cx="19177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Factoring Completely 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 there is no way to factor and get a middle term of +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for the product. This trinomial, 2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baseline="30000" dirty="0">
                <a:solidFill>
                  <a:schemeClr val="tx1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+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+ 1, is </a:t>
            </a:r>
            <a:r>
              <a:rPr lang="en-US" b="1" i="0" dirty="0">
                <a:solidFill>
                  <a:schemeClr val="tx1"/>
                </a:solidFill>
              </a:rPr>
              <a:t>not factorable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990600" y="29464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3" imgW="2171520" imgH="380880" progId="Equation.DSMT4">
                  <p:embed/>
                </p:oleObj>
              </mc:Choice>
              <mc:Fallback>
                <p:oleObj name="Equation" r:id="rId3" imgW="2171520" imgH="380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946400"/>
                        <a:ext cx="2171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3242733" y="2922588"/>
          <a:ext cx="2374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5" imgW="2374560" imgH="571320" progId="Equation.DSMT4">
                  <p:embed/>
                </p:oleObj>
              </mc:Choice>
              <mc:Fallback>
                <p:oleObj name="Equation" r:id="rId5" imgW="237456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2733" y="2922588"/>
                        <a:ext cx="2374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816600" y="3070578"/>
          <a:ext cx="2260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7" imgW="2260440" imgH="291960" progId="Equation.DSMT4">
                  <p:embed/>
                </p:oleObj>
              </mc:Choice>
              <mc:Fallback>
                <p:oleObj name="Equation" r:id="rId7" imgW="22604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0" y="3070578"/>
                        <a:ext cx="2260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/>
          </p:cNvSpPr>
          <p:nvPr/>
        </p:nvSpPr>
        <p:spPr>
          <a:xfrm>
            <a:off x="457200" y="1280160"/>
            <a:ext cx="8229600" cy="43586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of Factoring</a:t>
            </a:r>
          </a:p>
        </p:txBody>
      </p:sp>
      <p:graphicFrame>
        <p:nvGraphicFramePr>
          <p:cNvPr id="832599" name="Group 87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4270248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0600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Analysis of Factoring by the </a:t>
                      </a:r>
                      <a:r>
                        <a:rPr lang="en-US" sz="2800" b="1" i="1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ac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-Method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r>
                        <a:rPr kumimoji="0" lang="en-US" sz="28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General Method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			</a:t>
                      </a:r>
                      <a:r>
                        <a:rPr kumimoji="0" lang="en-US" sz="28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Example</a:t>
                      </a:r>
                      <a:endParaRPr kumimoji="0" lang="en-US" sz="2800" b="0" i="0" u="sng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sng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sng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1: 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⋅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2 ⋅ 10 = 20.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81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2: 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Find two integers whose product is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ac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whose sum is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If this is not possible, then the trinomial is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not factorable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Find two integers whose product is 20 and whose sum is 9. (In this case,        4 ⋅ 5 = 20 and 4 + 5 = 9.)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6395" name="Object 21"/>
          <p:cNvGraphicFramePr>
            <a:graphicFrameLocks noChangeAspect="1"/>
          </p:cNvGraphicFramePr>
          <p:nvPr/>
        </p:nvGraphicFramePr>
        <p:xfrm>
          <a:off x="1676400" y="2317044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3" imgW="1701800" imgH="381000" progId="Equation.DSMT4">
                  <p:embed/>
                </p:oleObj>
              </mc:Choice>
              <mc:Fallback>
                <p:oleObj name="Equation" r:id="rId3" imgW="1701800" imgH="3810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317044"/>
                        <a:ext cx="1701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6" name="Object 22"/>
          <p:cNvGraphicFramePr>
            <a:graphicFrameLocks noChangeAspect="1"/>
          </p:cNvGraphicFramePr>
          <p:nvPr/>
        </p:nvGraphicFramePr>
        <p:xfrm>
          <a:off x="5562600" y="2317044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5" imgW="1905000" imgH="381000" progId="Equation.DSMT4">
                  <p:embed/>
                </p:oleObj>
              </mc:Choice>
              <mc:Fallback>
                <p:oleObj name="Equation" r:id="rId5" imgW="1905000" imgH="3810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317044"/>
                        <a:ext cx="1905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/>
          </p:cNvSpPr>
          <p:nvPr/>
        </p:nvSpPr>
        <p:spPr>
          <a:xfrm>
            <a:off x="457200" y="1280160"/>
            <a:ext cx="8229600" cy="39014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of Factoring</a:t>
            </a:r>
          </a:p>
        </p:txBody>
      </p:sp>
      <p:graphicFrame>
        <p:nvGraphicFramePr>
          <p:cNvPr id="834587" name="Group 2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9116663"/>
              </p:ext>
            </p:extLst>
          </p:nvPr>
        </p:nvGraphicFramePr>
        <p:xfrm>
          <a:off x="457200" y="1279525"/>
          <a:ext cx="8229600" cy="3393059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8267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Analysis of Factoring by the </a:t>
                      </a:r>
                      <a:r>
                        <a:rPr lang="en-US" sz="2800" b="1" i="1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ac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-Method (cont.)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r>
                        <a:rPr kumimoji="0" lang="en-US" sz="28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General Method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			</a:t>
                      </a:r>
                      <a:r>
                        <a:rPr kumimoji="0" lang="en-US" sz="28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Example</a:t>
                      </a:r>
                      <a:endParaRPr kumimoji="0" lang="en-US" sz="2800" b="0" i="0" u="sng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327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3: 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Rewrite the middle term 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using the two numbers found in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2 as coefficients.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Rewrite the middle term (+9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using +4 and +5 as coefficients.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7417" name="Object 19"/>
          <p:cNvGraphicFramePr>
            <a:graphicFrameLocks noChangeAspect="1"/>
          </p:cNvGraphicFramePr>
          <p:nvPr/>
        </p:nvGraphicFramePr>
        <p:xfrm>
          <a:off x="5067300" y="4309534"/>
          <a:ext cx="32639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3" imgW="3263900" imgH="787400" progId="Equation.DSMT4">
                  <p:embed/>
                </p:oleObj>
              </mc:Choice>
              <mc:Fallback>
                <p:oleObj name="Equation" r:id="rId3" imgW="3263900" imgH="7874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4309534"/>
                        <a:ext cx="32639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21"/>
          <p:cNvGraphicFramePr>
            <a:graphicFrameLocks noChangeAspect="1"/>
          </p:cNvGraphicFramePr>
          <p:nvPr/>
        </p:nvGraphicFramePr>
        <p:xfrm>
          <a:off x="1676400" y="2317750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5" imgW="1701800" imgH="381000" progId="Equation.DSMT4">
                  <p:embed/>
                </p:oleObj>
              </mc:Choice>
              <mc:Fallback>
                <p:oleObj name="Equation" r:id="rId5" imgW="1701800" imgH="3810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317750"/>
                        <a:ext cx="1701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22"/>
          <p:cNvGraphicFramePr>
            <a:graphicFrameLocks noChangeAspect="1"/>
          </p:cNvGraphicFramePr>
          <p:nvPr/>
        </p:nvGraphicFramePr>
        <p:xfrm>
          <a:off x="5562600" y="231775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7" imgW="1905000" imgH="381000" progId="Equation.DSMT4">
                  <p:embed/>
                </p:oleObj>
              </mc:Choice>
              <mc:Fallback>
                <p:oleObj name="Equation" r:id="rId7" imgW="1905000" imgH="3810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317750"/>
                        <a:ext cx="1905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3586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of Factoring</a:t>
            </a:r>
          </a:p>
        </p:txBody>
      </p:sp>
      <p:graphicFrame>
        <p:nvGraphicFramePr>
          <p:cNvPr id="834587" name="Group 27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3611563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3987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Analysis of Factoring by the </a:t>
                      </a:r>
                      <a:r>
                        <a:rPr lang="en-US" sz="2800" b="1" i="1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ac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-Method (cont.)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r>
                        <a:rPr kumimoji="0" lang="en-US" sz="28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General Method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			</a:t>
                      </a:r>
                      <a:r>
                        <a:rPr kumimoji="0" lang="en-US" sz="28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Example</a:t>
                      </a:r>
                      <a:endParaRPr kumimoji="0" lang="en-US" sz="2800" b="0" i="0" u="sng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16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4: 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by grouping the first two terms and the last two terms.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by grouping the first two terms and the last two terms.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7418" name="Object 20"/>
          <p:cNvGraphicFramePr>
            <a:graphicFrameLocks noChangeAspect="1"/>
          </p:cNvGraphicFramePr>
          <p:nvPr/>
        </p:nvGraphicFramePr>
        <p:xfrm>
          <a:off x="4800600" y="4191000"/>
          <a:ext cx="3810000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5" name="Equation" r:id="rId3" imgW="3810000" imgH="1422400" progId="Equation.DSMT4">
                  <p:embed/>
                </p:oleObj>
              </mc:Choice>
              <mc:Fallback>
                <p:oleObj name="Equation" r:id="rId3" imgW="3810000" imgH="14224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191000"/>
                        <a:ext cx="3810000" cy="142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0" name="Object 21"/>
          <p:cNvGraphicFramePr>
            <a:graphicFrameLocks noChangeAspect="1"/>
          </p:cNvGraphicFramePr>
          <p:nvPr/>
        </p:nvGraphicFramePr>
        <p:xfrm>
          <a:off x="1676400" y="2317750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6" name="Equation" r:id="rId5" imgW="1701800" imgH="381000" progId="Equation.DSMT4">
                  <p:embed/>
                </p:oleObj>
              </mc:Choice>
              <mc:Fallback>
                <p:oleObj name="Equation" r:id="rId5" imgW="1701800" imgH="3810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317750"/>
                        <a:ext cx="1701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22"/>
          <p:cNvGraphicFramePr>
            <a:graphicFrameLocks noChangeAspect="1"/>
          </p:cNvGraphicFramePr>
          <p:nvPr/>
        </p:nvGraphicFramePr>
        <p:xfrm>
          <a:off x="5562600" y="231775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7" name="Equation" r:id="rId7" imgW="1905000" imgH="381000" progId="Equation.DSMT4">
                  <p:embed/>
                </p:oleObj>
              </mc:Choice>
              <mc:Fallback>
                <p:oleObj name="Equation" r:id="rId7" imgW="1905000" imgH="3810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317750"/>
                        <a:ext cx="1905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95400"/>
            <a:ext cx="8229600" cy="449580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of Factoring</a:t>
            </a:r>
          </a:p>
        </p:txBody>
      </p:sp>
      <p:graphicFrame>
        <p:nvGraphicFramePr>
          <p:cNvPr id="836643" name="Group 3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6661410"/>
              </p:ext>
            </p:extLst>
          </p:nvPr>
        </p:nvGraphicFramePr>
        <p:xfrm>
          <a:off x="457200" y="1279525"/>
          <a:ext cx="8229600" cy="4740275"/>
        </p:xfrm>
        <a:graphic>
          <a:graphicData uri="http://schemas.openxmlformats.org/drawingml/2006/table">
            <a:tbl>
              <a:tblPr/>
              <a:tblGrid>
                <a:gridCol w="388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8747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Analysis of Factoring by the </a:t>
                      </a:r>
                      <a:r>
                        <a:rPr lang="en-US" sz="2800" b="1" i="1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ac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-Method (cont.)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r>
                        <a:rPr kumimoji="0" lang="en-US" sz="28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General Method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			</a:t>
                      </a:r>
                      <a:r>
                        <a:rPr kumimoji="0" lang="en-US" sz="28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Example</a:t>
                      </a:r>
                      <a:endParaRPr kumimoji="0" lang="en-US" sz="2800" b="0" i="0" u="sng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5: 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out the common binomial factor. This will give two binomial factors of the trinomial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ax</a:t>
                      </a:r>
                      <a:r>
                        <a:rPr kumimoji="0" lang="en-US" sz="28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c.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out the common binomial factor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Calibri" pitchFamily="34" charset="0"/>
                        </a:rPr>
                        <a:t>+ 2)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Thus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195" name="Object 21"/>
          <p:cNvGraphicFramePr>
            <a:graphicFrameLocks noChangeAspect="1"/>
          </p:cNvGraphicFramePr>
          <p:nvPr/>
        </p:nvGraphicFramePr>
        <p:xfrm>
          <a:off x="1676400" y="2209800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3" imgW="1701800" imgH="381000" progId="Equation.DSMT4">
                  <p:embed/>
                </p:oleObj>
              </mc:Choice>
              <mc:Fallback>
                <p:oleObj name="Equation" r:id="rId3" imgW="1701800" imgH="3810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209800"/>
                        <a:ext cx="1701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22"/>
          <p:cNvGraphicFramePr>
            <a:graphicFrameLocks noChangeAspect="1"/>
          </p:cNvGraphicFramePr>
          <p:nvPr/>
        </p:nvGraphicFramePr>
        <p:xfrm>
          <a:off x="5562600" y="220980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5" imgW="1905000" imgH="381000" progId="Equation.DSMT4">
                  <p:embed/>
                </p:oleObj>
              </mc:Choice>
              <mc:Fallback>
                <p:oleObj name="Equation" r:id="rId5" imgW="1905000" imgH="3810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209800"/>
                        <a:ext cx="1905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4705350" y="3530600"/>
          <a:ext cx="3759200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7" imgW="3759120" imgH="2222280" progId="Equation.DSMT4">
                  <p:embed/>
                </p:oleObj>
              </mc:Choice>
              <mc:Fallback>
                <p:oleObj name="Equation" r:id="rId7" imgW="3759120" imgH="2222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350" y="3530600"/>
                        <a:ext cx="3759200" cy="222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0" dirty="0">
                <a:solidFill>
                  <a:schemeClr val="tx1"/>
                </a:solidFill>
              </a:rPr>
              <a:t>Factor 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+ 33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+ 35 </a:t>
            </a:r>
            <a:r>
              <a:rPr lang="en-US" i="0" dirty="0">
                <a:solidFill>
                  <a:schemeClr val="tx1"/>
                </a:solidFill>
              </a:rPr>
              <a:t>using the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-method.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4,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33,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35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Find the product </a:t>
            </a:r>
            <a:r>
              <a:rPr lang="en-US" i="1" dirty="0">
                <a:solidFill>
                  <a:srgbClr val="FF00FF"/>
                </a:solidFill>
              </a:rPr>
              <a:t>ac</a:t>
            </a:r>
            <a:r>
              <a:rPr lang="en-US" i="0" dirty="0">
                <a:solidFill>
                  <a:srgbClr val="FF00FF"/>
                </a:solidFill>
              </a:rPr>
              <a:t>: 4 ⋅ 35 = 140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 </a:t>
            </a:r>
            <a:r>
              <a:rPr lang="en-US" i="0" dirty="0">
                <a:solidFill>
                  <a:schemeClr val="tx1"/>
                </a:solidFill>
              </a:rPr>
              <a:t>Find two integers whose product is 140 and whose sum is 33.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Note: </a:t>
            </a:r>
            <a:r>
              <a:rPr lang="en-US" i="0" dirty="0">
                <a:solidFill>
                  <a:schemeClr val="tx1"/>
                </a:solidFill>
              </a:rPr>
              <a:t>this step may take some experimenting with factors. You might try prime factoring. For example</a:t>
            </a:r>
          </a:p>
          <a:p>
            <a:pPr marL="0" indent="0" algn="ctr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FF00FF"/>
                </a:solidFill>
              </a:rPr>
              <a:t>140</a:t>
            </a:r>
            <a:r>
              <a:rPr lang="en-US" i="0" dirty="0">
                <a:solidFill>
                  <a:schemeClr val="tx1"/>
                </a:solidFill>
              </a:rPr>
              <a:t> = </a:t>
            </a:r>
            <a:r>
              <a:rPr lang="en-US" i="0" dirty="0">
                <a:solidFill>
                  <a:srgbClr val="00007D"/>
                </a:solidFill>
              </a:rPr>
              <a:t>10 ⋅ 14</a:t>
            </a:r>
            <a:r>
              <a:rPr lang="en-US" i="0" dirty="0">
                <a:solidFill>
                  <a:schemeClr val="tx1"/>
                </a:solidFill>
              </a:rPr>
              <a:t> = </a:t>
            </a:r>
            <a:r>
              <a:rPr lang="en-US" i="0" dirty="0">
                <a:solidFill>
                  <a:srgbClr val="009600"/>
                </a:solidFill>
              </a:rPr>
              <a:t>2 ⋅ 5 ⋅ 2 ⋅ 7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1498600" y="3797300"/>
          <a:ext cx="574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3" imgW="5740400" imgH="469900" progId="Equation.DSMT4">
                  <p:embed/>
                </p:oleObj>
              </mc:Choice>
              <mc:Fallback>
                <p:oleObj name="Equation" r:id="rId3" imgW="5740400" imgH="469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600" y="3797300"/>
                        <a:ext cx="57404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95401"/>
            <a:ext cx="8226425" cy="4038600"/>
          </a:xfrm>
          <a:prstGeom prst="rect">
            <a:avLst/>
          </a:prstGeom>
          <a:noFill/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With combinations of these prime factors we can write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rgbClr val="FF00FF"/>
                </a:solidFill>
              </a:rPr>
              <a:t>5</a:t>
            </a:r>
            <a:r>
              <a:rPr lang="en-US" sz="2800" i="0" dirty="0">
                <a:solidFill>
                  <a:schemeClr val="tx1"/>
                </a:solidFill>
              </a:rPr>
              <a:t> and </a:t>
            </a:r>
            <a:r>
              <a:rPr lang="en-US" sz="2800" i="0" dirty="0">
                <a:solidFill>
                  <a:srgbClr val="FF00FF"/>
                </a:solidFill>
              </a:rPr>
              <a:t>28</a:t>
            </a:r>
            <a:r>
              <a:rPr lang="en-US" sz="2800" i="0" dirty="0">
                <a:solidFill>
                  <a:schemeClr val="tx1"/>
                </a:solidFill>
              </a:rPr>
              <a:t> are the desired coefficients.</a:t>
            </a:r>
            <a:r>
              <a:rPr lang="en-US" sz="2800" dirty="0"/>
              <a:t> </a:t>
            </a:r>
          </a:p>
          <a:p>
            <a:pPr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3:  </a:t>
            </a:r>
            <a:r>
              <a:rPr lang="en-US" sz="2800" i="0" dirty="0">
                <a:solidFill>
                  <a:schemeClr val="tx1"/>
                </a:solidFill>
              </a:rPr>
              <a:t>Rewrite +33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as +5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+ 28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0" dirty="0">
                <a:solidFill>
                  <a:schemeClr val="tx1"/>
                </a:solidFill>
              </a:rPr>
              <a:t>, giving</a:t>
            </a:r>
            <a:endParaRPr lang="en-US" sz="2800" dirty="0"/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graphicFrame>
        <p:nvGraphicFramePr>
          <p:cNvPr id="840763" name="Group 59"/>
          <p:cNvGraphicFramePr>
            <a:graphicFrameLocks noGrp="1"/>
          </p:cNvGraphicFramePr>
          <p:nvPr>
            <p:ph idx="1"/>
          </p:nvPr>
        </p:nvGraphicFramePr>
        <p:xfrm>
          <a:off x="685800" y="1784350"/>
          <a:ext cx="6172200" cy="2635250"/>
        </p:xfrm>
        <a:graphic>
          <a:graphicData uri="http://schemas.openxmlformats.org/drawingml/2006/table">
            <a:tbl>
              <a:tblPr/>
              <a:tblGrid>
                <a:gridCol w="2942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9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35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Factors of 140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marL="161894" marR="161894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Sum</a:t>
                      </a:r>
                    </a:p>
                  </a:txBody>
                  <a:tcPr marL="161894" marR="1618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168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 · 140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 · 70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 · 35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 · 28</a:t>
                      </a:r>
                    </a:p>
                  </a:txBody>
                  <a:tcPr marL="161894" marR="161894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 + 140 = 141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 + 70 = 72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 + 35 = 39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8"/>
                          </a:solidFill>
                          <a:effectLst/>
                          <a:latin typeface="Calibri" pitchFamily="34" charset="0"/>
                        </a:rPr>
                        <a:t>5 + 28 = 33</a:t>
                      </a:r>
                    </a:p>
                  </a:txBody>
                  <a:tcPr marL="161894" marR="1618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491" name="Text Box 56"/>
          <p:cNvSpPr txBox="1">
            <a:spLocks noChangeArrowheads="1"/>
          </p:cNvSpPr>
          <p:nvPr/>
        </p:nvSpPr>
        <p:spPr bwMode="auto">
          <a:xfrm>
            <a:off x="6546850" y="3996267"/>
            <a:ext cx="2139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We can stop here! </a:t>
            </a:r>
          </a:p>
        </p:txBody>
      </p:sp>
      <p:graphicFrame>
        <p:nvGraphicFramePr>
          <p:cNvPr id="20492" name="Object 57"/>
          <p:cNvGraphicFramePr>
            <a:graphicFrameLocks noChangeAspect="1"/>
          </p:cNvGraphicFramePr>
          <p:nvPr/>
        </p:nvGraphicFramePr>
        <p:xfrm>
          <a:off x="2057400" y="5477934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3" imgW="2031840" imgH="380880" progId="Equation.DSMT4">
                  <p:embed/>
                </p:oleObj>
              </mc:Choice>
              <mc:Fallback>
                <p:oleObj name="Equation" r:id="rId3" imgW="2031840" imgH="380880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477934"/>
                        <a:ext cx="2032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4169834" y="5475111"/>
          <a:ext cx="3060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5" imgW="3060360" imgH="380880" progId="Equation.DSMT4">
                  <p:embed/>
                </p:oleObj>
              </mc:Choice>
              <mc:Fallback>
                <p:oleObj name="Equation" r:id="rId5" imgW="30603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9834" y="5475111"/>
                        <a:ext cx="3060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4: </a:t>
            </a:r>
            <a:r>
              <a:rPr lang="en-US" i="0" dirty="0">
                <a:solidFill>
                  <a:schemeClr val="tx1"/>
                </a:solidFill>
              </a:rPr>
              <a:t>Factor by grouping.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5: </a:t>
            </a:r>
            <a:r>
              <a:rPr lang="en-US" i="0" dirty="0">
                <a:solidFill>
                  <a:schemeClr val="tx1"/>
                </a:solidFill>
              </a:rPr>
              <a:t>Factor out the common binomial factor (4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+ 5).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/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Note that in Step 3 we could have written +33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as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+28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+ 5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 Try this to convince yourself that the result will be the same two factors.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1508" name="Object 5"/>
          <p:cNvGraphicFramePr>
            <a:graphicFrameLocks noChangeAspect="1"/>
          </p:cNvGraphicFramePr>
          <p:nvPr/>
        </p:nvGraphicFramePr>
        <p:xfrm>
          <a:off x="1698978" y="1752600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3" imgW="2031840" imgH="380880" progId="Equation.DSMT4">
                  <p:embed/>
                </p:oleObj>
              </mc:Choice>
              <mc:Fallback>
                <p:oleObj name="Equation" r:id="rId3" imgW="2031840" imgH="380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978" y="1752600"/>
                        <a:ext cx="2032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3800509" y="1761066"/>
          <a:ext cx="297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5" imgW="2971800" imgH="380880" progId="Equation.DSMT4">
                  <p:embed/>
                </p:oleObj>
              </mc:Choice>
              <mc:Fallback>
                <p:oleObj name="Equation" r:id="rId5" imgW="2971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0509" y="1761066"/>
                        <a:ext cx="297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3800509" y="2209800"/>
          <a:ext cx="318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7" imgW="3187440" imgH="469800" progId="Equation.DSMT4">
                  <p:embed/>
                </p:oleObj>
              </mc:Choice>
              <mc:Fallback>
                <p:oleObj name="Equation" r:id="rId7" imgW="318744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0509" y="2209800"/>
                        <a:ext cx="318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1698978" y="3136899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9" imgW="2031840" imgH="380880" progId="Equation.DSMT4">
                  <p:embed/>
                </p:oleObj>
              </mc:Choice>
              <mc:Fallback>
                <p:oleObj name="Equation" r:id="rId9" imgW="20318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978" y="3136899"/>
                        <a:ext cx="203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800509" y="3146778"/>
          <a:ext cx="297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11" imgW="2971800" imgH="380880" progId="Equation.DSMT4">
                  <p:embed/>
                </p:oleObj>
              </mc:Choice>
              <mc:Fallback>
                <p:oleObj name="Equation" r:id="rId11" imgW="29718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0509" y="3146778"/>
                        <a:ext cx="297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3800509" y="3647723"/>
          <a:ext cx="318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13" imgW="3187440" imgH="469800" progId="Equation.DSMT4">
                  <p:embed/>
                </p:oleObj>
              </mc:Choice>
              <mc:Fallback>
                <p:oleObj name="Equation" r:id="rId13" imgW="31874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0509" y="3647723"/>
                        <a:ext cx="318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3787775" y="4170363"/>
          <a:ext cx="2349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15" imgW="2349360" imgH="469800" progId="Equation.DSMT4">
                  <p:embed/>
                </p:oleObj>
              </mc:Choice>
              <mc:Fallback>
                <p:oleObj name="Equation" r:id="rId15" imgW="234936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7775" y="4170363"/>
                        <a:ext cx="2349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Factor trinomials using the </a:t>
            </a:r>
            <a:r>
              <a:rPr lang="en-US" b="1" i="0" dirty="0">
                <a:solidFill>
                  <a:schemeClr val="tx1"/>
                </a:solidFill>
              </a:rPr>
              <a:t>trial-and-error method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Factor trinomials using the </a:t>
            </a:r>
            <a:r>
              <a:rPr lang="en-US" b="1" i="1" dirty="0">
                <a:solidFill>
                  <a:schemeClr val="tx1"/>
                </a:solidFill>
              </a:rPr>
              <a:t>ac</a:t>
            </a:r>
            <a:r>
              <a:rPr lang="en-US" b="1" i="0" dirty="0">
                <a:solidFill>
                  <a:schemeClr val="tx1"/>
                </a:solidFill>
              </a:rPr>
              <a:t>-method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chemeClr val="tx1"/>
                </a:solidFill>
              </a:rPr>
              <a:t>Factor </a:t>
            </a:r>
            <a:r>
              <a:rPr lang="en-US" i="0" dirty="0">
                <a:solidFill>
                  <a:srgbClr val="0000FF"/>
                </a:solidFill>
              </a:rPr>
              <a:t>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30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− 26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+ 12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using the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-method.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First factor out the greatest common factor 2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Now factor the trinomial </a:t>
            </a:r>
            <a:r>
              <a:rPr lang="en-US" i="0" dirty="0">
                <a:solidFill>
                  <a:srgbClr val="00007D"/>
                </a:solidFill>
              </a:rPr>
              <a:t>6</a:t>
            </a:r>
            <a:r>
              <a:rPr lang="en-US" i="1" dirty="0">
                <a:solidFill>
                  <a:srgbClr val="00007D"/>
                </a:solidFill>
              </a:rPr>
              <a:t>y</a:t>
            </a:r>
            <a:r>
              <a:rPr lang="en-US" i="0" baseline="30000" dirty="0">
                <a:solidFill>
                  <a:srgbClr val="00007D"/>
                </a:solidFill>
              </a:rPr>
              <a:t>2</a:t>
            </a:r>
            <a:r>
              <a:rPr lang="en-US" i="0" dirty="0">
                <a:solidFill>
                  <a:srgbClr val="00007D"/>
                </a:solidFill>
              </a:rPr>
              <a:t> − 13</a:t>
            </a:r>
            <a:r>
              <a:rPr lang="en-US" i="1" dirty="0">
                <a:solidFill>
                  <a:srgbClr val="00007D"/>
                </a:solidFill>
              </a:rPr>
              <a:t>y</a:t>
            </a:r>
            <a:r>
              <a:rPr lang="en-US" dirty="0">
                <a:solidFill>
                  <a:srgbClr val="00007D"/>
                </a:solidFill>
              </a:rPr>
              <a:t> </a:t>
            </a:r>
            <a:r>
              <a:rPr lang="en-US" i="0" dirty="0">
                <a:solidFill>
                  <a:srgbClr val="00007D"/>
                </a:solidFill>
              </a:rPr>
              <a:t>+ 6</a:t>
            </a:r>
            <a:r>
              <a:rPr lang="en-US" i="0" dirty="0">
                <a:solidFill>
                  <a:schemeClr val="tx1"/>
                </a:solidFill>
              </a:rPr>
              <a:t> with </a:t>
            </a:r>
            <a:r>
              <a:rPr lang="en-US" i="1" dirty="0">
                <a:solidFill>
                  <a:srgbClr val="FF00FF"/>
                </a:solidFill>
              </a:rPr>
              <a:t>a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</a:rPr>
              <a:t>= 6, 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1" dirty="0">
                <a:solidFill>
                  <a:srgbClr val="FF00FF"/>
                </a:solidFill>
              </a:rPr>
              <a:t>b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</a:rPr>
              <a:t>= −13, </a:t>
            </a:r>
            <a:r>
              <a:rPr lang="en-US" i="0" dirty="0">
                <a:solidFill>
                  <a:schemeClr val="tx1"/>
                </a:solidFill>
              </a:rPr>
              <a:t>and</a:t>
            </a:r>
            <a:r>
              <a:rPr lang="en-US" i="0" dirty="0">
                <a:solidFill>
                  <a:srgbClr val="FF00FF"/>
                </a:solidFill>
              </a:rPr>
              <a:t> </a:t>
            </a:r>
            <a:r>
              <a:rPr lang="en-US" i="1" dirty="0">
                <a:solidFill>
                  <a:srgbClr val="FF00FF"/>
                </a:solidFill>
              </a:rPr>
              <a:t>c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</a:rPr>
              <a:t>= 6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Find the product </a:t>
            </a:r>
            <a:r>
              <a:rPr lang="en-US" i="1" dirty="0">
                <a:solidFill>
                  <a:srgbClr val="FF00FF"/>
                </a:solidFill>
              </a:rPr>
              <a:t>ac</a:t>
            </a:r>
            <a:r>
              <a:rPr lang="en-US" i="0" dirty="0">
                <a:solidFill>
                  <a:srgbClr val="FF00FF"/>
                </a:solidFill>
              </a:rPr>
              <a:t>: 6(6) = 36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 </a:t>
            </a:r>
            <a:r>
              <a:rPr lang="en-US" i="0" dirty="0">
                <a:solidFill>
                  <a:schemeClr val="tx1"/>
                </a:solidFill>
              </a:rPr>
              <a:t>Find two integers whose product is 36 and whose sum is </a:t>
            </a:r>
            <a:r>
              <a:rPr lang="en-US" i="0" dirty="0">
                <a:solidFill>
                  <a:srgbClr val="FF00FF"/>
                </a:solidFill>
              </a:rPr>
              <a:t>−13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2023533" y="2829278"/>
          <a:ext cx="2489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quation" r:id="rId3" imgW="2489040" imgH="444240" progId="Equation.DSMT4">
                  <p:embed/>
                </p:oleObj>
              </mc:Choice>
              <mc:Fallback>
                <p:oleObj name="Equation" r:id="rId3" imgW="2489040" imgH="444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3533" y="2829278"/>
                        <a:ext cx="2489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4597400" y="2819400"/>
          <a:ext cx="2717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5" imgW="2717640" imgH="571320" progId="Equation.DSMT4">
                  <p:embed/>
                </p:oleObj>
              </mc:Choice>
              <mc:Fallback>
                <p:oleObj name="Equation" r:id="rId5" imgW="271764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2819400"/>
                        <a:ext cx="2717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Note: </a:t>
            </a:r>
            <a:r>
              <a:rPr lang="en-US" i="0" dirty="0">
                <a:solidFill>
                  <a:schemeClr val="tx1"/>
                </a:solidFill>
              </a:rPr>
              <a:t>This may take some time and experimentation. We do know that both numbers must be negative because the product is positive and the sum is negative.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Steps 3 and 4: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i="0" dirty="0">
                <a:solidFill>
                  <a:schemeClr val="tx1"/>
                </a:solidFill>
              </a:rPr>
              <a:t>Factor by grouping.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Note: </a:t>
            </a:r>
            <a:r>
              <a:rPr lang="en-US" i="0" dirty="0">
                <a:solidFill>
                  <a:schemeClr val="tx1"/>
                </a:solidFill>
              </a:rPr>
              <a:t>−2 is factored from the last two terms so that there will be a common binomial factor (2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 </a:t>
            </a:r>
            <a:r>
              <a:rPr lang="en-US" i="0" dirty="0">
                <a:solidFill>
                  <a:schemeClr val="tx1"/>
                </a:solidFill>
              </a:rPr>
              <a:t>3).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1854200" y="3048000"/>
          <a:ext cx="5308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3" imgW="5308600" imgH="469900" progId="Equation.DSMT4">
                  <p:embed/>
                </p:oleObj>
              </mc:Choice>
              <mc:Fallback>
                <p:oleObj name="Equation" r:id="rId3" imgW="5308600" imgH="469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3048000"/>
                        <a:ext cx="53086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1854200" y="4114800"/>
          <a:ext cx="1828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5" imgW="1828800" imgH="444240" progId="Equation.DSMT4">
                  <p:embed/>
                </p:oleObj>
              </mc:Choice>
              <mc:Fallback>
                <p:oleObj name="Equation" r:id="rId5" imgW="1828800" imgH="444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4114800"/>
                        <a:ext cx="1828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796145" y="4114800"/>
          <a:ext cx="2628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7" imgW="2628720" imgH="444240" progId="Equation.DSMT4">
                  <p:embed/>
                </p:oleObj>
              </mc:Choice>
              <mc:Fallback>
                <p:oleObj name="Equation" r:id="rId7" imgW="262872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6145" y="4114800"/>
                        <a:ext cx="2628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3796145" y="4655255"/>
          <a:ext cx="3276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9" imgW="3276360" imgH="469800" progId="Equation.DSMT4">
                  <p:embed/>
                </p:oleObj>
              </mc:Choice>
              <mc:Fallback>
                <p:oleObj name="Equation" r:id="rId9" imgW="32763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6145" y="4655255"/>
                        <a:ext cx="3276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5: </a:t>
            </a:r>
            <a:r>
              <a:rPr lang="en-US" i="0" dirty="0">
                <a:solidFill>
                  <a:schemeClr val="tx1"/>
                </a:solidFill>
              </a:rPr>
              <a:t>Factor out the common binomial factor (2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 </a:t>
            </a:r>
            <a:r>
              <a:rPr lang="en-US" i="0" dirty="0">
                <a:solidFill>
                  <a:schemeClr val="tx1"/>
                </a:solidFill>
              </a:rPr>
              <a:t>3).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 for the original expression,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6019800" y="4022725"/>
            <a:ext cx="2971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Do not forget to write the common monomial factor, 2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y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, in the answer.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1665111" y="1837266"/>
          <a:ext cx="1828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3" imgW="1828800" imgH="444240" progId="Equation.DSMT4">
                  <p:embed/>
                </p:oleObj>
              </mc:Choice>
              <mc:Fallback>
                <p:oleObj name="Equation" r:id="rId3" imgW="18288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5111" y="1837266"/>
                        <a:ext cx="1828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3520722" y="1828800"/>
          <a:ext cx="2628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Equation" r:id="rId5" imgW="2628720" imgH="444240" progId="Equation.DSMT4">
                  <p:embed/>
                </p:oleObj>
              </mc:Choice>
              <mc:Fallback>
                <p:oleObj name="Equation" r:id="rId5" imgW="262872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0722" y="1828800"/>
                        <a:ext cx="2628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3527778" y="2384778"/>
          <a:ext cx="3276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Equation" r:id="rId7" imgW="3276360" imgH="469800" progId="Equation.DSMT4">
                  <p:embed/>
                </p:oleObj>
              </mc:Choice>
              <mc:Fallback>
                <p:oleObj name="Equation" r:id="rId7" imgW="32763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7778" y="2384778"/>
                        <a:ext cx="3276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3527778" y="2937933"/>
          <a:ext cx="2438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7" name="Equation" r:id="rId9" imgW="2438280" imgH="469800" progId="Equation.DSMT4">
                  <p:embed/>
                </p:oleObj>
              </mc:Choice>
              <mc:Fallback>
                <p:oleObj name="Equation" r:id="rId9" imgW="24382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7778" y="2937933"/>
                        <a:ext cx="2438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685800" y="3997678"/>
          <a:ext cx="2489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8" name="Equation" r:id="rId11" imgW="2489040" imgH="444240" progId="Equation.DSMT4">
                  <p:embed/>
                </p:oleObj>
              </mc:Choice>
              <mc:Fallback>
                <p:oleObj name="Equation" r:id="rId11" imgW="248904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997678"/>
                        <a:ext cx="2489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3224389" y="3989211"/>
          <a:ext cx="2717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9" name="Equation" r:id="rId13" imgW="2717640" imgH="571320" progId="Equation.DSMT4">
                  <p:embed/>
                </p:oleObj>
              </mc:Choice>
              <mc:Fallback>
                <p:oleObj name="Equation" r:id="rId13" imgW="271764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4389" y="3989211"/>
                        <a:ext cx="2717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3209925" y="4627563"/>
          <a:ext cx="2844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0" name="Equation" r:id="rId15" imgW="2844720" imgH="469800" progId="Equation.DSMT4">
                  <p:embed/>
                </p:oleObj>
              </mc:Choice>
              <mc:Fallback>
                <p:oleObj name="Equation" r:id="rId15" imgW="284472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925" y="4627563"/>
                        <a:ext cx="2844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c. </a:t>
            </a:r>
            <a:r>
              <a:rPr lang="en-US" i="0" dirty="0">
                <a:solidFill>
                  <a:schemeClr val="tx1"/>
                </a:solidFill>
              </a:rPr>
              <a:t>Factor 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 </a:t>
            </a:r>
            <a:r>
              <a:rPr lang="en-US" i="0" dirty="0">
                <a:solidFill>
                  <a:srgbClr val="0000FF"/>
                </a:solidFill>
              </a:rPr>
              <a:t>− 5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− 6 </a:t>
            </a:r>
            <a:r>
              <a:rPr lang="en-US" i="0" dirty="0">
                <a:solidFill>
                  <a:schemeClr val="tx1"/>
                </a:solidFill>
              </a:rPr>
              <a:t>using the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-method.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  <a:r>
              <a:rPr lang="en-US" i="1" dirty="0">
                <a:solidFill>
                  <a:srgbClr val="FF00FF"/>
                </a:solidFill>
              </a:rPr>
              <a:t>a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</a:rPr>
              <a:t>= 4, </a:t>
            </a:r>
            <a:r>
              <a:rPr lang="en-US" i="1" dirty="0">
                <a:solidFill>
                  <a:srgbClr val="FF00FF"/>
                </a:solidFill>
              </a:rPr>
              <a:t>b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</a:rPr>
              <a:t>= −5, </a:t>
            </a:r>
            <a:r>
              <a:rPr lang="en-US" i="1" dirty="0">
                <a:solidFill>
                  <a:srgbClr val="FF00FF"/>
                </a:solidFill>
              </a:rPr>
              <a:t>c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</a:rPr>
              <a:t>= –6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Find the product </a:t>
            </a:r>
            <a:r>
              <a:rPr lang="en-US" i="1" dirty="0">
                <a:solidFill>
                  <a:srgbClr val="6600CC"/>
                </a:solidFill>
              </a:rPr>
              <a:t>ac</a:t>
            </a:r>
            <a:r>
              <a:rPr lang="en-US" i="0" dirty="0">
                <a:solidFill>
                  <a:srgbClr val="6600CC"/>
                </a:solidFill>
              </a:rPr>
              <a:t>: 4(</a:t>
            </a:r>
            <a:r>
              <a:rPr lang="en-US" i="0" dirty="0">
                <a:solidFill>
                  <a:srgbClr val="6600CC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6600CC"/>
                </a:solidFill>
              </a:rPr>
              <a:t>6) = −24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2: </a:t>
            </a:r>
            <a:r>
              <a:rPr lang="en-US" i="0" dirty="0">
                <a:solidFill>
                  <a:schemeClr val="tx1"/>
                </a:solidFill>
              </a:rPr>
              <a:t>Find two integers whose product is </a:t>
            </a:r>
            <a:r>
              <a:rPr lang="en-US" i="0" dirty="0">
                <a:solidFill>
                  <a:srgbClr val="FF00FF"/>
                </a:solidFill>
              </a:rPr>
              <a:t>−24</a:t>
            </a:r>
            <a:r>
              <a:rPr lang="en-US" i="0" dirty="0">
                <a:solidFill>
                  <a:schemeClr val="tx1"/>
                </a:solidFill>
              </a:rPr>
              <a:t> and whose sum is </a:t>
            </a:r>
            <a:r>
              <a:rPr lang="en-US" i="0" dirty="0">
                <a:solidFill>
                  <a:srgbClr val="FF00FF"/>
                </a:solidFill>
              </a:rPr>
              <a:t>−5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b="1" i="0" dirty="0">
                <a:solidFill>
                  <a:schemeClr val="tx1"/>
                </a:solidFill>
              </a:rPr>
              <a:t>Note: </a:t>
            </a:r>
            <a:r>
              <a:rPr lang="en-US" i="0" dirty="0">
                <a:solidFill>
                  <a:schemeClr val="tx1"/>
                </a:solidFill>
              </a:rPr>
              <a:t>We know that one number must be positive and the other negative because the product is negative.) In this example we have</a:t>
            </a:r>
            <a:r>
              <a:rPr lang="en-US" sz="2000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1866900" y="5245100"/>
          <a:ext cx="5372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quation" r:id="rId3" imgW="5372100" imgH="469900" progId="Equation.DSMT4">
                  <p:embed/>
                </p:oleObj>
              </mc:Choice>
              <mc:Fallback>
                <p:oleObj name="Equation" r:id="rId3" imgW="5372100" imgH="469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5245100"/>
                        <a:ext cx="5372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Steps 3 and 4: 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Factor by grouping.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5: </a:t>
            </a:r>
            <a:r>
              <a:rPr lang="en-US" i="0" dirty="0">
                <a:solidFill>
                  <a:schemeClr val="tx1"/>
                </a:solidFill>
              </a:rPr>
              <a:t>Factor out the common binomial factor (4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+ 3).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2000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1634067" y="2317044"/>
          <a:ext cx="168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Equation" r:id="rId3" imgW="1688760" imgH="380880" progId="Equation.DSMT4">
                  <p:embed/>
                </p:oleObj>
              </mc:Choice>
              <mc:Fallback>
                <p:oleObj name="Equation" r:id="rId3" imgW="16887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4067" y="2317044"/>
                        <a:ext cx="168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3390132" y="2317301"/>
          <a:ext cx="2628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Equation" r:id="rId5" imgW="2628720" imgH="380880" progId="Equation.DSMT4">
                  <p:embed/>
                </p:oleObj>
              </mc:Choice>
              <mc:Fallback>
                <p:oleObj name="Equation" r:id="rId5" imgW="26287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132" y="2317301"/>
                        <a:ext cx="2628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3390132" y="2870456"/>
          <a:ext cx="317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4" name="Equation" r:id="rId7" imgW="3174840" imgH="469800" progId="Equation.DSMT4">
                  <p:embed/>
                </p:oleObj>
              </mc:Choice>
              <mc:Fallback>
                <p:oleObj name="Equation" r:id="rId7" imgW="31748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132" y="2870456"/>
                        <a:ext cx="317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1634067" y="3914421"/>
          <a:ext cx="168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5" name="Equation" r:id="rId9" imgW="1688760" imgH="380880" progId="Equation.DSMT4">
                  <p:embed/>
                </p:oleObj>
              </mc:Choice>
              <mc:Fallback>
                <p:oleObj name="Equation" r:id="rId9" imgW="16887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4067" y="3914421"/>
                        <a:ext cx="168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3390132" y="3894923"/>
          <a:ext cx="2628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6" name="Equation" r:id="rId11" imgW="2628720" imgH="380880" progId="Equation.DSMT4">
                  <p:embed/>
                </p:oleObj>
              </mc:Choice>
              <mc:Fallback>
                <p:oleObj name="Equation" r:id="rId11" imgW="262872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132" y="3894923"/>
                        <a:ext cx="2628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3390132" y="4426912"/>
          <a:ext cx="317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7" name="Equation" r:id="rId13" imgW="3174840" imgH="469800" progId="Equation.DSMT4">
                  <p:embed/>
                </p:oleObj>
              </mc:Choice>
              <mc:Fallback>
                <p:oleObj name="Equation" r:id="rId13" imgW="317484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132" y="4426912"/>
                        <a:ext cx="317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3378200" y="4983163"/>
          <a:ext cx="2425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8" name="Equation" r:id="rId15" imgW="2425680" imgH="469800" progId="Equation.DSMT4">
                  <p:embed/>
                </p:oleObj>
              </mc:Choice>
              <mc:Fallback>
                <p:oleObj name="Equation" r:id="rId15" imgW="242568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4983163"/>
                        <a:ext cx="2425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of Factoring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300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463550" indent="-463550" algn="ctr">
              <a:spcAft>
                <a:spcPts val="2000"/>
              </a:spcAft>
              <a:tabLst>
                <a:tab pos="5254625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Tips to Keep in Mind While Factoring</a:t>
            </a:r>
          </a:p>
          <a:p>
            <a:pPr marL="463550" indent="-463550">
              <a:spcAft>
                <a:spcPts val="2000"/>
              </a:spcAft>
              <a:tabLst>
                <a:tab pos="5254625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a.	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When factoring polynomials, always look for the greatest common factor first. Then, if there is one, remember to include this common factor as part of the answer.</a:t>
            </a:r>
          </a:p>
          <a:p>
            <a:pPr marL="463550" indent="-463550">
              <a:spcAft>
                <a:spcPts val="2000"/>
              </a:spcAft>
              <a:tabLst>
                <a:tab pos="5254625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b.	</a:t>
            </a:r>
            <a:r>
              <a:rPr lang="en-US" b="1" dirty="0">
                <a:solidFill>
                  <a:srgbClr val="C00C08"/>
                </a:solidFill>
                <a:latin typeface="Calibri" pitchFamily="34" charset="0"/>
              </a:rPr>
              <a:t>To factor completely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means to find factors of the polynomial such that none of the factors are themselves factorable.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of Factoring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52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463550" indent="-463550" algn="ctr">
              <a:spcAft>
                <a:spcPts val="2000"/>
              </a:spcAft>
              <a:tabLst>
                <a:tab pos="5254625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Tips to Keep in Mind while Factoring (cont.)</a:t>
            </a:r>
          </a:p>
          <a:p>
            <a:pPr marL="463550" indent="-463550">
              <a:spcAft>
                <a:spcPts val="2000"/>
              </a:spcAft>
              <a:tabLst>
                <a:tab pos="5254625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c.	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Not all polynomials are factorable. (See 2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2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+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+ 1 in Example 2c.)  </a:t>
            </a:r>
            <a:r>
              <a:rPr lang="en-US" b="1" dirty="0">
                <a:solidFill>
                  <a:srgbClr val="C00C08"/>
                </a:solidFill>
                <a:latin typeface="Calibri" pitchFamily="34" charset="0"/>
              </a:rPr>
              <a:t>Any polynomial that cannot be factored as the product of polynomials with integer coefficients is not factorable.</a:t>
            </a:r>
          </a:p>
          <a:p>
            <a:pPr marL="463550" indent="-463550">
              <a:spcAft>
                <a:spcPts val="2000"/>
              </a:spcAft>
              <a:tabLst>
                <a:tab pos="5254625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d.	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Factoring can be checked by multiplying the factors. The product should be the original expression.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of Factoring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53640"/>
          </a:xfr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algn="ctr">
              <a:tabLst>
                <a:tab pos="5254625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pPr>
              <a:tabLst>
                <a:tab pos="5254625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No matter which method you use (the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ac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-method or the trial-and-error method), factoring trinomials takes time. With practice you will become more efficient with either method. Make sure to be patient and observant.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442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>
              <a:tabLst>
                <a:tab pos="5254625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Factor completely.</a:t>
            </a:r>
          </a:p>
          <a:p>
            <a:pPr>
              <a:tabLst>
                <a:tab pos="5254625" algn="l"/>
              </a:tabLst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tabLst>
                <a:tab pos="5254625" algn="l"/>
              </a:tabLst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tabLst>
                <a:tab pos="5254625" algn="l"/>
              </a:tabLst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tabLst>
                <a:tab pos="5254625" algn="l"/>
              </a:tabLst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tabLst>
                <a:tab pos="5254625" algn="l"/>
              </a:tabLst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tabLst>
                <a:tab pos="5254625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>
              <a:spcAft>
                <a:spcPts val="2000"/>
              </a:spcAft>
              <a:tabLst>
                <a:tab pos="5254625" algn="l"/>
              </a:tabLst>
            </a:pP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endParaRPr lang="en-US" dirty="0"/>
          </a:p>
        </p:txBody>
      </p:sp>
      <p:graphicFrame>
        <p:nvGraphicFramePr>
          <p:cNvPr id="30724" name="Object 8"/>
          <p:cNvGraphicFramePr>
            <a:graphicFrameLocks noChangeAspect="1"/>
          </p:cNvGraphicFramePr>
          <p:nvPr/>
        </p:nvGraphicFramePr>
        <p:xfrm>
          <a:off x="530352" y="1837266"/>
          <a:ext cx="6858000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Equation" r:id="rId3" imgW="6858000" imgH="2743200" progId="Equation.DSMT4">
                  <p:embed/>
                </p:oleObj>
              </mc:Choice>
              <mc:Fallback>
                <p:oleObj name="Equation" r:id="rId3" imgW="6858000" imgH="2743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837266"/>
                        <a:ext cx="6858000" cy="274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31747" name="Object 7"/>
          <p:cNvGraphicFramePr>
            <a:graphicFrameLocks noChangeAspect="1"/>
          </p:cNvGraphicFramePr>
          <p:nvPr/>
        </p:nvGraphicFramePr>
        <p:xfrm>
          <a:off x="609600" y="1371600"/>
          <a:ext cx="7124700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Equation" r:id="rId3" imgW="7124700" imgH="2971800" progId="Equation.DSMT4">
                  <p:embed/>
                </p:oleObj>
              </mc:Choice>
              <mc:Fallback>
                <p:oleObj name="Equation" r:id="rId3" imgW="7124700" imgH="2971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371600"/>
                        <a:ext cx="7124700" cy="297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 Trial-and-Error Method of Factoring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870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marL="463550" indent="-463550"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Guidelines for the Trial-and-Error Method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463550" indent="-46355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1.	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sign of the constant term is positive (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), the signs in both factors will be the same, either both positive or both negative.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2.	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sign of the constant term is negative (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), the signs in the factors will be different, one positive and one negative.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Using the Trial-and-Error Method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Factor by using the trial-and-error method.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 </a:t>
            </a:r>
            <a:r>
              <a:rPr lang="en-US" i="0" dirty="0">
                <a:solidFill>
                  <a:srgbClr val="0000FF"/>
                </a:solidFill>
              </a:rPr>
              <a:t>+ 6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+ 5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Since the middle term is </a:t>
            </a:r>
            <a:r>
              <a:rPr lang="en-US" i="0" dirty="0">
                <a:solidFill>
                  <a:srgbClr val="FF00FF"/>
                </a:solidFill>
              </a:rPr>
              <a:t>+6</a:t>
            </a:r>
            <a:r>
              <a:rPr lang="en-US" i="1" dirty="0">
                <a:solidFill>
                  <a:srgbClr val="FF00FF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the constant is </a:t>
            </a:r>
            <a:r>
              <a:rPr lang="en-US" i="0" dirty="0">
                <a:solidFill>
                  <a:srgbClr val="FF00FF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, we know that the two factors of 5 must both be positive, </a:t>
            </a:r>
            <a:r>
              <a:rPr lang="en-US" i="0" dirty="0">
                <a:solidFill>
                  <a:srgbClr val="FF00FF"/>
                </a:solidFill>
              </a:rPr>
              <a:t>+5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FF00FF"/>
                </a:solidFill>
              </a:rPr>
              <a:t>+1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7174" name="Text Box 13"/>
          <p:cNvSpPr txBox="1">
            <a:spLocks noChangeArrowheads="1"/>
          </p:cNvSpPr>
          <p:nvPr/>
        </p:nvSpPr>
        <p:spPr bwMode="auto">
          <a:xfrm>
            <a:off x="5205236" y="4900435"/>
            <a:ext cx="422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9600"/>
                </a:solidFill>
                <a:latin typeface="Calibri" pitchFamily="34" charset="0"/>
              </a:rPr>
              <a:t>5</a:t>
            </a:r>
            <a:r>
              <a:rPr lang="en-US" sz="2000" i="1" dirty="0">
                <a:solidFill>
                  <a:srgbClr val="00960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7179" name="Line 4"/>
          <p:cNvSpPr>
            <a:spLocks noChangeShapeType="1"/>
          </p:cNvSpPr>
          <p:nvPr/>
        </p:nvSpPr>
        <p:spPr bwMode="auto">
          <a:xfrm>
            <a:off x="4789311" y="4637340"/>
            <a:ext cx="0" cy="674972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180" name="Line 6"/>
          <p:cNvSpPr>
            <a:spLocks noChangeShapeType="1"/>
          </p:cNvSpPr>
          <p:nvPr/>
        </p:nvSpPr>
        <p:spPr bwMode="auto">
          <a:xfrm flipV="1">
            <a:off x="6160911" y="4637340"/>
            <a:ext cx="0" cy="674972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181" name="Line 7"/>
          <p:cNvSpPr>
            <a:spLocks noChangeShapeType="1"/>
          </p:cNvSpPr>
          <p:nvPr/>
        </p:nvSpPr>
        <p:spPr bwMode="auto">
          <a:xfrm>
            <a:off x="4789311" y="5291648"/>
            <a:ext cx="1371600" cy="0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176" name="Line 10"/>
          <p:cNvSpPr>
            <a:spLocks noChangeShapeType="1"/>
          </p:cNvSpPr>
          <p:nvPr/>
        </p:nvSpPr>
        <p:spPr bwMode="auto">
          <a:xfrm>
            <a:off x="5246511" y="4625017"/>
            <a:ext cx="0" cy="290613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177" name="Line 11"/>
          <p:cNvSpPr>
            <a:spLocks noChangeShapeType="1"/>
          </p:cNvSpPr>
          <p:nvPr/>
        </p:nvSpPr>
        <p:spPr bwMode="auto">
          <a:xfrm flipV="1">
            <a:off x="5627511" y="4625017"/>
            <a:ext cx="0" cy="290613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178" name="Line 12"/>
          <p:cNvSpPr>
            <a:spLocks noChangeShapeType="1"/>
          </p:cNvSpPr>
          <p:nvPr/>
        </p:nvSpPr>
        <p:spPr bwMode="auto">
          <a:xfrm>
            <a:off x="5246511" y="4899628"/>
            <a:ext cx="381000" cy="0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175" name="Text Box 14"/>
          <p:cNvSpPr txBox="1">
            <a:spLocks noChangeArrowheads="1"/>
          </p:cNvSpPr>
          <p:nvPr/>
        </p:nvSpPr>
        <p:spPr bwMode="auto">
          <a:xfrm>
            <a:off x="5330825" y="5280378"/>
            <a:ext cx="2936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 dirty="0">
                <a:solidFill>
                  <a:srgbClr val="00960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697480" y="4175760"/>
            <a:ext cx="17235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30000" dirty="0">
                <a:solidFill>
                  <a:srgbClr val="0000FF"/>
                </a:solidFill>
              </a:rPr>
              <a:t>2 </a:t>
            </a:r>
            <a:r>
              <a:rPr lang="en-US" sz="2800" dirty="0">
                <a:solidFill>
                  <a:srgbClr val="0000FF"/>
                </a:solidFill>
              </a:rPr>
              <a:t>+ 6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+ 5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221480" y="4175760"/>
            <a:ext cx="22445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8"/>
                </a:solidFill>
              </a:rPr>
              <a:t>(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+ 5)(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+ 1)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7179" grpId="0" animBg="1"/>
      <p:bldP spid="7180" grpId="0" animBg="1"/>
      <p:bldP spid="7181" grpId="0" animBg="1"/>
      <p:bldP spid="7176" grpId="0" animBg="1"/>
      <p:bldP spid="7177" grpId="0" animBg="1"/>
      <p:bldP spid="7178" grpId="0" animBg="1"/>
      <p:bldP spid="7175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Text Box 12"/>
          <p:cNvSpPr txBox="1">
            <a:spLocks noChangeArrowheads="1"/>
          </p:cNvSpPr>
          <p:nvPr/>
        </p:nvSpPr>
        <p:spPr bwMode="auto">
          <a:xfrm>
            <a:off x="2398713" y="4485041"/>
            <a:ext cx="6905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960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9600"/>
                </a:solidFill>
                <a:latin typeface="Calibri" pitchFamily="34" charset="0"/>
              </a:rPr>
              <a:t>30</a:t>
            </a:r>
            <a:r>
              <a:rPr lang="en-US" sz="2000" i="1" dirty="0">
                <a:solidFill>
                  <a:srgbClr val="00960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Using the Trial-and-Error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Method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15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b="1" i="0" dirty="0">
                <a:solidFill>
                  <a:schemeClr val="tx1"/>
                </a:solidFill>
              </a:rPr>
              <a:t>F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i="0" dirty="0">
                <a:solidFill>
                  <a:srgbClr val="00007D"/>
                </a:solidFill>
              </a:rPr>
              <a:t>4</a:t>
            </a:r>
            <a:r>
              <a:rPr lang="en-US" i="1" dirty="0">
                <a:solidFill>
                  <a:srgbClr val="00007D"/>
                </a:solidFill>
              </a:rPr>
              <a:t>x</a:t>
            </a:r>
            <a:r>
              <a:rPr lang="en-US" i="0" baseline="30000" dirty="0">
                <a:solidFill>
                  <a:srgbClr val="00007D"/>
                </a:solidFill>
              </a:rPr>
              <a:t>2</a:t>
            </a:r>
            <a:r>
              <a:rPr lang="en-US" i="0" dirty="0">
                <a:solidFill>
                  <a:srgbClr val="00007D"/>
                </a:solidFill>
              </a:rPr>
              <a:t> = 4</a:t>
            </a:r>
            <a:r>
              <a:rPr lang="en-US" i="1" dirty="0">
                <a:solidFill>
                  <a:srgbClr val="00007D"/>
                </a:solidFill>
              </a:rPr>
              <a:t>x</a:t>
            </a:r>
            <a:r>
              <a:rPr lang="en-US" dirty="0">
                <a:solidFill>
                  <a:srgbClr val="00007D"/>
                </a:solidFill>
              </a:rPr>
              <a:t> </a:t>
            </a:r>
            <a:r>
              <a:rPr lang="en-US" i="0" dirty="0">
                <a:solidFill>
                  <a:srgbClr val="00007D"/>
                </a:solidFill>
              </a:rPr>
              <a:t>⋅ </a:t>
            </a:r>
            <a:r>
              <a:rPr lang="en-US" i="1" dirty="0">
                <a:solidFill>
                  <a:srgbClr val="00007D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0" dirty="0">
                <a:solidFill>
                  <a:srgbClr val="00007D"/>
                </a:solidFill>
              </a:rPr>
              <a:t>4</a:t>
            </a:r>
            <a:r>
              <a:rPr lang="en-US" i="1" dirty="0">
                <a:solidFill>
                  <a:srgbClr val="00007D"/>
                </a:solidFill>
              </a:rPr>
              <a:t>x</a:t>
            </a:r>
            <a:r>
              <a:rPr lang="en-US" i="0" baseline="30000" dirty="0">
                <a:solidFill>
                  <a:srgbClr val="00007D"/>
                </a:solidFill>
              </a:rPr>
              <a:t>2</a:t>
            </a:r>
            <a:r>
              <a:rPr lang="en-US" i="0" dirty="0">
                <a:solidFill>
                  <a:srgbClr val="00007D"/>
                </a:solidFill>
              </a:rPr>
              <a:t> = 2</a:t>
            </a:r>
            <a:r>
              <a:rPr lang="en-US" i="1" dirty="0">
                <a:solidFill>
                  <a:srgbClr val="00007D"/>
                </a:solidFill>
              </a:rPr>
              <a:t>x</a:t>
            </a:r>
            <a:r>
              <a:rPr lang="en-US" dirty="0">
                <a:solidFill>
                  <a:srgbClr val="00007D"/>
                </a:solidFill>
              </a:rPr>
              <a:t> ∙</a:t>
            </a:r>
            <a:r>
              <a:rPr lang="en-US" i="0" dirty="0">
                <a:solidFill>
                  <a:srgbClr val="00007D"/>
                </a:solidFill>
              </a:rPr>
              <a:t> 2</a:t>
            </a:r>
            <a:r>
              <a:rPr lang="en-US" i="1" dirty="0">
                <a:solidFill>
                  <a:srgbClr val="00007D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b="1" i="0" dirty="0">
                <a:solidFill>
                  <a:schemeClr val="tx1"/>
                </a:solidFill>
              </a:rPr>
              <a:t>L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i="0" dirty="0">
                <a:solidFill>
                  <a:srgbClr val="00007D"/>
                </a:solidFill>
              </a:rPr>
              <a:t>−15 = −15 ⋅ 1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7D"/>
                </a:solidFill>
              </a:rPr>
              <a:t>−15 = −1 ⋅ 15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7D"/>
                </a:solidFill>
              </a:rPr>
              <a:t>−15 = −3 ⋅ 5</a:t>
            </a:r>
            <a:r>
              <a:rPr lang="en-US" i="0" dirty="0">
                <a:solidFill>
                  <a:schemeClr val="tx1"/>
                </a:solidFill>
              </a:rPr>
              <a:t>, and      </a:t>
            </a:r>
            <a:r>
              <a:rPr lang="en-US" i="0" dirty="0">
                <a:solidFill>
                  <a:srgbClr val="00007D"/>
                </a:solidFill>
              </a:rPr>
              <a:t>−15 = −5 ⋅ 3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sz="2000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Trials:</a:t>
            </a:r>
            <a:r>
              <a:rPr lang="en-US" b="1" i="0" dirty="0"/>
              <a:t> </a:t>
            </a:r>
            <a:r>
              <a:rPr lang="en-US" i="0" dirty="0">
                <a:solidFill>
                  <a:srgbClr val="FF00FF"/>
                </a:solidFill>
              </a:rPr>
              <a:t>(2</a:t>
            </a:r>
            <a:r>
              <a:rPr lang="en-US" i="1" dirty="0">
                <a:solidFill>
                  <a:srgbClr val="FF00FF"/>
                </a:solidFill>
              </a:rPr>
              <a:t>x</a:t>
            </a:r>
            <a:r>
              <a:rPr lang="en-US" i="0" dirty="0">
                <a:solidFill>
                  <a:srgbClr val="FF00FF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  <a:latin typeface="Symbol" pitchFamily="18" charset="2"/>
              </a:rPr>
              <a:t>- </a:t>
            </a:r>
            <a:r>
              <a:rPr lang="en-US" i="0" dirty="0">
                <a:solidFill>
                  <a:srgbClr val="FF00FF"/>
                </a:solidFill>
              </a:rPr>
              <a:t>15)(2</a:t>
            </a:r>
            <a:r>
              <a:rPr lang="en-US" i="1" dirty="0">
                <a:solidFill>
                  <a:srgbClr val="FF00FF"/>
                </a:solidFill>
              </a:rPr>
              <a:t>x</a:t>
            </a:r>
            <a:r>
              <a:rPr lang="en-US" i="0" dirty="0">
                <a:solidFill>
                  <a:srgbClr val="FF00FF"/>
                </a:solidFill>
              </a:rPr>
              <a:t> + 1)</a:t>
            </a:r>
            <a:r>
              <a:rPr lang="en-US" dirty="0"/>
              <a:t> </a:t>
            </a:r>
          </a:p>
        </p:txBody>
      </p:sp>
      <p:sp>
        <p:nvSpPr>
          <p:cNvPr id="8204" name="Line 5"/>
          <p:cNvSpPr>
            <a:spLocks noChangeShapeType="1"/>
          </p:cNvSpPr>
          <p:nvPr/>
        </p:nvSpPr>
        <p:spPr bwMode="auto">
          <a:xfrm>
            <a:off x="1768475" y="4213578"/>
            <a:ext cx="0" cy="674972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5" name="Line 6"/>
          <p:cNvSpPr>
            <a:spLocks noChangeShapeType="1"/>
          </p:cNvSpPr>
          <p:nvPr/>
        </p:nvSpPr>
        <p:spPr bwMode="auto">
          <a:xfrm flipV="1">
            <a:off x="3702050" y="4213578"/>
            <a:ext cx="0" cy="674972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6" name="Line 7"/>
          <p:cNvSpPr>
            <a:spLocks noChangeShapeType="1"/>
          </p:cNvSpPr>
          <p:nvPr/>
        </p:nvSpPr>
        <p:spPr bwMode="auto">
          <a:xfrm>
            <a:off x="1768475" y="4870194"/>
            <a:ext cx="1933575" cy="0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2514600" y="4213578"/>
            <a:ext cx="0" cy="290613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V="1">
            <a:off x="3048000" y="4213578"/>
            <a:ext cx="0" cy="290613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2514600" y="4479669"/>
            <a:ext cx="533400" cy="0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199" name="Text Box 13"/>
          <p:cNvSpPr txBox="1">
            <a:spLocks noChangeArrowheads="1"/>
          </p:cNvSpPr>
          <p:nvPr/>
        </p:nvSpPr>
        <p:spPr bwMode="auto">
          <a:xfrm>
            <a:off x="2566988" y="4883503"/>
            <a:ext cx="422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9600"/>
                </a:solidFill>
                <a:latin typeface="Calibri" pitchFamily="34" charset="0"/>
              </a:rPr>
              <a:t>2</a:t>
            </a:r>
            <a:r>
              <a:rPr lang="en-US" sz="2000" i="1" dirty="0">
                <a:solidFill>
                  <a:srgbClr val="00960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8200" name="Text Box 14"/>
          <p:cNvSpPr txBox="1">
            <a:spLocks noChangeArrowheads="1"/>
          </p:cNvSpPr>
          <p:nvPr/>
        </p:nvSpPr>
        <p:spPr bwMode="auto">
          <a:xfrm>
            <a:off x="3983038" y="3829755"/>
            <a:ext cx="4551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2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− 30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= −28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is the wrong middle term.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  <p:bldP spid="8204" grpId="0" animBg="1"/>
      <p:bldP spid="8205" grpId="0" animBg="1"/>
      <p:bldP spid="8206" grpId="0" animBg="1"/>
      <p:bldP spid="8201" grpId="0" animBg="1"/>
      <p:bldP spid="8202" grpId="0" animBg="1"/>
      <p:bldP spid="8203" grpId="0" animBg="1"/>
      <p:bldP spid="8199" grpId="0"/>
      <p:bldP spid="820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Text Box 12"/>
          <p:cNvSpPr txBox="1">
            <a:spLocks noChangeArrowheads="1"/>
          </p:cNvSpPr>
          <p:nvPr/>
        </p:nvSpPr>
        <p:spPr bwMode="auto">
          <a:xfrm>
            <a:off x="1800225" y="2012244"/>
            <a:ext cx="561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960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9600"/>
                </a:solidFill>
                <a:latin typeface="Calibri" pitchFamily="34" charset="0"/>
              </a:rPr>
              <a:t>6</a:t>
            </a:r>
            <a:r>
              <a:rPr lang="en-US" sz="2000" i="1" dirty="0">
                <a:solidFill>
                  <a:srgbClr val="00960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Using the Trial-and-Error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Method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lnSpc>
                <a:spcPct val="90000"/>
              </a:lnSpc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FF00FF"/>
                </a:solidFill>
              </a:rPr>
              <a:t>	(2</a:t>
            </a:r>
            <a:r>
              <a:rPr lang="en-US" i="1" dirty="0">
                <a:solidFill>
                  <a:srgbClr val="FF00FF"/>
                </a:solidFill>
              </a:rPr>
              <a:t>x</a:t>
            </a:r>
            <a:r>
              <a:rPr lang="en-US" i="0" dirty="0">
                <a:solidFill>
                  <a:srgbClr val="FF00FF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  <a:latin typeface="Symbol" pitchFamily="18" charset="2"/>
              </a:rPr>
              <a:t>- </a:t>
            </a:r>
            <a:r>
              <a:rPr lang="en-US" i="0" dirty="0">
                <a:solidFill>
                  <a:srgbClr val="FF00FF"/>
                </a:solidFill>
              </a:rPr>
              <a:t>3)(2</a:t>
            </a:r>
            <a:r>
              <a:rPr lang="en-US" i="1" dirty="0">
                <a:solidFill>
                  <a:srgbClr val="FF00FF"/>
                </a:solidFill>
              </a:rPr>
              <a:t>x</a:t>
            </a:r>
            <a:r>
              <a:rPr lang="en-US" i="0" dirty="0">
                <a:solidFill>
                  <a:srgbClr val="FF00FF"/>
                </a:solidFill>
              </a:rPr>
              <a:t> + 5)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rgbClr val="FF00FF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rgbClr val="FF00FF"/>
              </a:solidFill>
            </a:endParaRPr>
          </a:p>
          <a:p>
            <a:pPr marL="0" indent="0">
              <a:lnSpc>
                <a:spcPct val="90000"/>
              </a:lnSpc>
              <a:spcBef>
                <a:spcPts val="15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FF00FF"/>
                </a:solidFill>
              </a:rPr>
              <a:t>	(2</a:t>
            </a:r>
            <a:r>
              <a:rPr lang="en-US" i="1" dirty="0">
                <a:solidFill>
                  <a:srgbClr val="FF00FF"/>
                </a:solidFill>
              </a:rPr>
              <a:t>x</a:t>
            </a:r>
            <a:r>
              <a:rPr lang="en-US" i="0" dirty="0">
                <a:solidFill>
                  <a:srgbClr val="FF00FF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FF00FF"/>
                </a:solidFill>
              </a:rPr>
              <a:t>3)(2</a:t>
            </a:r>
            <a:r>
              <a:rPr lang="en-US" i="1" dirty="0">
                <a:solidFill>
                  <a:srgbClr val="FF00FF"/>
                </a:solidFill>
              </a:rPr>
              <a:t>x</a:t>
            </a:r>
            <a:r>
              <a:rPr lang="en-US" i="0" dirty="0">
                <a:solidFill>
                  <a:srgbClr val="FF00FF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  <a:latin typeface="Symbol" pitchFamily="18" charset="2"/>
              </a:rPr>
              <a:t>- </a:t>
            </a:r>
            <a:r>
              <a:rPr lang="en-US" i="0" dirty="0">
                <a:solidFill>
                  <a:srgbClr val="FF00FF"/>
                </a:solidFill>
              </a:rPr>
              <a:t>5)</a:t>
            </a:r>
          </a:p>
          <a:p>
            <a:pPr marL="0" indent="0">
              <a:lnSpc>
                <a:spcPct val="90000"/>
              </a:lnSpc>
              <a:spcBef>
                <a:spcPts val="15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rgbClr val="FF00FF"/>
              </a:solidFill>
            </a:endParaRPr>
          </a:p>
          <a:p>
            <a:pPr marL="0" indent="0">
              <a:lnSpc>
                <a:spcPct val="90000"/>
              </a:lnSpc>
              <a:spcBef>
                <a:spcPts val="15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rgbClr val="FF00FF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Thus 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i="0" dirty="0">
                <a:solidFill>
                  <a:srgbClr val="0000FF"/>
                </a:solidFill>
              </a:rPr>
              <a:t>15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FF0008"/>
                </a:solidFill>
                <a:latin typeface="Symbol" pitchFamily="18" charset="2"/>
              </a:rPr>
              <a:t> </a:t>
            </a:r>
            <a:r>
              <a:rPr lang="en-US" i="0" dirty="0">
                <a:solidFill>
                  <a:srgbClr val="FF0008"/>
                </a:solidFill>
              </a:rPr>
              <a:t>(2</a:t>
            </a:r>
            <a:r>
              <a:rPr lang="en-US" i="1" dirty="0">
                <a:solidFill>
                  <a:srgbClr val="FF0008"/>
                </a:solidFill>
              </a:rPr>
              <a:t>x</a:t>
            </a:r>
            <a:r>
              <a:rPr lang="en-US" dirty="0">
                <a:solidFill>
                  <a:srgbClr val="FF0008"/>
                </a:solidFill>
              </a:rPr>
              <a:t> </a:t>
            </a:r>
            <a:r>
              <a:rPr lang="en-US" i="0" dirty="0">
                <a:solidFill>
                  <a:srgbClr val="FF0008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FF0008"/>
                </a:solidFill>
              </a:rPr>
              <a:t>3)(2</a:t>
            </a:r>
            <a:r>
              <a:rPr lang="en-US" i="1" dirty="0">
                <a:solidFill>
                  <a:srgbClr val="FF0008"/>
                </a:solidFill>
              </a:rPr>
              <a:t>x</a:t>
            </a:r>
            <a:r>
              <a:rPr lang="en-US" dirty="0">
                <a:solidFill>
                  <a:srgbClr val="FF0008"/>
                </a:solidFill>
              </a:rPr>
              <a:t> </a:t>
            </a:r>
            <a:r>
              <a:rPr lang="en-US" i="0" dirty="0">
                <a:solidFill>
                  <a:srgbClr val="FF0008"/>
                </a:solidFill>
                <a:latin typeface="Symbol" pitchFamily="18" charset="2"/>
              </a:rPr>
              <a:t>- </a:t>
            </a:r>
            <a:r>
              <a:rPr lang="en-US" i="0" dirty="0">
                <a:solidFill>
                  <a:srgbClr val="FF0008"/>
                </a:solidFill>
              </a:rPr>
              <a:t>5)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Now that we have the answer, there is no need to try all the possibilities with (4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    )(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     ). </a:t>
            </a:r>
          </a:p>
        </p:txBody>
      </p:sp>
      <p:sp>
        <p:nvSpPr>
          <p:cNvPr id="9239" name="Line 5"/>
          <p:cNvSpPr>
            <a:spLocks noChangeShapeType="1"/>
          </p:cNvSpPr>
          <p:nvPr/>
        </p:nvSpPr>
        <p:spPr bwMode="auto">
          <a:xfrm>
            <a:off x="1219200" y="1707444"/>
            <a:ext cx="0" cy="674972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240" name="Line 6"/>
          <p:cNvSpPr>
            <a:spLocks noChangeShapeType="1"/>
          </p:cNvSpPr>
          <p:nvPr/>
        </p:nvSpPr>
        <p:spPr bwMode="auto">
          <a:xfrm flipV="1">
            <a:off x="2971800" y="1707444"/>
            <a:ext cx="0" cy="674972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9241" name="Line 7"/>
          <p:cNvSpPr>
            <a:spLocks noChangeShapeType="1"/>
          </p:cNvSpPr>
          <p:nvPr/>
        </p:nvSpPr>
        <p:spPr bwMode="auto">
          <a:xfrm>
            <a:off x="1219200" y="2370384"/>
            <a:ext cx="1752600" cy="0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236" name="Line 9"/>
          <p:cNvSpPr>
            <a:spLocks noChangeShapeType="1"/>
          </p:cNvSpPr>
          <p:nvPr/>
        </p:nvSpPr>
        <p:spPr bwMode="auto">
          <a:xfrm>
            <a:off x="1905000" y="1707444"/>
            <a:ext cx="0" cy="299987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237" name="Line 10"/>
          <p:cNvSpPr>
            <a:spLocks noChangeShapeType="1"/>
          </p:cNvSpPr>
          <p:nvPr/>
        </p:nvSpPr>
        <p:spPr bwMode="auto">
          <a:xfrm flipV="1">
            <a:off x="2362200" y="1707444"/>
            <a:ext cx="0" cy="299987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9238" name="Line 11"/>
          <p:cNvSpPr>
            <a:spLocks noChangeShapeType="1"/>
          </p:cNvSpPr>
          <p:nvPr/>
        </p:nvSpPr>
        <p:spPr bwMode="auto">
          <a:xfrm>
            <a:off x="1905000" y="1989384"/>
            <a:ext cx="457200" cy="0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223" name="Text Box 13"/>
          <p:cNvSpPr txBox="1">
            <a:spLocks noChangeArrowheads="1"/>
          </p:cNvSpPr>
          <p:nvPr/>
        </p:nvSpPr>
        <p:spPr bwMode="auto">
          <a:xfrm>
            <a:off x="1887538" y="2393244"/>
            <a:ext cx="550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9600"/>
                </a:solidFill>
                <a:latin typeface="Calibri" pitchFamily="34" charset="0"/>
              </a:rPr>
              <a:t>10</a:t>
            </a:r>
            <a:r>
              <a:rPr lang="en-US" sz="2000" i="1" dirty="0">
                <a:solidFill>
                  <a:srgbClr val="00960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9224" name="Text Box 14"/>
          <p:cNvSpPr txBox="1">
            <a:spLocks noChangeArrowheads="1"/>
          </p:cNvSpPr>
          <p:nvPr/>
        </p:nvSpPr>
        <p:spPr bwMode="auto">
          <a:xfrm>
            <a:off x="3657600" y="1329267"/>
            <a:ext cx="4800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10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 </a:t>
            </a:r>
            <a:r>
              <a:rPr lang="en-US" sz="2000" i="1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6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 +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4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is the wrong middle term only because the sign is wrong. So just switch the signs and the factors will be right. </a:t>
            </a:r>
          </a:p>
        </p:txBody>
      </p:sp>
      <p:sp>
        <p:nvSpPr>
          <p:cNvPr id="9233" name="Line 16"/>
          <p:cNvSpPr>
            <a:spLocks noChangeShapeType="1"/>
          </p:cNvSpPr>
          <p:nvPr/>
        </p:nvSpPr>
        <p:spPr bwMode="auto">
          <a:xfrm>
            <a:off x="1219200" y="3158067"/>
            <a:ext cx="0" cy="674972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234" name="Line 17"/>
          <p:cNvSpPr>
            <a:spLocks noChangeShapeType="1"/>
          </p:cNvSpPr>
          <p:nvPr/>
        </p:nvSpPr>
        <p:spPr bwMode="auto">
          <a:xfrm flipV="1">
            <a:off x="3048000" y="3158067"/>
            <a:ext cx="0" cy="674972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9235" name="Line 18"/>
          <p:cNvSpPr>
            <a:spLocks noChangeShapeType="1"/>
          </p:cNvSpPr>
          <p:nvPr/>
        </p:nvSpPr>
        <p:spPr bwMode="auto">
          <a:xfrm>
            <a:off x="1219200" y="3811863"/>
            <a:ext cx="1828800" cy="0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230" name="Line 20"/>
          <p:cNvSpPr>
            <a:spLocks noChangeShapeType="1"/>
          </p:cNvSpPr>
          <p:nvPr/>
        </p:nvSpPr>
        <p:spPr bwMode="auto">
          <a:xfrm>
            <a:off x="1905000" y="3234267"/>
            <a:ext cx="0" cy="299987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231" name="Line 21"/>
          <p:cNvSpPr>
            <a:spLocks noChangeShapeType="1"/>
          </p:cNvSpPr>
          <p:nvPr/>
        </p:nvSpPr>
        <p:spPr bwMode="auto">
          <a:xfrm flipV="1">
            <a:off x="2438400" y="3234267"/>
            <a:ext cx="0" cy="299987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9232" name="Line 22"/>
          <p:cNvSpPr>
            <a:spLocks noChangeShapeType="1"/>
          </p:cNvSpPr>
          <p:nvPr/>
        </p:nvSpPr>
        <p:spPr bwMode="auto">
          <a:xfrm>
            <a:off x="1905000" y="3516207"/>
            <a:ext cx="533400" cy="0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227" name="Text Box 23"/>
          <p:cNvSpPr txBox="1">
            <a:spLocks noChangeArrowheads="1"/>
          </p:cNvSpPr>
          <p:nvPr/>
        </p:nvSpPr>
        <p:spPr bwMode="auto">
          <a:xfrm>
            <a:off x="1981200" y="3466042"/>
            <a:ext cx="422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9600"/>
                </a:solidFill>
                <a:latin typeface="Calibri" pitchFamily="34" charset="0"/>
              </a:rPr>
              <a:t>6</a:t>
            </a:r>
            <a:r>
              <a:rPr lang="en-US" sz="2000" i="1" dirty="0">
                <a:solidFill>
                  <a:srgbClr val="00960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9228" name="Text Box 24"/>
          <p:cNvSpPr txBox="1">
            <a:spLocks noChangeArrowheads="1"/>
          </p:cNvSpPr>
          <p:nvPr/>
        </p:nvSpPr>
        <p:spPr bwMode="auto">
          <a:xfrm>
            <a:off x="1824038" y="3843867"/>
            <a:ext cx="6905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960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9600"/>
                </a:solidFill>
                <a:latin typeface="Calibri" pitchFamily="34" charset="0"/>
              </a:rPr>
              <a:t>10</a:t>
            </a:r>
            <a:r>
              <a:rPr lang="en-US" sz="2000" i="1" dirty="0">
                <a:solidFill>
                  <a:srgbClr val="00960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9229" name="Text Box 25"/>
          <p:cNvSpPr txBox="1">
            <a:spLocks noChangeArrowheads="1"/>
          </p:cNvSpPr>
          <p:nvPr/>
        </p:nvSpPr>
        <p:spPr bwMode="auto">
          <a:xfrm>
            <a:off x="3656013" y="2819400"/>
            <a:ext cx="43799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−10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+ 6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= −4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is the right middle term.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39" grpId="0" animBg="1"/>
      <p:bldP spid="9240" grpId="0" animBg="1"/>
      <p:bldP spid="9241" grpId="0" animBg="1"/>
      <p:bldP spid="9236" grpId="0" animBg="1"/>
      <p:bldP spid="9237" grpId="0" animBg="1"/>
      <p:bldP spid="9238" grpId="0" animBg="1"/>
      <p:bldP spid="9223" grpId="0"/>
      <p:bldP spid="9224" grpId="0"/>
      <p:bldP spid="9233" grpId="0" animBg="1"/>
      <p:bldP spid="9234" grpId="0" animBg="1"/>
      <p:bldP spid="9235" grpId="0" animBg="1"/>
      <p:bldP spid="9230" grpId="0" animBg="1"/>
      <p:bldP spid="9231" grpId="0" animBg="1"/>
      <p:bldP spid="9232" grpId="0" animBg="1"/>
      <p:bldP spid="9227" grpId="0"/>
      <p:bldP spid="9228" grpId="0"/>
      <p:bldP spid="92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Using the Trial-and-Error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Method (cont.)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c.	</a:t>
            </a: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baseline="30000" dirty="0">
                <a:solidFill>
                  <a:srgbClr val="0000FF"/>
                </a:solidFill>
              </a:rPr>
              <a:t>2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31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Since the middle term is </a:t>
            </a:r>
            <a:r>
              <a:rPr lang="en-US" i="0" dirty="0">
                <a:solidFill>
                  <a:srgbClr val="FF00FF"/>
                </a:solidFill>
              </a:rPr>
              <a:t>−31</a:t>
            </a:r>
            <a:r>
              <a:rPr lang="en-US" i="1" dirty="0">
                <a:solidFill>
                  <a:srgbClr val="FF00FF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the constant is </a:t>
            </a:r>
            <a:r>
              <a:rPr lang="en-US" i="0" dirty="0">
                <a:solidFill>
                  <a:srgbClr val="FF00FF"/>
                </a:solidFill>
              </a:rPr>
              <a:t>+5</a:t>
            </a:r>
            <a:r>
              <a:rPr lang="en-US" i="0" dirty="0">
                <a:solidFill>
                  <a:schemeClr val="tx1"/>
                </a:solidFill>
              </a:rPr>
              <a:t>, we know that the two factors of 5 must both be negative, </a:t>
            </a:r>
            <a:r>
              <a:rPr lang="en-US" i="0" dirty="0">
                <a:solidFill>
                  <a:srgbClr val="FF00FF"/>
                </a:solidFill>
              </a:rPr>
              <a:t>−5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FF00FF"/>
                </a:solidFill>
              </a:rPr>
              <a:t>−1</a:t>
            </a:r>
            <a:r>
              <a:rPr lang="en-US" i="0" dirty="0">
                <a:solidFill>
                  <a:schemeClr val="tx1"/>
                </a:solidFill>
              </a:rPr>
              <a:t>. We try, </a:t>
            </a:r>
            <a:r>
              <a:rPr lang="en-US" b="1" dirty="0">
                <a:solidFill>
                  <a:schemeClr val="tx1"/>
                </a:solidFill>
              </a:rPr>
              <a:t>F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i="0" dirty="0">
                <a:solidFill>
                  <a:srgbClr val="00007D"/>
                </a:solidFill>
              </a:rPr>
              <a:t>6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0" baseline="30000" dirty="0">
                <a:solidFill>
                  <a:srgbClr val="00007D"/>
                </a:solidFill>
              </a:rPr>
              <a:t>2</a:t>
            </a:r>
            <a:r>
              <a:rPr lang="en-US" i="0" dirty="0">
                <a:solidFill>
                  <a:srgbClr val="00007D"/>
                </a:solidFill>
              </a:rPr>
              <a:t> = 6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dirty="0">
                <a:solidFill>
                  <a:srgbClr val="00007D"/>
                </a:solidFill>
              </a:rPr>
              <a:t> </a:t>
            </a:r>
            <a:r>
              <a:rPr lang="en-US" i="0" dirty="0">
                <a:solidFill>
                  <a:srgbClr val="00007D"/>
                </a:solidFill>
              </a:rPr>
              <a:t>·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3333FF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baseline="30000" dirty="0">
                <a:solidFill>
                  <a:srgbClr val="0000FF"/>
                </a:solidFill>
              </a:rPr>
              <a:t>2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31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+ 5 </a:t>
            </a:r>
            <a:r>
              <a:rPr lang="en-US" i="0" dirty="0"/>
              <a:t>= </a:t>
            </a:r>
            <a:r>
              <a:rPr lang="en-US" i="0" dirty="0">
                <a:solidFill>
                  <a:srgbClr val="FF0008"/>
                </a:solidFill>
              </a:rPr>
              <a:t>(6</a:t>
            </a:r>
            <a:r>
              <a:rPr lang="en-US" i="1" dirty="0">
                <a:solidFill>
                  <a:srgbClr val="FF0008"/>
                </a:solidFill>
              </a:rPr>
              <a:t>a</a:t>
            </a:r>
            <a:r>
              <a:rPr lang="en-US" dirty="0">
                <a:solidFill>
                  <a:srgbClr val="FF0008"/>
                </a:solidFill>
              </a:rPr>
              <a:t> </a:t>
            </a:r>
            <a:r>
              <a:rPr lang="en-US" i="0" dirty="0">
                <a:solidFill>
                  <a:srgbClr val="FF0008"/>
                </a:solidFill>
                <a:latin typeface="Symbol" pitchFamily="18" charset="2"/>
              </a:rPr>
              <a:t>- </a:t>
            </a:r>
            <a:r>
              <a:rPr lang="en-US" i="0" dirty="0">
                <a:solidFill>
                  <a:srgbClr val="FF0008"/>
                </a:solidFill>
              </a:rPr>
              <a:t>1)(</a:t>
            </a:r>
            <a:r>
              <a:rPr lang="en-US" i="1" dirty="0">
                <a:solidFill>
                  <a:srgbClr val="FF0008"/>
                </a:solidFill>
              </a:rPr>
              <a:t>a</a:t>
            </a:r>
            <a:r>
              <a:rPr lang="en-US" dirty="0">
                <a:solidFill>
                  <a:srgbClr val="FF0008"/>
                </a:solidFill>
              </a:rPr>
              <a:t> </a:t>
            </a:r>
            <a:r>
              <a:rPr lang="en-US" i="0" dirty="0">
                <a:solidFill>
                  <a:srgbClr val="FF0008"/>
                </a:solidFill>
                <a:latin typeface="Symbol" pitchFamily="18" charset="2"/>
              </a:rPr>
              <a:t>- </a:t>
            </a:r>
            <a:r>
              <a:rPr lang="en-US" i="0" dirty="0">
                <a:solidFill>
                  <a:srgbClr val="FF0008"/>
                </a:solidFill>
              </a:rPr>
              <a:t>5)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rgbClr val="FF0008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So we found the correct factors on the first try.</a:t>
            </a:r>
          </a:p>
        </p:txBody>
      </p:sp>
      <p:sp>
        <p:nvSpPr>
          <p:cNvPr id="10252" name="Line 5"/>
          <p:cNvSpPr>
            <a:spLocks noChangeShapeType="1"/>
          </p:cNvSpPr>
          <p:nvPr/>
        </p:nvSpPr>
        <p:spPr bwMode="auto">
          <a:xfrm>
            <a:off x="3505200" y="4080815"/>
            <a:ext cx="0" cy="674972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253" name="Line 6"/>
          <p:cNvSpPr>
            <a:spLocks noChangeShapeType="1"/>
          </p:cNvSpPr>
          <p:nvPr/>
        </p:nvSpPr>
        <p:spPr bwMode="auto">
          <a:xfrm flipV="1">
            <a:off x="5105400" y="4080815"/>
            <a:ext cx="0" cy="674972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0254" name="Line 7"/>
          <p:cNvSpPr>
            <a:spLocks noChangeShapeType="1"/>
          </p:cNvSpPr>
          <p:nvPr/>
        </p:nvSpPr>
        <p:spPr bwMode="auto">
          <a:xfrm>
            <a:off x="3505200" y="4742295"/>
            <a:ext cx="1600200" cy="0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4152900" y="4157015"/>
            <a:ext cx="0" cy="290613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 flipV="1">
            <a:off x="4533900" y="4157015"/>
            <a:ext cx="0" cy="290613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4152900" y="4427970"/>
            <a:ext cx="381000" cy="0"/>
          </a:xfrm>
          <a:prstGeom prst="line">
            <a:avLst/>
          </a:prstGeom>
          <a:noFill/>
          <a:ln w="38100">
            <a:solidFill>
              <a:srgbClr val="0096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246" name="Text Box 12"/>
          <p:cNvSpPr txBox="1">
            <a:spLocks noChangeArrowheads="1"/>
          </p:cNvSpPr>
          <p:nvPr/>
        </p:nvSpPr>
        <p:spPr bwMode="auto">
          <a:xfrm>
            <a:off x="4041775" y="4380853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9600"/>
                </a:solidFill>
                <a:latin typeface="Symbol" pitchFamily="18" charset="2"/>
              </a:rPr>
              <a:t>-</a:t>
            </a:r>
            <a:r>
              <a:rPr lang="en-US" sz="2000" i="1" dirty="0">
                <a:solidFill>
                  <a:srgbClr val="00960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10247" name="Text Box 13"/>
          <p:cNvSpPr txBox="1">
            <a:spLocks noChangeArrowheads="1"/>
          </p:cNvSpPr>
          <p:nvPr/>
        </p:nvSpPr>
        <p:spPr bwMode="auto">
          <a:xfrm>
            <a:off x="3962400" y="4750740"/>
            <a:ext cx="71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960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9600"/>
                </a:solidFill>
                <a:latin typeface="Calibri" pitchFamily="34" charset="0"/>
              </a:rPr>
              <a:t>30</a:t>
            </a:r>
            <a:r>
              <a:rPr lang="en-US" sz="2000" i="1" dirty="0">
                <a:solidFill>
                  <a:srgbClr val="00960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10248" name="Text Box 14"/>
          <p:cNvSpPr txBox="1">
            <a:spLocks noChangeArrowheads="1"/>
          </p:cNvSpPr>
          <p:nvPr/>
        </p:nvSpPr>
        <p:spPr bwMode="auto">
          <a:xfrm>
            <a:off x="5867400" y="3787422"/>
            <a:ext cx="1812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30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a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a 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=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31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2" grpId="0" animBg="1"/>
      <p:bldP spid="10253" grpId="0" animBg="1"/>
      <p:bldP spid="10254" grpId="0" animBg="1"/>
      <p:bldP spid="10249" grpId="0" animBg="1"/>
      <p:bldP spid="10250" grpId="0" animBg="1"/>
      <p:bldP spid="10251" grpId="0" animBg="1"/>
      <p:bldP spid="10246" grpId="0"/>
      <p:bldP spid="10247" grpId="0"/>
      <p:bldP spid="102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 Trial-and-Error Method of Factoring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noFill/>
          <a:ln w="28575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Reminder: To factor completely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means to find factors of the polynomial, none of which are themselves factorable. Thus</a:t>
            </a:r>
          </a:p>
          <a:p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not factored completely because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We could write</a:t>
            </a:r>
          </a:p>
          <a:p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This problem can be avoided by first factoring out the GCF (in this case, 2).</a:t>
            </a:r>
          </a:p>
          <a:p>
            <a:endParaRPr lang="en-US" dirty="0"/>
          </a:p>
        </p:txBody>
      </p:sp>
      <p:graphicFrame>
        <p:nvGraphicFramePr>
          <p:cNvPr id="11268" name="Object 5"/>
          <p:cNvGraphicFramePr>
            <a:graphicFrameLocks noChangeAspect="1"/>
          </p:cNvGraphicFramePr>
          <p:nvPr/>
        </p:nvGraphicFramePr>
        <p:xfrm>
          <a:off x="2171700" y="2983089"/>
          <a:ext cx="4533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4533900" imgH="482600" progId="Equation.DSMT4">
                  <p:embed/>
                </p:oleObj>
              </mc:Choice>
              <mc:Fallback>
                <p:oleObj name="Equation" r:id="rId3" imgW="4533900" imgH="482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2983089"/>
                        <a:ext cx="4533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6"/>
          <p:cNvGraphicFramePr>
            <a:graphicFrameLocks noChangeAspect="1"/>
          </p:cNvGraphicFramePr>
          <p:nvPr/>
        </p:nvGraphicFramePr>
        <p:xfrm>
          <a:off x="5715000" y="3462867"/>
          <a:ext cx="257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5" imgW="2578100" imgH="469900" progId="Equation.DSMT4">
                  <p:embed/>
                </p:oleObj>
              </mc:Choice>
              <mc:Fallback>
                <p:oleObj name="Equation" r:id="rId5" imgW="2578100" imgH="4699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462867"/>
                        <a:ext cx="2578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7"/>
          <p:cNvGraphicFramePr>
            <a:graphicFrameLocks noChangeAspect="1"/>
          </p:cNvGraphicFramePr>
          <p:nvPr/>
        </p:nvGraphicFramePr>
        <p:xfrm>
          <a:off x="1104900" y="4397375"/>
          <a:ext cx="6997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7" imgW="6997680" imgH="482400" progId="Equation.DSMT4">
                  <p:embed/>
                </p:oleObj>
              </mc:Choice>
              <mc:Fallback>
                <p:oleObj name="Equation" r:id="rId7" imgW="6997680" imgH="482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4397375"/>
                        <a:ext cx="6997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Factoring Completely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Factor completely.  Be sure to look first for the greatest common monomial factor.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ct val="35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Check: </a:t>
            </a:r>
            <a:r>
              <a:rPr lang="en-US" i="0" dirty="0">
                <a:solidFill>
                  <a:schemeClr val="tx1"/>
                </a:solidFill>
              </a:rPr>
              <a:t>Check the factorization by multiplying.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542925" y="2273300"/>
          <a:ext cx="2552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3" imgW="2552700" imgH="469900" progId="Equation.DSMT4">
                  <p:embed/>
                </p:oleObj>
              </mc:Choice>
              <mc:Fallback>
                <p:oleObj name="Equation" r:id="rId3" imgW="2552700" imgH="469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" y="2273300"/>
                        <a:ext cx="25527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6400800" y="5562600"/>
            <a:ext cx="2605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The original polynomial</a:t>
            </a: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057400" y="2785533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5" imgW="2006280" imgH="380880" progId="Equation.DSMT4">
                  <p:embed/>
                </p:oleObj>
              </mc:Choice>
              <mc:Fallback>
                <p:oleObj name="Equation" r:id="rId5" imgW="20062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785533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4083756" y="2754489"/>
          <a:ext cx="2552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7" imgW="2552400" imgH="571320" progId="Equation.DSMT4">
                  <p:embed/>
                </p:oleObj>
              </mc:Choice>
              <mc:Fallback>
                <p:oleObj name="Equation" r:id="rId7" imgW="255240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3756" y="2754489"/>
                        <a:ext cx="2552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056063" y="3371850"/>
          <a:ext cx="2679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9" imgW="2679480" imgH="469800" progId="Equation.DSMT4">
                  <p:embed/>
                </p:oleObj>
              </mc:Choice>
              <mc:Fallback>
                <p:oleObj name="Equation" r:id="rId9" imgW="26794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6063" y="3371850"/>
                        <a:ext cx="2679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1634067" y="4408311"/>
          <a:ext cx="236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11" imgW="2361960" imgH="469800" progId="Equation.DSMT4">
                  <p:embed/>
                </p:oleObj>
              </mc:Choice>
              <mc:Fallback>
                <p:oleObj name="Equation" r:id="rId11" imgW="23619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4067" y="4408311"/>
                        <a:ext cx="236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4103511" y="4370211"/>
          <a:ext cx="3022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13" imgW="3022560" imgH="571320" progId="Equation.DSMT4">
                  <p:embed/>
                </p:oleObj>
              </mc:Choice>
              <mc:Fallback>
                <p:oleObj name="Equation" r:id="rId13" imgW="302256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3511" y="4370211"/>
                        <a:ext cx="3022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096455" y="4937478"/>
          <a:ext cx="2552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15" imgW="2552400" imgH="571320" progId="Equation.DSMT4">
                  <p:embed/>
                </p:oleObj>
              </mc:Choice>
              <mc:Fallback>
                <p:oleObj name="Equation" r:id="rId15" imgW="2552400" imgH="571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6455" y="4937478"/>
                        <a:ext cx="2552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4103511" y="5517444"/>
          <a:ext cx="2286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17" imgW="2286000" imgH="380880" progId="Equation.DSMT4">
                  <p:embed/>
                </p:oleObj>
              </mc:Choice>
              <mc:Fallback>
                <p:oleObj name="Equation" r:id="rId17" imgW="228600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3511" y="5517444"/>
                        <a:ext cx="2286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1027</Words>
  <Application>Microsoft Office PowerPoint</Application>
  <PresentationFormat>On-screen Show (4:3)</PresentationFormat>
  <Paragraphs>198</Paragraphs>
  <Slides>29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Symbol</vt:lpstr>
      <vt:lpstr>Courier New</vt:lpstr>
      <vt:lpstr>Office Theme</vt:lpstr>
      <vt:lpstr>Equation</vt:lpstr>
      <vt:lpstr>Section 6.3</vt:lpstr>
      <vt:lpstr>Objectives</vt:lpstr>
      <vt:lpstr>The Trial-and-Error Method of Factoring</vt:lpstr>
      <vt:lpstr>Example 1: Using the Trial-and-Error Method</vt:lpstr>
      <vt:lpstr>Example 1: Using the Trial-and-Error  Method (cont.)</vt:lpstr>
      <vt:lpstr>Example 1: Using the Trial-and-Error  Method (cont.)</vt:lpstr>
      <vt:lpstr>Example 1: Using the Trial-and-Error  Method (cont.)</vt:lpstr>
      <vt:lpstr>The Trial-and-Error Method of Factoring</vt:lpstr>
      <vt:lpstr>Example 2: Factoring Completely</vt:lpstr>
      <vt:lpstr>Example 2: Factoring Completely (cont.)</vt:lpstr>
      <vt:lpstr>Example 2: Factoring Completely (cont.)</vt:lpstr>
      <vt:lpstr>Example 2: Factoring Completely (cont.)</vt:lpstr>
      <vt:lpstr>The ac-Method of Factoring</vt:lpstr>
      <vt:lpstr>The ac-Method of Factoring</vt:lpstr>
      <vt:lpstr>The ac-Method of Factoring</vt:lpstr>
      <vt:lpstr>The ac-Method of Factoring</vt:lpstr>
      <vt:lpstr>Example 3: Using the ac-Method</vt:lpstr>
      <vt:lpstr>Example 3: Using the ac-Method (cont.)</vt:lpstr>
      <vt:lpstr>Example 3: Using the ac-Method (cont.)</vt:lpstr>
      <vt:lpstr>Example 3: Using the ac-Method (cont.)</vt:lpstr>
      <vt:lpstr>Example 3: Using the ac-Method (cont.)</vt:lpstr>
      <vt:lpstr>Example 3: Using the ac-Method (cont.)</vt:lpstr>
      <vt:lpstr>Example 3: Using the ac-Method (cont.)</vt:lpstr>
      <vt:lpstr>Example 3: Using the ac-Method (cont.)</vt:lpstr>
      <vt:lpstr>The ac-Method of Factoring</vt:lpstr>
      <vt:lpstr>The ac-Method of Factoring</vt:lpstr>
      <vt:lpstr>The ac-Method of Factoring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2016-10-03T22:03:45Z</dcterms:modified>
</cp:coreProperties>
</file>