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78D4C-846E-40C1-8A2B-929252F00657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C6970-7188-4DEC-8BC0-8AD38B7034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Special Factoring Techniques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Treat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 </a:t>
            </a:r>
            <a:r>
              <a:rPr lang="en-US" i="0" dirty="0">
                <a:solidFill>
                  <a:srgbClr val="000099"/>
                </a:solidFill>
              </a:rPr>
              <a:t>+ 6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+ 9 </a:t>
            </a:r>
            <a:r>
              <a:rPr lang="en-US" i="0" dirty="0">
                <a:solidFill>
                  <a:schemeClr val="tx1"/>
                </a:solidFill>
              </a:rPr>
              <a:t>as a perfect square trinomial, then factor the </a:t>
            </a:r>
            <a:r>
              <a:rPr lang="en-US" b="1" i="0" dirty="0">
                <a:solidFill>
                  <a:schemeClr val="tx1"/>
                </a:solidFill>
              </a:rPr>
              <a:t>difference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of two squares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24933" y="1281288"/>
          <a:ext cx="2946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946400" imgH="584200" progId="Equation.DSMT4">
                  <p:embed/>
                </p:oleObj>
              </mc:Choice>
              <mc:Fallback>
                <p:oleObj name="Equation" r:id="rId3" imgW="2946400" imgH="584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33" y="1281288"/>
                        <a:ext cx="29464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00200" y="3527778"/>
          <a:ext cx="233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2336760" imgH="571320" progId="Equation.DSMT4">
                  <p:embed/>
                </p:oleObj>
              </mc:Choice>
              <mc:Fallback>
                <p:oleObj name="Equation" r:id="rId5" imgW="2336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27778"/>
                        <a:ext cx="2336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024489" y="3508023"/>
          <a:ext cx="1930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930320" imgH="533160" progId="Equation.DSMT4">
                  <p:embed/>
                </p:oleObj>
              </mc:Choice>
              <mc:Fallback>
                <p:oleObj name="Equation" r:id="rId7" imgW="1930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489" y="3508023"/>
                        <a:ext cx="1930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024489" y="4200878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3085920" imgH="469800" progId="Equation.DSMT4">
                  <p:embed/>
                </p:oleObj>
              </mc:Choice>
              <mc:Fallback>
                <p:oleObj name="Equation" r:id="rId9" imgW="3085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489" y="4200878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Sums and Differences of Two Cubes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463550" indent="-463550" algn="ctr">
              <a:spcAft>
                <a:spcPts val="2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Important Notes about the Sum and Difference of Two Cubes</a:t>
            </a:r>
          </a:p>
          <a:p>
            <a:pPr marL="463550" indent="-463550">
              <a:spcAft>
                <a:spcPct val="20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1.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each case, after multiplying the factors the middle terms drop out and only two terms are left.</a:t>
            </a:r>
          </a:p>
          <a:p>
            <a:pPr marL="463550" indent="-463550">
              <a:spcAft>
                <a:spcPct val="20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2.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trinomials in parentheses are not perfect square trinomials. These trinomials are not factorable.</a:t>
            </a:r>
          </a:p>
          <a:p>
            <a:pPr marL="463550" indent="-463550">
              <a:spcAft>
                <a:spcPct val="20000"/>
              </a:spcAft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3.	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sign in the binomial agrees with the sign in the result.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Factoring Sums and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Differences of Two Cubes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Remember that the second polynomial is not a perfect square trinomial and cannot be factored.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3400" y="1828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384300" imgH="469900" progId="Equation.DSMT4">
                  <p:embed/>
                </p:oleObj>
              </mc:Choice>
              <mc:Fallback>
                <p:oleObj name="Equation" r:id="rId3" imgW="13843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84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057400" y="2339622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838080" imgH="380880" progId="Equation.DSMT4">
                  <p:embed/>
                </p:oleObj>
              </mc:Choice>
              <mc:Fallback>
                <p:oleObj name="Equation" r:id="rId5" imgW="838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39622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73388" y="2336800"/>
          <a:ext cx="1219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7" imgW="1218960" imgH="368280" progId="Equation.DSMT4">
                  <p:embed/>
                </p:oleObj>
              </mc:Choice>
              <mc:Fallback>
                <p:oleObj name="Equation" r:id="rId7" imgW="12189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2336800"/>
                        <a:ext cx="1219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73388" y="2903538"/>
          <a:ext cx="325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9" imgW="3251160" imgH="571320" progId="Equation.DSMT4">
                  <p:embed/>
                </p:oleObj>
              </mc:Choice>
              <mc:Fallback>
                <p:oleObj name="Equation" r:id="rId9" imgW="32511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2903538"/>
                        <a:ext cx="3251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973388" y="3585890"/>
          <a:ext cx="293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11" imgW="2933640" imgH="571320" progId="Equation.DSMT4">
                  <p:embed/>
                </p:oleObj>
              </mc:Choice>
              <mc:Fallback>
                <p:oleObj name="Equation" r:id="rId11" imgW="2933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388" y="3585890"/>
                        <a:ext cx="2933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Factoring Sums and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Differences of Two Cubes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58800" y="13589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1879600" imgH="469900" progId="Equation.DSMT4">
                  <p:embed/>
                </p:oleObj>
              </mc:Choice>
              <mc:Fallback>
                <p:oleObj name="Equation" r:id="rId3" imgW="18796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58900"/>
                        <a:ext cx="1879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58800" y="2729088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1320480" imgH="444240" progId="Equation.DSMT4">
                  <p:embed/>
                </p:oleObj>
              </mc:Choice>
              <mc:Fallback>
                <p:oleObj name="Equation" r:id="rId5" imgW="13204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729088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962150" y="2621844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2031840" imgH="634680" progId="Equation.DSMT4">
                  <p:embed/>
                </p:oleObj>
              </mc:Choice>
              <mc:Fallback>
                <p:oleObj name="Equation" r:id="rId7" imgW="203184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2621844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62150" y="3338513"/>
          <a:ext cx="4826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9" imgW="4825800" imgH="761760" progId="Equation.DSMT4">
                  <p:embed/>
                </p:oleObj>
              </mc:Choice>
              <mc:Fallback>
                <p:oleObj name="Equation" r:id="rId9" imgW="4825800" imgH="761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3338513"/>
                        <a:ext cx="4826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62150" y="4152900"/>
          <a:ext cx="4089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11" imgW="4089240" imgH="571320" progId="Equation.DSMT4">
                  <p:embed/>
                </p:oleObj>
              </mc:Choice>
              <mc:Fallback>
                <p:oleObj name="Equation" r:id="rId11" imgW="40892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4152900"/>
                        <a:ext cx="4089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Factoring Sums and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Differences of Two Cubes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out the GCF first. Then factor the </a:t>
            </a:r>
            <a:r>
              <a:rPr lang="en-US" b="1" i="0" dirty="0">
                <a:solidFill>
                  <a:schemeClr val="tx1"/>
                </a:solidFill>
              </a:rPr>
              <a:t>difference of two cubes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20700" y="13716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2146300" imgH="469900" progId="Equation.DSMT4">
                  <p:embed/>
                </p:oleObj>
              </mc:Choice>
              <mc:Fallback>
                <p:oleObj name="Equation" r:id="rId3" imgW="21463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371600"/>
                        <a:ext cx="2146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295400" y="3352800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1625400" imgH="444240" progId="Equation.DSMT4">
                  <p:embed/>
                </p:oleObj>
              </mc:Choice>
              <mc:Fallback>
                <p:oleObj name="Equation" r:id="rId5" imgW="1625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52800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993883" y="3323166"/>
          <a:ext cx="214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2145960" imgH="571320" progId="Equation.DSMT4">
                  <p:embed/>
                </p:oleObj>
              </mc:Choice>
              <mc:Fallback>
                <p:oleObj name="Equation" r:id="rId7" imgW="21459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883" y="3323166"/>
                        <a:ext cx="214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93883" y="3900781"/>
          <a:ext cx="2311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2311200" imgH="761760" progId="Equation.DSMT4">
                  <p:embed/>
                </p:oleObj>
              </mc:Choice>
              <mc:Fallback>
                <p:oleObj name="Equation" r:id="rId9" imgW="2311200" imgH="761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883" y="3900781"/>
                        <a:ext cx="2311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993883" y="4668838"/>
          <a:ext cx="5054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11" imgW="5054400" imgH="761760" progId="Equation.DSMT4">
                  <p:embed/>
                </p:oleObj>
              </mc:Choice>
              <mc:Fallback>
                <p:oleObj name="Equation" r:id="rId11" imgW="505440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883" y="4668838"/>
                        <a:ext cx="5054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993883" y="5437011"/>
          <a:ext cx="411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3" imgW="4114800" imgH="571320" progId="Equation.DSMT4">
                  <p:embed/>
                </p:oleObj>
              </mc:Choice>
              <mc:Fallback>
                <p:oleObj name="Equation" r:id="rId13" imgW="411480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883" y="5437011"/>
                        <a:ext cx="411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spcAft>
                <a:spcPts val="2000"/>
              </a:spcAft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Completely factor each of the following polynomials. If a polynomial cannot be factored, write “not factorable.” </a:t>
            </a:r>
          </a:p>
          <a:p>
            <a:pPr>
              <a:spcAft>
                <a:spcPts val="2000"/>
              </a:spcAft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Aft>
                <a:spcPts val="2000"/>
              </a:spcAft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Aft>
                <a:spcPts val="2000"/>
              </a:spcAft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18436" name="Object 11"/>
          <p:cNvGraphicFramePr>
            <a:graphicFrameLocks noChangeAspect="1"/>
          </p:cNvGraphicFramePr>
          <p:nvPr/>
        </p:nvGraphicFramePr>
        <p:xfrm>
          <a:off x="558800" y="2762955"/>
          <a:ext cx="652780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3" imgW="6527800" imgH="1943100" progId="Equation.DSMT4">
                  <p:embed/>
                </p:oleObj>
              </mc:Choice>
              <mc:Fallback>
                <p:oleObj name="Equation" r:id="rId3" imgW="6527800" imgH="1943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762955"/>
                        <a:ext cx="6527800" cy="194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9459" name="Object 8"/>
          <p:cNvGraphicFramePr>
            <a:graphicFrameLocks noChangeAspect="1"/>
          </p:cNvGraphicFramePr>
          <p:nvPr/>
        </p:nvGraphicFramePr>
        <p:xfrm>
          <a:off x="488950" y="1295400"/>
          <a:ext cx="8089900" cy="229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8089900" imgH="2298700" progId="Equation.DSMT4">
                  <p:embed/>
                </p:oleObj>
              </mc:Choice>
              <mc:Fallback>
                <p:oleObj name="Equation" r:id="rId3" imgW="8089900" imgH="2298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1295400"/>
                        <a:ext cx="8089900" cy="229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the difference of two squares.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perfect square trinomials.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Factor the sums and differences of two cubes.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Factoring the Difference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of Two Squares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/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58800" y="18288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879600" imgH="469900" progId="Equation.DSMT4">
                  <p:embed/>
                </p:oleObj>
              </mc:Choice>
              <mc:Fallback>
                <p:oleObj name="Equation" r:id="rId3" imgW="18796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828800"/>
                        <a:ext cx="1879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292664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320480" imgH="380880" progId="Equation.DSMT4">
                  <p:embed/>
                </p:oleObj>
              </mc:Choice>
              <mc:Fallback>
                <p:oleObj name="Equation" r:id="rId5" imgW="1320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2664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2895600"/>
          <a:ext cx="170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1701720" imgH="571320" progId="Equation.DSMT4">
                  <p:embed/>
                </p:oleObj>
              </mc:Choice>
              <mc:Fallback>
                <p:oleObj name="Equation" r:id="rId7" imgW="17017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95600"/>
                        <a:ext cx="170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981200" y="3557411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2463480" imgH="469800" progId="Equation.DSMT4">
                  <p:embed/>
                </p:oleObj>
              </mc:Choice>
              <mc:Fallback>
                <p:oleObj name="Equation" r:id="rId9" imgW="24634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57411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72000" y="3659011"/>
          <a:ext cx="3213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1" imgW="3213000" imgH="672840" progId="Equation.DSMT4">
                  <p:embed/>
                </p:oleObj>
              </mc:Choice>
              <mc:Fallback>
                <p:oleObj name="Equation" r:id="rId11" imgW="3213000" imgH="672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59011"/>
                        <a:ext cx="3213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572000" y="3067755"/>
          <a:ext cx="238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3" imgW="2387520" imgH="266400" progId="Equation.DSMT4">
                  <p:embed/>
                </p:oleObj>
              </mc:Choice>
              <mc:Fallback>
                <p:oleObj name="Equation" r:id="rId13" imgW="238752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67755"/>
                        <a:ext cx="238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Factoring the Difference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of Two Squares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               Even powers, such as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baseline="30000" dirty="0">
                <a:solidFill>
                  <a:schemeClr val="tx1"/>
                </a:solidFill>
              </a:rPr>
              <a:t>6</a:t>
            </a:r>
            <a:r>
              <a:rPr lang="en-US" i="0" dirty="0">
                <a:solidFill>
                  <a:schemeClr val="tx1"/>
                </a:solidFill>
              </a:rPr>
              <a:t>, can always be 	treated as squares: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2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1295400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752600" imgH="469900" progId="Equation.DSMT4">
                  <p:embed/>
                </p:oleObj>
              </mc:Choice>
              <mc:Fallback>
                <p:oleObj name="Equation" r:id="rId3" imgW="17526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752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840480" y="1645356"/>
          <a:ext cx="1447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447172" imgH="634725" progId="Equation.DSMT4">
                  <p:embed/>
                </p:oleObj>
              </mc:Choice>
              <mc:Fallback>
                <p:oleObj name="Equation" r:id="rId5" imgW="1447172" imgH="63472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480" y="1645356"/>
                        <a:ext cx="14478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3400" y="307340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206360" imgH="380880" progId="Equation.DSMT4">
                  <p:embed/>
                </p:oleObj>
              </mc:Choice>
              <mc:Fallback>
                <p:oleObj name="Equation" r:id="rId7" imgW="1206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73400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828800" y="2957945"/>
          <a:ext cx="1778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777680" imgH="634680" progId="Equation.DSMT4">
                  <p:embed/>
                </p:oleObj>
              </mc:Choice>
              <mc:Fallback>
                <p:oleObj name="Equation" r:id="rId9" imgW="177768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957945"/>
                        <a:ext cx="1778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828800" y="3687490"/>
          <a:ext cx="276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2768400" imgH="571320" progId="Equation.DSMT4">
                  <p:embed/>
                </p:oleObj>
              </mc:Choice>
              <mc:Fallback>
                <p:oleObj name="Equation" r:id="rId11" imgW="27684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87490"/>
                        <a:ext cx="276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762500" y="3872089"/>
          <a:ext cx="270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2705040" imgH="279360" progId="Equation.DSMT4">
                  <p:embed/>
                </p:oleObj>
              </mc:Choice>
              <mc:Fallback>
                <p:oleObj name="Equation" r:id="rId13" imgW="27050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872089"/>
                        <a:ext cx="270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Difference of Two Squares: </a:t>
            </a:r>
            <a:r>
              <a:rPr lang="en-US" sz="3200" i="1" dirty="0">
                <a:solidFill>
                  <a:schemeClr val="accent1"/>
                </a:solidFill>
              </a:rPr>
              <a:t>x</a:t>
            </a:r>
            <a:r>
              <a:rPr lang="en-US" sz="3200" baseline="30000" dirty="0">
                <a:solidFill>
                  <a:schemeClr val="accent1"/>
                </a:solidFill>
              </a:rPr>
              <a:t>2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-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baseline="30000" dirty="0">
                <a:solidFill>
                  <a:schemeClr val="accent1"/>
                </a:solidFill>
              </a:rPr>
              <a:t>2 </a:t>
            </a:r>
            <a:r>
              <a:rPr lang="en-US" sz="3200" dirty="0">
                <a:solidFill>
                  <a:schemeClr val="accent1"/>
                </a:solidFill>
              </a:rPr>
              <a:t>= (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)(</a:t>
            </a:r>
            <a:r>
              <a:rPr lang="en-US" sz="3200" i="1" dirty="0">
                <a:solidFill>
                  <a:schemeClr val="accent1"/>
                </a:solidFill>
              </a:rPr>
              <a:t>x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- </a:t>
            </a:r>
            <a:r>
              <a:rPr lang="en-US" sz="3200" i="1" dirty="0">
                <a:solidFill>
                  <a:schemeClr val="accent1"/>
                </a:solidFill>
              </a:rPr>
              <a:t>a</a:t>
            </a:r>
            <a:r>
              <a:rPr lang="en-US" sz="3200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5254625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Sum of Two Squares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sum of two squares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an expression of the form  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baseline="30000" dirty="0">
                <a:solidFill>
                  <a:srgbClr val="C00000"/>
                </a:solidFill>
                <a:latin typeface="Calibri" pitchFamily="34" charset="0"/>
              </a:rPr>
              <a:t>2 </a:t>
            </a:r>
            <a:r>
              <a:rPr lang="en-US" b="1" dirty="0">
                <a:solidFill>
                  <a:srgbClr val="C00000"/>
                </a:solidFill>
                <a:latin typeface="Symbol" pitchFamily="18" charset="2"/>
              </a:rPr>
              <a:t>+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a</a:t>
            </a:r>
            <a:r>
              <a:rPr lang="en-US" b="1" baseline="30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factorable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For example, 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aseline="30000" dirty="0">
                <a:solidFill>
                  <a:srgbClr val="C00000"/>
                </a:solidFill>
                <a:latin typeface="Calibri" pitchFamily="34" charset="0"/>
              </a:rPr>
              <a:t>2 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+ 36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the sum of two squares and is not factorable. There are no factors with integer coefficients whose product is         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aseline="30000" dirty="0">
                <a:solidFill>
                  <a:srgbClr val="C00000"/>
                </a:solidFill>
                <a:latin typeface="Calibri" pitchFamily="34" charset="0"/>
              </a:rPr>
              <a:t>2 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+ 36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To understand this situation, write</a:t>
            </a:r>
          </a:p>
          <a:p>
            <a:pPr>
              <a:tabLst>
                <a:tab pos="5254625" algn="l"/>
              </a:tabLst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tabLst>
                <a:tab pos="5254625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note that there are no factors of +36 that will add to 0.</a:t>
            </a:r>
          </a:p>
          <a:p>
            <a:endParaRPr lang="en-US" dirty="0"/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2781300" y="4071938"/>
          <a:ext cx="307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3073320" imgH="380880" progId="Equation.DSMT4">
                  <p:embed/>
                </p:oleObj>
              </mc:Choice>
              <mc:Fallback>
                <p:oleObj name="Equation" r:id="rId3" imgW="307332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4071938"/>
                        <a:ext cx="3073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Using The Sum of Two Squares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Factor completely. Be sure to look first for the greatest common monomial factor.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+ 64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rgbClr val="FF0008"/>
                </a:solidFill>
              </a:rPr>
              <a:t>y</a:t>
            </a:r>
            <a:r>
              <a:rPr lang="en-US" i="0" baseline="30000" dirty="0">
                <a:solidFill>
                  <a:srgbClr val="FF0008"/>
                </a:solidFill>
              </a:rPr>
              <a:t>2 </a:t>
            </a:r>
            <a:r>
              <a:rPr lang="en-US" i="0" dirty="0">
                <a:solidFill>
                  <a:srgbClr val="FF0008"/>
                </a:solidFill>
              </a:rPr>
              <a:t>+ 64</a:t>
            </a:r>
            <a:r>
              <a:rPr lang="en-US" i="0" dirty="0">
                <a:solidFill>
                  <a:schemeClr val="tx1"/>
                </a:solidFill>
              </a:rPr>
              <a:t> is the sum of two squares and is not factorable.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+ 100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We see that 4 is the greatest common monomial factor and </a:t>
            </a:r>
            <a:r>
              <a:rPr lang="en-US" i="1" dirty="0">
                <a:solidFill>
                  <a:srgbClr val="00007D"/>
                </a:solidFill>
              </a:rPr>
              <a:t>x</a:t>
            </a:r>
            <a:r>
              <a:rPr lang="en-US" i="0" baseline="30000" dirty="0">
                <a:solidFill>
                  <a:srgbClr val="00007D"/>
                </a:solidFill>
              </a:rPr>
              <a:t>2 </a:t>
            </a:r>
            <a:r>
              <a:rPr lang="en-US" i="0" dirty="0">
                <a:solidFill>
                  <a:srgbClr val="00007D"/>
                </a:solidFill>
              </a:rPr>
              <a:t>+ 25</a:t>
            </a:r>
            <a:r>
              <a:rPr lang="en-US" i="0" dirty="0">
                <a:solidFill>
                  <a:schemeClr val="tx1"/>
                </a:solidFill>
              </a:rPr>
              <a:t> is the sum of two squares and not factorable.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266245" y="3917244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371600" imgH="380880" progId="Equation.DSMT4">
                  <p:embed/>
                </p:oleObj>
              </mc:Choice>
              <mc:Fallback>
                <p:oleObj name="Equation" r:id="rId3" imgW="1371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245" y="3917244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674533" y="3893256"/>
          <a:ext cx="172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726920" imgH="571320" progId="Equation.DSMT4">
                  <p:embed/>
                </p:oleObj>
              </mc:Choice>
              <mc:Fallback>
                <p:oleObj name="Equation" r:id="rId5" imgW="17269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4533" y="3893256"/>
                        <a:ext cx="172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691011" y="4064000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7" imgW="2145960" imgH="279360" progId="Equation.DSMT4">
                  <p:embed/>
                </p:oleObj>
              </mc:Choice>
              <mc:Fallback>
                <p:oleObj name="Equation" r:id="rId7" imgW="21459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011" y="4064000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Trinomials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completely.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form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ax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we have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6.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55978" y="1859844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362200" imgH="469900" progId="Equation.DSMT4">
                  <p:embed/>
                </p:oleObj>
              </mc:Choice>
              <mc:Fallback>
                <p:oleObj name="Equation" r:id="rId3" imgW="2362200" imgH="4699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78" y="1859844"/>
                        <a:ext cx="2362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353734" y="3592689"/>
          <a:ext cx="180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1803240" imgH="380880" progId="Equation.DSMT4">
                  <p:embed/>
                </p:oleObj>
              </mc:Choice>
              <mc:Fallback>
                <p:oleObj name="Equation" r:id="rId5" imgW="1803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734" y="3592689"/>
                        <a:ext cx="180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229999" y="3592689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2158920" imgH="380880" progId="Equation.DSMT4">
                  <p:embed/>
                </p:oleObj>
              </mc:Choice>
              <mc:Fallback>
                <p:oleObj name="Equation" r:id="rId7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999" y="3592689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29999" y="4159956"/>
          <a:ext cx="129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9" imgW="1295280" imgH="533160" progId="Equation.DSMT4">
                  <p:embed/>
                </p:oleObj>
              </mc:Choice>
              <mc:Fallback>
                <p:oleObj name="Equation" r:id="rId9" imgW="12952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999" y="4159956"/>
                        <a:ext cx="129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form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baseline="30000" dirty="0">
                <a:solidFill>
                  <a:srgbClr val="000099"/>
                </a:solidFill>
              </a:rPr>
              <a:t>2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ax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baseline="30000" dirty="0">
                <a:solidFill>
                  <a:srgbClr val="000099"/>
                </a:solidFill>
              </a:rPr>
              <a:t>2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we have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3.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58800" y="1295400"/>
          <a:ext cx="241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413000" imgH="469900" progId="Equation.DSMT4">
                  <p:embed/>
                </p:oleObj>
              </mc:Choice>
              <mc:Fallback>
                <p:oleObj name="Equation" r:id="rId3" imgW="24130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95400"/>
                        <a:ext cx="2413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33411" y="3116438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841400" imgH="444240" progId="Equation.DSMT4">
                  <p:embed/>
                </p:oleObj>
              </mc:Choice>
              <mc:Fallback>
                <p:oleObj name="Equation" r:id="rId5" imgW="1841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411" y="3116438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914422" y="3060699"/>
          <a:ext cx="288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2882880" imgH="533160" progId="Equation.DSMT4">
                  <p:embed/>
                </p:oleObj>
              </mc:Choice>
              <mc:Fallback>
                <p:oleObj name="Equation" r:id="rId7" imgW="28828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422" y="3060699"/>
                        <a:ext cx="288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914422" y="3657600"/>
          <a:ext cx="1473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1473120" imgH="533160" progId="Equation.DSMT4">
                  <p:embed/>
                </p:oleObj>
              </mc:Choice>
              <mc:Fallback>
                <p:oleObj name="Equation" r:id="rId9" imgW="147312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422" y="3657600"/>
                        <a:ext cx="1473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Factoring Perfect Square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Trinomials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out the GCF first. Then factor the </a:t>
            </a:r>
            <a:r>
              <a:rPr lang="en-US" b="1" i="0" dirty="0">
                <a:solidFill>
                  <a:schemeClr val="tx1"/>
                </a:solidFill>
              </a:rPr>
              <a:t>perfect square trinomial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44689" y="1312332"/>
          <a:ext cx="295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2959100" imgH="469900" progId="Equation.DSMT4">
                  <p:embed/>
                </p:oleObj>
              </mc:Choice>
              <mc:Fallback>
                <p:oleObj name="Equation" r:id="rId3" imgW="29591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89" y="1312332"/>
                        <a:ext cx="2959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413933" y="3471333"/>
          <a:ext cx="242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2425680" imgH="444240" progId="Equation.DSMT4">
                  <p:embed/>
                </p:oleObj>
              </mc:Choice>
              <mc:Fallback>
                <p:oleObj name="Equation" r:id="rId5" imgW="2425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933" y="3471333"/>
                        <a:ext cx="242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904544" y="3444522"/>
          <a:ext cx="290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2908080" imgH="571320" progId="Equation.DSMT4">
                  <p:embed/>
                </p:oleObj>
              </mc:Choice>
              <mc:Fallback>
                <p:oleObj name="Equation" r:id="rId7" imgW="29080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544" y="3444522"/>
                        <a:ext cx="290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904544" y="4109861"/>
          <a:ext cx="3657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9" imgW="3657600" imgH="672840" progId="Equation.DSMT4">
                  <p:embed/>
                </p:oleObj>
              </mc:Choice>
              <mc:Fallback>
                <p:oleObj name="Equation" r:id="rId9" imgW="365760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544" y="4109861"/>
                        <a:ext cx="3657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904544" y="4876800"/>
          <a:ext cx="186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11" imgW="1866600" imgH="533160" progId="Equation.DSMT4">
                  <p:embed/>
                </p:oleObj>
              </mc:Choice>
              <mc:Fallback>
                <p:oleObj name="Equation" r:id="rId11" imgW="18666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544" y="4876800"/>
                        <a:ext cx="186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353</Words>
  <Application>Microsoft Office PowerPoint</Application>
  <PresentationFormat>On-screen Show (4:3)</PresentationFormat>
  <Paragraphs>67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Courier New</vt:lpstr>
      <vt:lpstr>Office Theme</vt:lpstr>
      <vt:lpstr>Equation</vt:lpstr>
      <vt:lpstr>Section 6.4</vt:lpstr>
      <vt:lpstr>Objectives</vt:lpstr>
      <vt:lpstr>Example 1: Factoring the Difference  of Two Squares</vt:lpstr>
      <vt:lpstr>Example 1: Factoring the Difference  of Two Squares (cont.)</vt:lpstr>
      <vt:lpstr>Difference of Two Squares: x2 - a2 = (x + a)(x - a)</vt:lpstr>
      <vt:lpstr>Example 2: Using The Sum of Two Squares</vt:lpstr>
      <vt:lpstr>Example 3: Factoring Perfect Square Trinomials</vt:lpstr>
      <vt:lpstr>Example 3: Factoring Perfect Square  Trinomials (cont.)</vt:lpstr>
      <vt:lpstr>Example 3: Factoring Perfect Square  Trinomials (cont.)</vt:lpstr>
      <vt:lpstr>Example 3: Factoring Perfect Square  Trinomials (cont.)</vt:lpstr>
      <vt:lpstr>Sums and Differences of Two Cubes</vt:lpstr>
      <vt:lpstr>Example 4: Factoring Sums and  Differences of Two Cubes</vt:lpstr>
      <vt:lpstr>Example 4: Factoring Sums and  Differences of Two Cubes (cont.)</vt:lpstr>
      <vt:lpstr>Example 4: Factoring Sums and  Differences of Two Cubes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2016-10-03T22:08:06Z</dcterms:modified>
</cp:coreProperties>
</file>