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F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12" Type="http://schemas.openxmlformats.org/officeDocument/2006/relationships/image" Target="../media/image84.wmf"/><Relationship Id="rId2" Type="http://schemas.openxmlformats.org/officeDocument/2006/relationships/image" Target="../media/image74.wmf"/><Relationship Id="rId1" Type="http://schemas.openxmlformats.org/officeDocument/2006/relationships/image" Target="../media/image21.wmf"/><Relationship Id="rId6" Type="http://schemas.openxmlformats.org/officeDocument/2006/relationships/image" Target="../media/image78.wmf"/><Relationship Id="rId11" Type="http://schemas.openxmlformats.org/officeDocument/2006/relationships/image" Target="../media/image83.wmf"/><Relationship Id="rId5" Type="http://schemas.openxmlformats.org/officeDocument/2006/relationships/image" Target="../media/image77.wmf"/><Relationship Id="rId10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4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0190E-E7D2-4D55-AB54-96E691F9BB40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62D3C-E825-432B-83DC-76EDDD9843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5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5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6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5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6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7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0.wmf"/><Relationship Id="rId26" Type="http://schemas.openxmlformats.org/officeDocument/2006/relationships/image" Target="../media/image84.wmf"/><Relationship Id="rId3" Type="http://schemas.openxmlformats.org/officeDocument/2006/relationships/oleObject" Target="../embeddings/oleObject7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9.wmf"/><Relationship Id="rId20" Type="http://schemas.openxmlformats.org/officeDocument/2006/relationships/image" Target="../media/image81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83.wmf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8.wmf"/><Relationship Id="rId22" Type="http://schemas.openxmlformats.org/officeDocument/2006/relationships/image" Target="../media/image8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1.wmf"/><Relationship Id="rId3" Type="http://schemas.openxmlformats.org/officeDocument/2006/relationships/image" Target="../media/image93.jp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89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wmf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wmf"/><Relationship Id="rId5" Type="http://schemas.openxmlformats.org/officeDocument/2006/relationships/image" Target="../media/image26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1.wmf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Applications of Quadratic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935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width. Then 24 − </a:t>
            </a:r>
            <a:r>
              <a:rPr lang="en-US" i="1" dirty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length.</a:t>
            </a: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Set up the equation and solve.</a:t>
            </a: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ourier New" pitchFamily="49" charset="0"/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700" dirty="0"/>
              <a:t>The dimensions are </a:t>
            </a:r>
            <a:r>
              <a:rPr lang="en-US" sz="2700" dirty="0">
                <a:solidFill>
                  <a:srgbClr val="FF0008"/>
                </a:solidFill>
              </a:rPr>
              <a:t>9 meters by 15 meters</a:t>
            </a:r>
            <a:r>
              <a:rPr lang="en-US" sz="2700" dirty="0"/>
              <a:t> (9 </a:t>
            </a:r>
            <a:r>
              <a:rPr lang="en-US" sz="2700" dirty="0">
                <a:latin typeface="Arial" pitchFamily="34" charset="0"/>
                <a:sym typeface="Symbol" panose="05050102010706020507" pitchFamily="18" charset="2"/>
              </a:rPr>
              <a:t></a:t>
            </a:r>
            <a:r>
              <a:rPr lang="en-US" sz="2700" dirty="0"/>
              <a:t> 15 = 135).</a:t>
            </a:r>
          </a:p>
        </p:txBody>
      </p:sp>
      <p:sp>
        <p:nvSpPr>
          <p:cNvPr id="13317" name="Rectangle 26"/>
          <p:cNvSpPr>
            <a:spLocks noChangeArrowheads="1"/>
          </p:cNvSpPr>
          <p:nvPr/>
        </p:nvSpPr>
        <p:spPr bwMode="auto">
          <a:xfrm>
            <a:off x="5651500" y="3336925"/>
            <a:ext cx="334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Area = </a:t>
            </a:r>
            <a:r>
              <a:rPr lang="en-US" sz="2000" i="1" dirty="0">
                <a:solidFill>
                  <a:srgbClr val="008080"/>
                </a:solidFill>
              </a:rPr>
              <a:t>lw</a:t>
            </a:r>
            <a:r>
              <a:rPr lang="en-US" sz="2000" dirty="0">
                <a:solidFill>
                  <a:srgbClr val="008080"/>
                </a:solidFill>
              </a:rPr>
              <a:t> = length times width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172200" y="1676400"/>
            <a:ext cx="2638425" cy="1616075"/>
            <a:chOff x="6172200" y="2057400"/>
            <a:chExt cx="2638425" cy="1616075"/>
          </a:xfrm>
        </p:grpSpPr>
        <p:sp>
          <p:nvSpPr>
            <p:cNvPr id="13318" name="Rectangle 27"/>
            <p:cNvSpPr>
              <a:spLocks noChangeArrowheads="1"/>
            </p:cNvSpPr>
            <p:nvPr/>
          </p:nvSpPr>
          <p:spPr bwMode="auto">
            <a:xfrm>
              <a:off x="6172200" y="2057400"/>
              <a:ext cx="2286000" cy="114300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319" name="Rectangle 28"/>
            <p:cNvSpPr>
              <a:spLocks noChangeArrowheads="1"/>
            </p:cNvSpPr>
            <p:nvPr/>
          </p:nvSpPr>
          <p:spPr bwMode="auto">
            <a:xfrm>
              <a:off x="8445500" y="2393950"/>
              <a:ext cx="3651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w</a:t>
              </a:r>
            </a:p>
          </p:txBody>
        </p:sp>
        <p:sp>
          <p:nvSpPr>
            <p:cNvPr id="13320" name="Rectangle 29"/>
            <p:cNvSpPr>
              <a:spLocks noChangeArrowheads="1"/>
            </p:cNvSpPr>
            <p:nvPr/>
          </p:nvSpPr>
          <p:spPr bwMode="auto">
            <a:xfrm>
              <a:off x="6845300" y="3276600"/>
              <a:ext cx="990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24 </a:t>
              </a:r>
              <a:r>
                <a:rPr lang="en-US" sz="2000" i="1" dirty="0">
                  <a:latin typeface="Symbol" pitchFamily="18" charset="2"/>
                </a:rPr>
                <a:t>-</a:t>
              </a:r>
              <a:r>
                <a:rPr lang="en-US" sz="2000" i="1" dirty="0"/>
                <a:t>  w</a:t>
              </a:r>
            </a:p>
          </p:txBody>
        </p:sp>
      </p:grp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62566" y="2198511"/>
          <a:ext cx="2438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3" imgW="2438280" imgH="469800" progId="Equation.DSMT4">
                  <p:embed/>
                </p:oleObj>
              </mc:Choice>
              <mc:Fallback>
                <p:oleObj name="Equation" r:id="rId3" imgW="24382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66" y="2198511"/>
                        <a:ext cx="2438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303866" y="2731483"/>
          <a:ext cx="219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5" imgW="2197080" imgH="380880" progId="Equation.DSMT4">
                  <p:embed/>
                </p:oleObj>
              </mc:Choice>
              <mc:Fallback>
                <p:oleObj name="Equation" r:id="rId5" imgW="219708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866" y="2731483"/>
                        <a:ext cx="2197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49432" y="3230975"/>
          <a:ext cx="2679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7" imgW="2679480" imgH="380880" progId="Equation.DSMT4">
                  <p:embed/>
                </p:oleObj>
              </mc:Choice>
              <mc:Fallback>
                <p:oleObj name="Equation" r:id="rId7" imgW="26794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32" y="3230975"/>
                        <a:ext cx="2679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449432" y="3702757"/>
          <a:ext cx="267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9" imgW="2679480" imgH="469800" progId="Equation.DSMT4">
                  <p:embed/>
                </p:oleObj>
              </mc:Choice>
              <mc:Fallback>
                <p:oleObj name="Equation" r:id="rId9" imgW="26794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432" y="3702757"/>
                        <a:ext cx="2679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498600" y="4263439"/>
          <a:ext cx="1295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11" imgW="1295280" imgH="291960" progId="Equation.DSMT4">
                  <p:embed/>
                </p:oleObj>
              </mc:Choice>
              <mc:Fallback>
                <p:oleObj name="Equation" r:id="rId11" imgW="129528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263439"/>
                        <a:ext cx="1295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987550" y="4646613"/>
          <a:ext cx="80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Equation" r:id="rId13" imgW="799920" imgH="291960" progId="Equation.DSMT4">
                  <p:embed/>
                </p:oleObj>
              </mc:Choice>
              <mc:Fallback>
                <p:oleObj name="Equation" r:id="rId13" imgW="79992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646613"/>
                        <a:ext cx="800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2147198" y="5029200"/>
          <a:ext cx="1968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15" imgW="1968480" imgH="304560" progId="Equation.DSMT4">
                  <p:embed/>
                </p:oleObj>
              </mc:Choice>
              <mc:Fallback>
                <p:oleObj name="Equation" r:id="rId15" imgW="1968480" imgH="304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98" y="5029200"/>
                        <a:ext cx="1968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728861" y="4314239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17" imgW="342720" imgH="241200" progId="Equation.DSMT4">
                  <p:embed/>
                </p:oleObj>
              </mc:Choice>
              <mc:Fallback>
                <p:oleObj name="Equation" r:id="rId17" imgW="34272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861" y="4314239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006622" y="4263439"/>
          <a:ext cx="144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19" imgW="1447560" imgH="291960" progId="Equation.DSMT4">
                  <p:embed/>
                </p:oleObj>
              </mc:Choice>
              <mc:Fallback>
                <p:oleObj name="Equation" r:id="rId19" imgW="14475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622" y="4263439"/>
                        <a:ext cx="1447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5639233" y="4646613"/>
          <a:ext cx="95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21" imgW="952200" imgH="291960" progId="Equation.DSMT4">
                  <p:embed/>
                </p:oleObj>
              </mc:Choice>
              <mc:Fallback>
                <p:oleObj name="Equation" r:id="rId21" imgW="95220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233" y="4646613"/>
                        <a:ext cx="95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806723" y="5029200"/>
          <a:ext cx="1968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23" imgW="1968480" imgH="304560" progId="Equation.DSMT4">
                  <p:embed/>
                </p:oleObj>
              </mc:Choice>
              <mc:Fallback>
                <p:oleObj name="Equation" r:id="rId23" imgW="196848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723" y="5029200"/>
                        <a:ext cx="1968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>
              <a:buFont typeface="Courier New" pitchFamily="49" charset="0"/>
              <a:buNone/>
              <a:tabLst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d.	</a:t>
            </a:r>
            <a:r>
              <a:rPr lang="en-US" i="0" dirty="0">
                <a:solidFill>
                  <a:schemeClr val="tx1"/>
                </a:solidFill>
              </a:rPr>
              <a:t>A man wants to build a fence on three sides of a rectangular-shaped lot he owns. If </a:t>
            </a:r>
            <a:r>
              <a:rPr lang="en-US" i="0" dirty="0">
                <a:solidFill>
                  <a:srgbClr val="0000FF"/>
                </a:solidFill>
              </a:rPr>
              <a:t>180 feet </a:t>
            </a:r>
            <a:r>
              <a:rPr lang="en-US" i="0" dirty="0">
                <a:solidFill>
                  <a:schemeClr val="tx1"/>
                </a:solidFill>
              </a:rPr>
              <a:t>of fencing is needed and the area of the lot is </a:t>
            </a:r>
            <a:r>
              <a:rPr lang="en-US" i="0" dirty="0">
                <a:solidFill>
                  <a:srgbClr val="0000FF"/>
                </a:solidFill>
              </a:rPr>
              <a:t>4000 square feet</a:t>
            </a:r>
            <a:r>
              <a:rPr lang="en-US" i="0" dirty="0">
                <a:solidFill>
                  <a:schemeClr val="tx1"/>
                </a:solidFill>
              </a:rPr>
              <a:t>, what are the dimensions of the lot?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  <a:tabLst>
                <a:tab pos="1597025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one of two equal sides. </a:t>
            </a:r>
          </a:p>
          <a:p>
            <a:pPr marL="463550" indent="-463550">
              <a:buFont typeface="Courier New" pitchFamily="49" charset="0"/>
              <a:buNone/>
              <a:tabLst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Then 180 − 2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third side.  </a:t>
            </a:r>
          </a:p>
          <a:p>
            <a:pPr marL="463550" indent="-463550">
              <a:buFont typeface="Courier New" pitchFamily="49" charset="0"/>
              <a:buNone/>
              <a:tabLst>
                <a:tab pos="1597025" algn="l"/>
              </a:tabLst>
            </a:pPr>
            <a:r>
              <a:rPr lang="en-US" i="0" dirty="0">
                <a:solidFill>
                  <a:schemeClr val="tx1"/>
                </a:solidFill>
              </a:rPr>
              <a:t>Set up the equation and solve.</a:t>
            </a:r>
          </a:p>
          <a:p>
            <a:pPr marL="463550" indent="-463550">
              <a:buFont typeface="Courier New" pitchFamily="49" charset="0"/>
              <a:buNone/>
              <a:tabLst>
                <a:tab pos="1597025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8" name="Picture 28" descr="example 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051300"/>
            <a:ext cx="25908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856089" y="5030355"/>
          <a:ext cx="271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2717640" imgH="469800" progId="Equation.DSMT4">
                  <p:embed/>
                </p:oleObj>
              </mc:Choice>
              <mc:Fallback>
                <p:oleObj name="Equation" r:id="rId4" imgW="2717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089" y="5030355"/>
                        <a:ext cx="2717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983089" y="5562600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6" imgW="2590560" imgH="380880" progId="Equation.DSMT4">
                  <p:embed/>
                </p:oleObj>
              </mc:Choice>
              <mc:Fallback>
                <p:oleObj name="Equation" r:id="rId6" imgW="259056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089" y="5562600"/>
                        <a:ext cx="2590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065693"/>
            <a:ext cx="8229600" cy="954107"/>
          </a:xfrm>
        </p:spPr>
        <p:txBody>
          <a:bodyPr>
            <a:spAutoFit/>
          </a:bodyPr>
          <a:lstStyle/>
          <a:p>
            <a:r>
              <a:rPr lang="en-US" dirty="0"/>
              <a:t>Thus there are two possible answers: </a:t>
            </a:r>
            <a:r>
              <a:rPr lang="en-US" dirty="0">
                <a:solidFill>
                  <a:srgbClr val="FF0008"/>
                </a:solidFill>
              </a:rPr>
              <a:t>the lot is 50 feet by 80 feet or the lot is 40 feet by 100 feet</a:t>
            </a:r>
            <a:r>
              <a:rPr lang="en-US" dirty="0"/>
              <a:t>.</a:t>
            </a:r>
          </a:p>
        </p:txBody>
      </p:sp>
      <p:sp>
        <p:nvSpPr>
          <p:cNvPr id="15365" name="Rectangle 29"/>
          <p:cNvSpPr>
            <a:spLocks noChangeArrowheads="1"/>
          </p:cNvSpPr>
          <p:nvPr/>
        </p:nvSpPr>
        <p:spPr bwMode="auto">
          <a:xfrm>
            <a:off x="4675910" y="4469052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Third side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3213100" y="1371600"/>
          <a:ext cx="309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3098520" imgH="380880" progId="Equation.DSMT4">
                  <p:embed/>
                </p:oleObj>
              </mc:Choice>
              <mc:Fallback>
                <p:oleObj name="Equation" r:id="rId3" imgW="309852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371600"/>
                        <a:ext cx="3098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213100" y="1866900"/>
          <a:ext cx="3187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5" imgW="3187440" imgH="571320" progId="Equation.DSMT4">
                  <p:embed/>
                </p:oleObj>
              </mc:Choice>
              <mc:Fallback>
                <p:oleObj name="Equation" r:id="rId5" imgW="31874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1866900"/>
                        <a:ext cx="3187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213100" y="24384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7" imgW="2971800" imgH="469800" progId="Equation.DSMT4">
                  <p:embed/>
                </p:oleObj>
              </mc:Choice>
              <mc:Fallback>
                <p:oleObj name="Equation" r:id="rId7" imgW="297180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24384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943100" y="3060700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9" imgW="1409400" imgH="291960" progId="Equation.DSMT4">
                  <p:embed/>
                </p:oleObj>
              </mc:Choice>
              <mc:Fallback>
                <p:oleObj name="Equation" r:id="rId9" imgW="14094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060700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604660" y="348442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1" imgW="914400" imgH="291960" progId="Equation.DSMT4">
                  <p:embed/>
                </p:oleObj>
              </mc:Choice>
              <mc:Fallback>
                <p:oleObj name="Equation" r:id="rId11" imgW="914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660" y="348442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4152900" y="3111148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3" imgW="342720" imgH="241200" progId="Equation.DSMT4">
                  <p:embed/>
                </p:oleObj>
              </mc:Choice>
              <mc:Fallback>
                <p:oleObj name="Equation" r:id="rId13" imgW="34272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111148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295900" y="3060700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5" imgW="1409400" imgH="291960" progId="Equation.DSMT4">
                  <p:embed/>
                </p:oleObj>
              </mc:Choice>
              <mc:Fallback>
                <p:oleObj name="Equation" r:id="rId15" imgW="140940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900" y="3060700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971310" y="348442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7" imgW="914400" imgH="291960" progId="Equation.DSMT4">
                  <p:embed/>
                </p:oleObj>
              </mc:Choice>
              <mc:Fallback>
                <p:oleObj name="Equation" r:id="rId17" imgW="91440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310" y="3484420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530352" y="4021137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19" imgW="1218960" imgH="291960" progId="Equation.DSMT4">
                  <p:embed/>
                </p:oleObj>
              </mc:Choice>
              <mc:Fallback>
                <p:oleObj name="Equation" r:id="rId19" imgW="121896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021137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1828800" y="3962400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21" imgW="1930320" imgH="469800" progId="Equation.DSMT4">
                  <p:embed/>
                </p:oleObj>
              </mc:Choice>
              <mc:Fallback>
                <p:oleObj name="Equation" r:id="rId21" imgW="193032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62400"/>
                        <a:ext cx="193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3810000" y="4041775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23" imgW="660240" imgH="291960" progId="Equation.DSMT4">
                  <p:embed/>
                </p:oleObj>
              </mc:Choice>
              <mc:Fallback>
                <p:oleObj name="Equation" r:id="rId23" imgW="6602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041775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530352" y="4549775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25" imgW="1218960" imgH="291960" progId="Equation.DSMT4">
                  <p:embed/>
                </p:oleObj>
              </mc:Choice>
              <mc:Fallback>
                <p:oleObj name="Equation" r:id="rId25" imgW="1218960" imgH="2919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549775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1828800" y="4483100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27" imgW="1930320" imgH="469800" progId="Equation.DSMT4">
                  <p:embed/>
                </p:oleObj>
              </mc:Choice>
              <mc:Fallback>
                <p:oleObj name="Equation" r:id="rId27" imgW="1930320" imgH="469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83100"/>
                        <a:ext cx="193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3803650" y="4546600"/>
          <a:ext cx="80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29" imgW="799920" imgH="291960" progId="Equation.DSMT4">
                  <p:embed/>
                </p:oleObj>
              </mc:Choice>
              <mc:Fallback>
                <p:oleObj name="Equation" r:id="rId29" imgW="79992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0" y="4546600"/>
                        <a:ext cx="800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Consecutive Integers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Integers are </a:t>
            </a:r>
            <a:r>
              <a:rPr lang="en-US" b="1" dirty="0">
                <a:solidFill>
                  <a:srgbClr val="C00C08"/>
                </a:solidFill>
              </a:rPr>
              <a:t>consecutive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if each is 1 more than the previous integer. Three consecutive integers can be represented 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eaLnBrk="0" hangingPunct="0"/>
            <a:r>
              <a:rPr lang="en-US" b="1" dirty="0">
                <a:solidFill>
                  <a:srgbClr val="000000"/>
                </a:solidFill>
              </a:rPr>
              <a:t>For example: </a:t>
            </a:r>
            <a:r>
              <a:rPr lang="en-US" dirty="0">
                <a:solidFill>
                  <a:srgbClr val="000000"/>
                </a:solidFill>
              </a:rPr>
              <a:t>5, 6, 7</a:t>
            </a:r>
            <a:r>
              <a:rPr lang="en-US" i="1" dirty="0">
                <a:solidFill>
                  <a:srgbClr val="000000"/>
                </a:solidFill>
              </a:rPr>
              <a:t> </a:t>
            </a: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33400" indent="-53340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4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Consecutive Even Integers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Even integers are consecutive if each is 2 more than the previous even integer.  Three consecutive even integers can be represented 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, where </a:t>
            </a:r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is an even integer.</a:t>
            </a:r>
          </a:p>
          <a:p>
            <a:pPr eaLnBrk="0" hangingPunct="0"/>
            <a:r>
              <a:rPr lang="en-US" b="1" dirty="0">
                <a:solidFill>
                  <a:srgbClr val="000000"/>
                </a:solidFill>
              </a:rPr>
              <a:t>For example: </a:t>
            </a:r>
            <a:r>
              <a:rPr lang="en-US" dirty="0">
                <a:solidFill>
                  <a:srgbClr val="000000"/>
                </a:solidFill>
              </a:rPr>
              <a:t>24, 26, 28</a:t>
            </a:r>
            <a:r>
              <a:rPr lang="en-US" i="1" dirty="0">
                <a:solidFill>
                  <a:srgbClr val="000000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34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533400" indent="-5334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Consecutive Odd Integers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Odd integers are consecutive if each is 2 more than the 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previous odd integer. Three consecutive odd integers 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can be represented 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b="1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+ </a:t>
            </a:r>
            <a:r>
              <a:rPr lang="en-US" b="1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, where </a:t>
            </a:r>
            <a:r>
              <a:rPr lang="en-US" i="1" dirty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is an 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odd integer.</a:t>
            </a:r>
          </a:p>
          <a:p>
            <a:pPr marL="533400" indent="-533400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For example: </a:t>
            </a:r>
            <a:r>
              <a:rPr lang="en-US" dirty="0">
                <a:solidFill>
                  <a:srgbClr val="000000"/>
                </a:solidFill>
              </a:rPr>
              <a:t>41, 43, 45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Consecutive Integers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Find two consecutive positive integers such that the sum of their squares is </a:t>
            </a:r>
            <a:r>
              <a:rPr lang="en-US" i="0" dirty="0">
                <a:solidFill>
                  <a:srgbClr val="0000FF"/>
                </a:solidFill>
              </a:rPr>
              <a:t>265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first integer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+ 1 = next consecutive integer</a:t>
            </a:r>
          </a:p>
          <a:p>
            <a:pPr marL="533400" indent="-533400">
              <a:spcBef>
                <a:spcPts val="672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Set up and solve the related equation.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308350" y="3733800"/>
          <a:ext cx="252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2527200" imgH="533160" progId="Equation.DSMT4">
                  <p:embed/>
                </p:oleObj>
              </mc:Choice>
              <mc:Fallback>
                <p:oleObj name="Equation" r:id="rId3" imgW="252720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733800"/>
                        <a:ext cx="252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889250" y="4343400"/>
          <a:ext cx="294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5" imgW="2946240" imgH="380880" progId="Equation.DSMT4">
                  <p:embed/>
                </p:oleObj>
              </mc:Choice>
              <mc:Fallback>
                <p:oleObj name="Equation" r:id="rId5" imgW="294624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4343400"/>
                        <a:ext cx="294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971800" y="4927600"/>
          <a:ext cx="2527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7" imgW="2527200" imgH="380880" progId="Equation.DSMT4">
                  <p:embed/>
                </p:oleObj>
              </mc:Choice>
              <mc:Fallback>
                <p:oleObj name="Equation" r:id="rId7" imgW="25272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27600"/>
                        <a:ext cx="2527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895600" y="5448300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9" imgW="2603160" imgH="571320" progId="Equation.DSMT4">
                  <p:embed/>
                </p:oleObj>
              </mc:Choice>
              <mc:Fallback>
                <p:oleObj name="Equation" r:id="rId9" imgW="26031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8300"/>
                        <a:ext cx="2603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Consecutive Integers (cont.)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3342144"/>
            <a:ext cx="82296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Consider the solution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−12. The next consecutive integer,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+ 1, is −11. While it is true that the sum of their squares is 265, we must remember that the problem calls for </a:t>
            </a:r>
            <a:r>
              <a:rPr lang="en-US" b="1" i="0" dirty="0">
                <a:solidFill>
                  <a:srgbClr val="C00C08"/>
                </a:solidFill>
              </a:rPr>
              <a:t>positive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consecutive integers. Therefore, we can only consider positive solutions.  Hence, the </a:t>
            </a:r>
            <a:r>
              <a:rPr lang="en-US" i="0" dirty="0">
                <a:solidFill>
                  <a:srgbClr val="FF0008"/>
                </a:solidFill>
              </a:rPr>
              <a:t>two integers are 11 and 12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289300" y="1284111"/>
          <a:ext cx="2882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3" imgW="2882880" imgH="469800" progId="Equation.DSMT4">
                  <p:embed/>
                </p:oleObj>
              </mc:Choice>
              <mc:Fallback>
                <p:oleObj name="Equation" r:id="rId3" imgW="28828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1284111"/>
                        <a:ext cx="2882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20875" y="1906411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5" imgW="1384200" imgH="291960" progId="Equation.DSMT4">
                  <p:embed/>
                </p:oleObj>
              </mc:Choice>
              <mc:Fallback>
                <p:oleObj name="Equation" r:id="rId5" imgW="13842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906411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595932" y="24384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7" imgW="1117440" imgH="279360" progId="Equation.DSMT4">
                  <p:embed/>
                </p:oleObj>
              </mc:Choice>
              <mc:Fallback>
                <p:oleObj name="Equation" r:id="rId7" imgW="1117440" imgH="2793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932" y="24384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151432" y="2968977"/>
          <a:ext cx="1562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9" imgW="1562040" imgH="279360" progId="Equation.DSMT4">
                  <p:embed/>
                </p:oleObj>
              </mc:Choice>
              <mc:Fallback>
                <p:oleObj name="Equation" r:id="rId9" imgW="15620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432" y="2968977"/>
                        <a:ext cx="1562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881438" y="1931811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11" imgW="342720" imgH="241200" progId="Equation.DSMT4">
                  <p:embed/>
                </p:oleObj>
              </mc:Choice>
              <mc:Fallback>
                <p:oleObj name="Equation" r:id="rId11" imgW="3427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1931811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800600" y="1906411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Equation" r:id="rId13" imgW="1371600" imgH="291960" progId="Equation.DSMT4">
                  <p:embed/>
                </p:oleObj>
              </mc:Choice>
              <mc:Fallback>
                <p:oleObj name="Equation" r:id="rId13" imgW="13716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06411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471777" y="2438400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15" imgW="888840" imgH="279360" progId="Equation.DSMT4">
                  <p:embed/>
                </p:oleObj>
              </mc:Choice>
              <mc:Fallback>
                <p:oleObj name="Equation" r:id="rId15" imgW="88884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777" y="2438400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014577" y="2963334"/>
          <a:ext cx="1346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7" imgW="1346040" imgH="279360" progId="Equation.DSMT4">
                  <p:embed/>
                </p:oleObj>
              </mc:Choice>
              <mc:Fallback>
                <p:oleObj name="Equation" r:id="rId17" imgW="134604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577" y="2963334"/>
                        <a:ext cx="1346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Consecutive Integers (cont.)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Find three consecutive odd integers such that the product of the first and second is </a:t>
            </a:r>
            <a:r>
              <a:rPr lang="en-US" i="0" dirty="0">
                <a:solidFill>
                  <a:srgbClr val="0000FF"/>
                </a:solidFill>
              </a:rPr>
              <a:t>68</a:t>
            </a:r>
            <a:r>
              <a:rPr lang="en-US" i="0" dirty="0">
                <a:solidFill>
                  <a:schemeClr val="tx1"/>
                </a:solidFill>
              </a:rPr>
              <a:t> more than the third.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first odd integer</a:t>
            </a:r>
          </a:p>
          <a:p>
            <a:pPr marL="463550" indent="-463550"/>
            <a:r>
              <a:rPr lang="en-US" i="0" dirty="0">
                <a:solidFill>
                  <a:schemeClr val="tx1"/>
                </a:solidFill>
              </a:rPr>
              <a:t>		     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second consecutive odd integer</a:t>
            </a:r>
          </a:p>
          <a:p>
            <a:pPr marL="463550" indent="-463550"/>
            <a:r>
              <a:rPr lang="en-US" i="0" dirty="0">
                <a:solidFill>
                  <a:schemeClr val="tx1"/>
                </a:solidFill>
              </a:rPr>
              <a:t>		     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third consecutive odd integer.</a:t>
            </a:r>
          </a:p>
          <a:p>
            <a:pPr marL="463550" indent="-46355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		      Set up and solve the related equation.</a:t>
            </a:r>
            <a:endParaRPr lang="en-US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975327" y="4866923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3" imgW="3035160" imgH="469800" progId="Equation.DSMT4">
                  <p:embed/>
                </p:oleObj>
              </mc:Choice>
              <mc:Fallback>
                <p:oleObj name="Equation" r:id="rId3" imgW="30351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327" y="4866923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105213" y="5490634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5" imgW="2171520" imgH="368280" progId="Equation.DSMT4">
                  <p:embed/>
                </p:oleObj>
              </mc:Choice>
              <mc:Fallback>
                <p:oleObj name="Equation" r:id="rId5" imgW="217152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213" y="5490634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Consecutive Integers (cont.)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itchFamily="49" charset="0"/>
              <a:buNone/>
            </a:pPr>
            <a:r>
              <a:rPr lang="en-US" i="0" dirty="0">
                <a:solidFill>
                  <a:srgbClr val="FF0008"/>
                </a:solidFill>
              </a:rPr>
              <a:t>The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three consecutive odd integers are −9, −7, and −5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8, 10 and 12 are even and therefore cannot be considered a solution to the problem.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797300" y="1165578"/>
          <a:ext cx="2006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Equation" r:id="rId5" imgW="2006280" imgH="380880" progId="Equation.DSMT4">
                  <p:embed/>
                </p:oleObj>
              </mc:Choice>
              <mc:Fallback>
                <p:oleObj name="Equation" r:id="rId5" imgW="200628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1165578"/>
                        <a:ext cx="2006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3429000" y="1728611"/>
          <a:ext cx="2374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Equation" r:id="rId7" imgW="2374560" imgH="469800" progId="Equation.DSMT4">
                  <p:embed/>
                </p:oleObj>
              </mc:Choice>
              <mc:Fallback>
                <p:oleObj name="Equation" r:id="rId7" imgW="237456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728611"/>
                        <a:ext cx="2374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297289" y="2359377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9" imgW="1218960" imgH="291960" progId="Equation.DSMT4">
                  <p:embed/>
                </p:oleObj>
              </mc:Choice>
              <mc:Fallback>
                <p:oleObj name="Equation" r:id="rId9" imgW="121896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289" y="2359377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788355" y="28956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11" imgW="939600" imgH="291960" progId="Equation.DSMT4">
                  <p:embed/>
                </p:oleObj>
              </mc:Choice>
              <mc:Fallback>
                <p:oleObj name="Equation" r:id="rId11" imgW="93960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355" y="28956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331155" y="3424768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13" imgW="1396800" imgH="279360" progId="Equation.DSMT4">
                  <p:embed/>
                </p:oleObj>
              </mc:Choice>
              <mc:Fallback>
                <p:oleObj name="Equation" r:id="rId13" imgW="139680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155" y="3424768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2305755" y="3951111"/>
          <a:ext cx="142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15" imgW="1422360" imgH="291960" progId="Equation.DSMT4">
                  <p:embed/>
                </p:oleObj>
              </mc:Choice>
              <mc:Fallback>
                <p:oleObj name="Equation" r:id="rId15" imgW="142236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755" y="3951111"/>
                        <a:ext cx="142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3879144" y="240735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17" imgW="342720" imgH="241200" progId="Equation.DSMT4">
                  <p:embed/>
                </p:oleObj>
              </mc:Choice>
              <mc:Fallback>
                <p:oleObj name="Equation" r:id="rId17" imgW="3427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144" y="240735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4584700" y="2362200"/>
          <a:ext cx="1219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19" imgW="1218960" imgH="291960" progId="Equation.DSMT4">
                  <p:embed/>
                </p:oleObj>
              </mc:Choice>
              <mc:Fallback>
                <p:oleObj name="Equation" r:id="rId19" imgW="1218960" imgH="2919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2362200"/>
                        <a:ext cx="1219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080000" y="2895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21" imgW="723600" imgH="291960" progId="Equation.DSMT4">
                  <p:embed/>
                </p:oleObj>
              </mc:Choice>
              <mc:Fallback>
                <p:oleObj name="Equation" r:id="rId21" imgW="72360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0" y="2895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4611260" y="3430411"/>
          <a:ext cx="135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23" imgW="1358640" imgH="291960" progId="Equation.DSMT4">
                  <p:embed/>
                </p:oleObj>
              </mc:Choice>
              <mc:Fallback>
                <p:oleObj name="Equation" r:id="rId23" imgW="13586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260" y="3430411"/>
                        <a:ext cx="1358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4585860" y="3945467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25" imgW="1384200" imgH="279360" progId="Equation.DSMT4">
                  <p:embed/>
                </p:oleObj>
              </mc:Choice>
              <mc:Fallback>
                <p:oleObj name="Equation" r:id="rId25" imgW="13842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860" y="3945467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  <a:tabLst>
                <a:tab pos="395288" algn="l"/>
              </a:tabLst>
            </a:pPr>
            <a:r>
              <a:rPr lang="en-US" i="0" dirty="0">
                <a:solidFill>
                  <a:schemeClr val="tx1"/>
                </a:solidFill>
              </a:rPr>
              <a:t>	Use quadratic equations to solve problems related to 	numbers, geometry, and consecutive integers. </a:t>
            </a:r>
          </a:p>
          <a:p>
            <a:pPr>
              <a:buFont typeface="Courier New" pitchFamily="49" charset="0"/>
              <a:buChar char="o"/>
              <a:tabLst>
                <a:tab pos="395288" algn="l"/>
              </a:tabLst>
            </a:pPr>
            <a:r>
              <a:rPr lang="en-US" i="0" dirty="0">
                <a:solidFill>
                  <a:schemeClr val="tx1"/>
                </a:solidFill>
              </a:rPr>
              <a:t>	Solve problems related to the </a:t>
            </a:r>
            <a:r>
              <a:rPr lang="en-US" b="1" i="0" dirty="0">
                <a:solidFill>
                  <a:schemeClr val="tx1"/>
                </a:solidFill>
              </a:rPr>
              <a:t>Pythagorean 	theorem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The Pythagorean Theorem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</a:rPr>
              <a:t>The Pythagorean Theorem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In a right triangle, if </a:t>
            </a:r>
            <a:r>
              <a:rPr lang="en-US" i="1" dirty="0">
                <a:solidFill>
                  <a:srgbClr val="000000"/>
                </a:solidFill>
              </a:rPr>
              <a:t>c </a:t>
            </a:r>
            <a:r>
              <a:rPr lang="en-US" dirty="0">
                <a:solidFill>
                  <a:srgbClr val="000000"/>
                </a:solidFill>
              </a:rPr>
              <a:t>is the length of the hypotenuse and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i="1" dirty="0">
                <a:solidFill>
                  <a:srgbClr val="000000"/>
                </a:solidFill>
              </a:rPr>
              <a:t>b </a:t>
            </a:r>
            <a:r>
              <a:rPr lang="en-US" dirty="0">
                <a:solidFill>
                  <a:srgbClr val="000000"/>
                </a:solidFill>
              </a:rPr>
              <a:t>are the lengths of the legs, then</a:t>
            </a:r>
            <a:r>
              <a:rPr lang="en-US" i="1" dirty="0">
                <a:solidFill>
                  <a:srgbClr val="000000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/>
          </a:p>
          <a:p>
            <a:pPr>
              <a:buFont typeface="Courier New" pitchFamily="49" charset="0"/>
              <a:buNone/>
            </a:pPr>
            <a:endParaRPr lang="en-US" dirty="0"/>
          </a:p>
        </p:txBody>
      </p:sp>
      <p:graphicFrame>
        <p:nvGraphicFramePr>
          <p:cNvPr id="23557" name="Object 9"/>
          <p:cNvGraphicFramePr>
            <a:graphicFrameLocks noChangeAspect="1"/>
          </p:cNvGraphicFramePr>
          <p:nvPr/>
        </p:nvGraphicFramePr>
        <p:xfrm>
          <a:off x="1790700" y="3130550"/>
          <a:ext cx="1752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3" imgW="1752480" imgH="393480" progId="Equation.DSMT4">
                  <p:embed/>
                </p:oleObj>
              </mc:Choice>
              <mc:Fallback>
                <p:oleObj name="Equation" r:id="rId3" imgW="17524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130550"/>
                        <a:ext cx="17526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8" name="Picture 11" descr="IMA_6E_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4838" y="2774244"/>
            <a:ext cx="2519362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The Pythagorean Theorem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1487488" algn="l"/>
              </a:tabLst>
            </a:pPr>
            <a:r>
              <a:rPr lang="en-US" i="0" dirty="0">
                <a:solidFill>
                  <a:schemeClr val="tx1"/>
                </a:solidFill>
              </a:rPr>
              <a:t>A support wire is </a:t>
            </a:r>
            <a:r>
              <a:rPr lang="en-US" i="0" dirty="0">
                <a:solidFill>
                  <a:srgbClr val="0000FF"/>
                </a:solidFill>
              </a:rPr>
              <a:t>25 feet </a:t>
            </a:r>
            <a:r>
              <a:rPr lang="en-US" i="0" dirty="0">
                <a:solidFill>
                  <a:schemeClr val="tx1"/>
                </a:solidFill>
              </a:rPr>
              <a:t>long and stretches from a tree to a point on the ground. The point of attachment on the tree is </a:t>
            </a:r>
            <a:r>
              <a:rPr lang="en-US" i="0" dirty="0">
                <a:solidFill>
                  <a:srgbClr val="0000FF"/>
                </a:solidFill>
              </a:rPr>
              <a:t>5 feet </a:t>
            </a:r>
            <a:r>
              <a:rPr lang="en-US" i="0" dirty="0">
                <a:solidFill>
                  <a:schemeClr val="tx1"/>
                </a:solidFill>
              </a:rPr>
              <a:t>higher than the distance from the base of the tree to the point of attachment on the ground. How far up the tree is the point of attachment?</a:t>
            </a:r>
          </a:p>
          <a:p>
            <a:pPr marL="0" indent="0">
              <a:buFont typeface="Courier New" pitchFamily="49" charset="0"/>
              <a:buNone/>
              <a:tabLst>
                <a:tab pos="1487488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	</a:t>
            </a:r>
          </a:p>
          <a:p>
            <a:pPr marL="0" indent="0">
              <a:buFont typeface="Courier New" pitchFamily="49" charset="0"/>
              <a:buNone/>
              <a:tabLst>
                <a:tab pos="1487488" algn="l"/>
              </a:tabLst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distance from base of tree to point of attachment on ground,</a:t>
            </a:r>
          </a:p>
          <a:p>
            <a:pPr marL="0" indent="0">
              <a:buFont typeface="Courier New" pitchFamily="49" charset="0"/>
              <a:buNone/>
              <a:tabLst>
                <a:tab pos="1487488" algn="l"/>
              </a:tabLst>
            </a:pPr>
            <a:r>
              <a:rPr lang="en-US" i="0" dirty="0">
                <a:solidFill>
                  <a:schemeClr val="tx1"/>
                </a:solidFill>
              </a:rPr>
              <a:t>then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+ 5 = height of point of attachment on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The Pythagorean Theorem (cont.)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By the Pythagorean theorem, we have: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2333307"/>
            <a:ext cx="3124200" cy="249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23223" y="1905000"/>
          <a:ext cx="2501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4" imgW="2501640" imgH="533160" progId="Equation.DSMT4">
                  <p:embed/>
                </p:oleObj>
              </mc:Choice>
              <mc:Fallback>
                <p:oleObj name="Equation" r:id="rId4" imgW="2501640" imgH="5331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223" y="1905000"/>
                        <a:ext cx="2501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435100" y="2579688"/>
          <a:ext cx="335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6" imgW="3352680" imgH="380880" progId="Equation.DSMT4">
                  <p:embed/>
                </p:oleObj>
              </mc:Choice>
              <mc:Fallback>
                <p:oleObj name="Equation" r:id="rId6" imgW="335268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579688"/>
                        <a:ext cx="335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745385" y="3155950"/>
          <a:ext cx="273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8" imgW="2730240" imgH="380880" progId="Equation.DSMT4">
                  <p:embed/>
                </p:oleObj>
              </mc:Choice>
              <mc:Fallback>
                <p:oleObj name="Equation" r:id="rId8" imgW="27302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385" y="3155950"/>
                        <a:ext cx="2730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1643785" y="3717925"/>
          <a:ext cx="2832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0" imgW="2831760" imgH="571320" progId="Equation.DSMT4">
                  <p:embed/>
                </p:oleObj>
              </mc:Choice>
              <mc:Fallback>
                <p:oleObj name="Equation" r:id="rId10" imgW="283176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785" y="3717925"/>
                        <a:ext cx="2832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542185" y="4410075"/>
          <a:ext cx="2933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12" imgW="2933640" imgH="469800" progId="Equation.DSMT4">
                  <p:embed/>
                </p:oleObj>
              </mc:Choice>
              <mc:Fallback>
                <p:oleObj name="Equation" r:id="rId12" imgW="29336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2185" y="4410075"/>
                        <a:ext cx="2933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005445" y="5005388"/>
          <a:ext cx="285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14" imgW="2857320" imgH="380880" progId="Equation.DSMT4">
                  <p:embed/>
                </p:oleObj>
              </mc:Choice>
              <mc:Fallback>
                <p:oleObj name="Equation" r:id="rId14" imgW="285732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445" y="5005388"/>
                        <a:ext cx="285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The Pythagorean Theorem (cont.)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Because distance is positive, −20 is not a possible solution.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algn="ctr">
              <a:buFont typeface="Courier New" pitchFamily="49" charset="0"/>
              <a:buNone/>
            </a:pP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= 15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                             and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+ 5 = 20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Thus the point of attachment is </a:t>
            </a:r>
            <a:r>
              <a:rPr lang="en-US" i="0" dirty="0">
                <a:solidFill>
                  <a:srgbClr val="FF0008"/>
                </a:solidFill>
              </a:rPr>
              <a:t>20 feet</a:t>
            </a:r>
            <a:r>
              <a:rPr lang="en-US" i="0" dirty="0">
                <a:solidFill>
                  <a:schemeClr val="tx1"/>
                </a:solidFill>
              </a:rPr>
              <a:t> up the tree.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Application Problems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25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463550" indent="-463550" algn="ctr" eaLnBrk="0" hangingPunct="0"/>
            <a:r>
              <a:rPr lang="en-US" b="1" dirty="0">
                <a:solidFill>
                  <a:srgbClr val="000000"/>
                </a:solidFill>
              </a:rPr>
              <a:t>Attack Plan for Application Problems</a:t>
            </a:r>
          </a:p>
          <a:p>
            <a:pPr marL="463550" indent="-463550" eaLnBrk="0" hangingPunct="0"/>
            <a:r>
              <a:rPr lang="en-US" b="1" dirty="0">
                <a:solidFill>
                  <a:srgbClr val="000000"/>
                </a:solidFill>
              </a:rPr>
              <a:t>1.</a:t>
            </a:r>
            <a:r>
              <a:rPr lang="en-US" dirty="0">
                <a:solidFill>
                  <a:srgbClr val="000000"/>
                </a:solidFill>
              </a:rPr>
              <a:t>	Read the problem carefully at least twice.</a:t>
            </a:r>
          </a:p>
          <a:p>
            <a:pPr marL="463550" indent="-463550" eaLnBrk="0" hangingPunct="0"/>
            <a:r>
              <a:rPr lang="en-US" b="1" dirty="0">
                <a:solidFill>
                  <a:srgbClr val="000000"/>
                </a:solidFill>
              </a:rPr>
              <a:t>2.</a:t>
            </a:r>
            <a:r>
              <a:rPr lang="en-US" dirty="0">
                <a:solidFill>
                  <a:srgbClr val="000000"/>
                </a:solidFill>
              </a:rPr>
              <a:t>	Decide what is asked for and assign a variable or variable expression to the unknown quantities.</a:t>
            </a:r>
          </a:p>
          <a:p>
            <a:pPr marL="463550" indent="-463550" eaLnBrk="0" hangingPunct="0"/>
            <a:r>
              <a:rPr lang="en-US" b="1" dirty="0">
                <a:solidFill>
                  <a:srgbClr val="000000"/>
                </a:solidFill>
              </a:rPr>
              <a:t>3.</a:t>
            </a:r>
            <a:r>
              <a:rPr lang="en-US" dirty="0">
                <a:solidFill>
                  <a:srgbClr val="000000"/>
                </a:solidFill>
              </a:rPr>
              <a:t>	Organize a chart, table, or diagram relating all the information provided.</a:t>
            </a:r>
          </a:p>
          <a:p>
            <a:pPr marL="463550" indent="-463550" eaLnBrk="0" hangingPunct="0"/>
            <a:r>
              <a:rPr lang="en-US" b="1" dirty="0">
                <a:solidFill>
                  <a:srgbClr val="000000"/>
                </a:solidFill>
              </a:rPr>
              <a:t>4.</a:t>
            </a:r>
            <a:r>
              <a:rPr lang="en-US" dirty="0">
                <a:solidFill>
                  <a:srgbClr val="000000"/>
                </a:solidFill>
              </a:rPr>
              <a:t>	Form an equation. (A formula of some type may be necessary.)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Application Problems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463550" indent="-463550" algn="ctr" eaLnBrk="0" hangingPunct="0"/>
            <a:r>
              <a:rPr lang="en-US" b="1" dirty="0">
                <a:solidFill>
                  <a:srgbClr val="000000"/>
                </a:solidFill>
              </a:rPr>
              <a:t>Attack Plan for Application Problems (cont.)</a:t>
            </a:r>
          </a:p>
          <a:p>
            <a:pPr marL="463550" indent="-463550" eaLnBrk="0" hangingPunct="0"/>
            <a:r>
              <a:rPr lang="en-US" b="1" dirty="0">
                <a:solidFill>
                  <a:srgbClr val="000000"/>
                </a:solidFill>
              </a:rPr>
              <a:t>5.</a:t>
            </a:r>
            <a:r>
              <a:rPr lang="en-US" dirty="0">
                <a:solidFill>
                  <a:srgbClr val="000000"/>
                </a:solidFill>
              </a:rPr>
              <a:t>	Solve the equation.</a:t>
            </a:r>
          </a:p>
          <a:p>
            <a:pPr marL="463550" indent="-463550" eaLnBrk="0" hangingPunct="0"/>
            <a:r>
              <a:rPr lang="en-US" b="1" dirty="0">
                <a:solidFill>
                  <a:srgbClr val="000000"/>
                </a:solidFill>
              </a:rPr>
              <a:t>6.</a:t>
            </a:r>
            <a:r>
              <a:rPr lang="en-US" dirty="0">
                <a:solidFill>
                  <a:srgbClr val="000000"/>
                </a:solidFill>
              </a:rPr>
              <a:t>	Check your solution with the wording of the problem to be sure it makes sense.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Equations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3550" indent="-463550" algn="just">
              <a:spcBef>
                <a:spcPts val="0"/>
              </a:spcBef>
              <a:buFont typeface="Courier New" pitchFamily="49" charset="0"/>
              <a:buNone/>
              <a:tabLst>
                <a:tab pos="1487488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a.</a:t>
            </a:r>
            <a:r>
              <a:rPr lang="en-US" i="0" dirty="0">
                <a:solidFill>
                  <a:schemeClr val="tx1"/>
                </a:solidFill>
              </a:rPr>
              <a:t>	One number is four more than another and the sum of their squares is </a:t>
            </a:r>
            <a:r>
              <a:rPr lang="en-US" i="0" dirty="0">
                <a:solidFill>
                  <a:srgbClr val="0000FF"/>
                </a:solidFill>
              </a:rPr>
              <a:t>296</a:t>
            </a:r>
            <a:r>
              <a:rPr lang="en-US" i="0" dirty="0">
                <a:solidFill>
                  <a:schemeClr val="tx1"/>
                </a:solidFill>
              </a:rPr>
              <a:t>. What are the numbers?</a:t>
            </a:r>
          </a:p>
          <a:p>
            <a:pPr marL="463550" indent="-463550">
              <a:spcBef>
                <a:spcPts val="0"/>
              </a:spcBef>
              <a:buFont typeface="Courier New" pitchFamily="49" charset="0"/>
              <a:buNone/>
              <a:tabLst>
                <a:tab pos="1487488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	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smaller number.  </a:t>
            </a:r>
          </a:p>
          <a:p>
            <a:pPr marL="463550" indent="-463550">
              <a:spcBef>
                <a:spcPts val="0"/>
              </a:spcBef>
              <a:buFont typeface="Courier New" pitchFamily="49" charset="0"/>
              <a:buNone/>
              <a:tabLst>
                <a:tab pos="1487488" algn="l"/>
              </a:tabLst>
            </a:pPr>
            <a:r>
              <a:rPr lang="en-US" i="0" dirty="0">
                <a:solidFill>
                  <a:schemeClr val="tx1"/>
                </a:solidFill>
              </a:rPr>
              <a:t>		Then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larger number.</a:t>
            </a:r>
          </a:p>
        </p:txBody>
      </p:sp>
      <p:sp>
        <p:nvSpPr>
          <p:cNvPr id="8197" name="Rectangle 35"/>
          <p:cNvSpPr>
            <a:spLocks noChangeArrowheads="1"/>
          </p:cNvSpPr>
          <p:nvPr/>
        </p:nvSpPr>
        <p:spPr bwMode="auto">
          <a:xfrm>
            <a:off x="4800600" y="3194050"/>
            <a:ext cx="271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Add the squares.</a:t>
            </a:r>
          </a:p>
        </p:txBody>
      </p:sp>
      <p:sp>
        <p:nvSpPr>
          <p:cNvPr id="8198" name="Rectangle 36"/>
          <p:cNvSpPr>
            <a:spLocks noChangeArrowheads="1"/>
          </p:cNvSpPr>
          <p:nvPr/>
        </p:nvSpPr>
        <p:spPr bwMode="auto">
          <a:xfrm>
            <a:off x="4800600" y="3716160"/>
            <a:ext cx="271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Expand </a:t>
            </a:r>
          </a:p>
        </p:txBody>
      </p:sp>
      <p:graphicFrame>
        <p:nvGraphicFramePr>
          <p:cNvPr id="8199" name="Object 37"/>
          <p:cNvGraphicFramePr>
            <a:graphicFrameLocks noChangeAspect="1"/>
          </p:cNvGraphicFramePr>
          <p:nvPr/>
        </p:nvGraphicFramePr>
        <p:xfrm>
          <a:off x="5687290" y="3684410"/>
          <a:ext cx="90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901309" imgH="431613" progId="Equation.DSMT4">
                  <p:embed/>
                </p:oleObj>
              </mc:Choice>
              <mc:Fallback>
                <p:oleObj name="Equation" r:id="rId3" imgW="901309" imgH="431613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290" y="3684410"/>
                        <a:ext cx="901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4800600" y="4232626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Write the equation in standard form.</a:t>
            </a:r>
          </a:p>
        </p:txBody>
      </p:sp>
      <p:sp>
        <p:nvSpPr>
          <p:cNvPr id="8201" name="Rectangle 39"/>
          <p:cNvSpPr>
            <a:spLocks noChangeArrowheads="1"/>
          </p:cNvSpPr>
          <p:nvPr/>
        </p:nvSpPr>
        <p:spPr bwMode="auto">
          <a:xfrm>
            <a:off x="4800600" y="4834467"/>
            <a:ext cx="271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Factor out the GCF.</a:t>
            </a:r>
          </a:p>
        </p:txBody>
      </p:sp>
      <p:sp>
        <p:nvSpPr>
          <p:cNvPr id="8202" name="Rectangle 40"/>
          <p:cNvSpPr>
            <a:spLocks noChangeArrowheads="1"/>
          </p:cNvSpPr>
          <p:nvPr/>
        </p:nvSpPr>
        <p:spPr bwMode="auto">
          <a:xfrm>
            <a:off x="4800600" y="5410200"/>
            <a:ext cx="2719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Factor the trinomial.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075744" y="3081867"/>
          <a:ext cx="2578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2577960" imgH="533160" progId="Equation.DSMT4">
                  <p:embed/>
                </p:oleObj>
              </mc:Choice>
              <mc:Fallback>
                <p:oleObj name="Equation" r:id="rId5" imgW="257796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5744" y="3081867"/>
                        <a:ext cx="2578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478844" y="3680178"/>
          <a:ext cx="317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3174840" imgH="380880" progId="Equation.DSMT4">
                  <p:embed/>
                </p:oleObj>
              </mc:Choice>
              <mc:Fallback>
                <p:oleObj name="Equation" r:id="rId7" imgW="31748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844" y="3680178"/>
                        <a:ext cx="317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788776" y="4191000"/>
          <a:ext cx="2540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imgW="2539800" imgH="380880" progId="Equation.DSMT4">
                  <p:embed/>
                </p:oleObj>
              </mc:Choice>
              <mc:Fallback>
                <p:oleObj name="Equation" r:id="rId9" imgW="25398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776" y="4191000"/>
                        <a:ext cx="2540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522076" y="4724400"/>
          <a:ext cx="280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11" imgW="2806560" imgH="571320" progId="Equation.DSMT4">
                  <p:embed/>
                </p:oleObj>
              </mc:Choice>
              <mc:Fallback>
                <p:oleObj name="Equation" r:id="rId11" imgW="280656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2076" y="4724400"/>
                        <a:ext cx="2806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420476" y="5334000"/>
          <a:ext cx="2908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3" imgW="2908080" imgH="469800" progId="Equation.DSMT4">
                  <p:embed/>
                </p:oleObj>
              </mc:Choice>
              <mc:Fallback>
                <p:oleObj name="Equation" r:id="rId13" imgW="29080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476" y="5334000"/>
                        <a:ext cx="2908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1" grpId="0"/>
      <p:bldP spid="8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There are two sets of answers to the problem: </a:t>
            </a:r>
            <a:r>
              <a:rPr lang="en-US" i="0" dirty="0">
                <a:solidFill>
                  <a:srgbClr val="FF0008"/>
                </a:solidFill>
              </a:rPr>
              <a:t>10 and 14</a:t>
            </a:r>
            <a:r>
              <a:rPr lang="en-US" i="0" dirty="0">
                <a:solidFill>
                  <a:schemeClr val="tx1"/>
                </a:solidFill>
              </a:rPr>
              <a:t> or </a:t>
            </a:r>
            <a:r>
              <a:rPr lang="en-US" i="0" dirty="0">
                <a:solidFill>
                  <a:srgbClr val="FF0008"/>
                </a:solidFill>
              </a:rPr>
              <a:t>−14 and −10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 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348345" y="1436511"/>
          <a:ext cx="1397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1396800" imgH="291960" progId="Equation.DSMT4">
                  <p:embed/>
                </p:oleObj>
              </mc:Choice>
              <mc:Fallback>
                <p:oleObj name="Equation" r:id="rId3" imgW="13968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345" y="1436511"/>
                        <a:ext cx="1397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408311" y="1478844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342720" imgH="241200" progId="Equation.DSMT4">
                  <p:embed/>
                </p:oleObj>
              </mc:Choice>
              <mc:Fallback>
                <p:oleObj name="Equation" r:id="rId5" imgW="3427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311" y="1478844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040489" y="1436511"/>
          <a:ext cx="1384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7" imgW="1384200" imgH="291960" progId="Equation.DSMT4">
                  <p:embed/>
                </p:oleObj>
              </mc:Choice>
              <mc:Fallback>
                <p:oleObj name="Equation" r:id="rId7" imgW="138420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489" y="1436511"/>
                        <a:ext cx="1384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005667" y="1969911"/>
          <a:ext cx="1130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9" imgW="1130040" imgH="279360" progId="Equation.DSMT4">
                  <p:embed/>
                </p:oleObj>
              </mc:Choice>
              <mc:Fallback>
                <p:oleObj name="Equation" r:id="rId9" imgW="1130040" imgH="2793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667" y="1969911"/>
                        <a:ext cx="1130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2523067" y="2480733"/>
          <a:ext cx="161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11" imgW="1612800" imgH="291960" progId="Equation.DSMT4">
                  <p:embed/>
                </p:oleObj>
              </mc:Choice>
              <mc:Fallback>
                <p:oleObj name="Equation" r:id="rId11" imgW="1612800" imgH="2919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067" y="2480733"/>
                        <a:ext cx="1612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696656" y="1961445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13" imgW="901440" imgH="291960" progId="Equation.DSMT4">
                  <p:embed/>
                </p:oleObj>
              </mc:Choice>
              <mc:Fallback>
                <p:oleObj name="Equation" r:id="rId13" imgW="90144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6656" y="1961445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5201356" y="2492022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15" imgW="1396800" imgH="279360" progId="Equation.DSMT4">
                  <p:embed/>
                </p:oleObj>
              </mc:Choice>
              <mc:Fallback>
                <p:oleObj name="Equation" r:id="rId15" imgW="1396800" imgH="2793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356" y="2492022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789113" y="4165600"/>
          <a:ext cx="1282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17" imgW="1282680" imgH="380880" progId="Equation.DSMT4">
                  <p:embed/>
                </p:oleObj>
              </mc:Choice>
              <mc:Fallback>
                <p:oleObj name="Equation" r:id="rId17" imgW="128268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4165600"/>
                        <a:ext cx="1282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117850" y="4243388"/>
          <a:ext cx="166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19" imgW="1663560" imgH="291960" progId="Equation.DSMT4">
                  <p:embed/>
                </p:oleObj>
              </mc:Choice>
              <mc:Fallback>
                <p:oleObj name="Equation" r:id="rId19" imgW="166356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4243388"/>
                        <a:ext cx="166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4826000" y="4249738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21" imgW="825480" imgH="291960" progId="Equation.DSMT4">
                  <p:embed/>
                </p:oleObj>
              </mc:Choice>
              <mc:Fallback>
                <p:oleObj name="Equation" r:id="rId21" imgW="82548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249738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1776413" y="4740275"/>
          <a:ext cx="2882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23" imgW="2882880" imgH="533160" progId="Equation.DSMT4">
                  <p:embed/>
                </p:oleObj>
              </mc:Choice>
              <mc:Fallback>
                <p:oleObj name="Equation" r:id="rId23" imgW="2882880" imgH="53316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4740275"/>
                        <a:ext cx="28829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4708525" y="4883150"/>
          <a:ext cx="166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25" imgW="1663560" imgH="291960" progId="Equation.DSMT4">
                  <p:embed/>
                </p:oleObj>
              </mc:Choice>
              <mc:Fallback>
                <p:oleObj name="Equation" r:id="rId25" imgW="1663560" imgH="2919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5" y="4883150"/>
                        <a:ext cx="166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/>
        </p:nvGraphicFramePr>
        <p:xfrm>
          <a:off x="6407150" y="4878388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27" imgW="825480" imgH="291960" progId="Equation.DSMT4">
                  <p:embed/>
                </p:oleObj>
              </mc:Choice>
              <mc:Fallback>
                <p:oleObj name="Equation" r:id="rId27" imgW="82548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4878388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63550" indent="-463550" algn="just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b.	</a:t>
            </a:r>
            <a:r>
              <a:rPr lang="en-US" i="0" dirty="0">
                <a:solidFill>
                  <a:schemeClr val="tx1"/>
                </a:solidFill>
              </a:rPr>
              <a:t>In an orange grove, there are </a:t>
            </a:r>
            <a:r>
              <a:rPr lang="en-US" i="0" dirty="0">
                <a:solidFill>
                  <a:srgbClr val="0000FF"/>
                </a:solidFill>
              </a:rPr>
              <a:t>10</a:t>
            </a:r>
            <a:r>
              <a:rPr lang="en-US" i="0" dirty="0">
                <a:solidFill>
                  <a:schemeClr val="tx1"/>
                </a:solidFill>
              </a:rPr>
              <a:t> more trees in each row than there are rows. How many rows are there if there are </a:t>
            </a:r>
            <a:r>
              <a:rPr lang="en-US" i="0" dirty="0">
                <a:solidFill>
                  <a:srgbClr val="0000FF"/>
                </a:solidFill>
              </a:rPr>
              <a:t>96</a:t>
            </a:r>
            <a:r>
              <a:rPr lang="en-US" i="0" dirty="0">
                <a:solidFill>
                  <a:schemeClr val="tx1"/>
                </a:solidFill>
              </a:rPr>
              <a:t> trees in the grove?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63550" indent="-463550" algn="just">
              <a:spcBef>
                <a:spcPts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number of rows.</a:t>
            </a:r>
          </a:p>
          <a:p>
            <a:pPr marL="463550" indent="-463550" algn="just">
              <a:spcBef>
                <a:spcPts val="0"/>
              </a:spcBef>
              <a:buFont typeface="Courier New" pitchFamily="49" charset="0"/>
              <a:buNone/>
              <a:tabLst>
                <a:tab pos="13779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Then </a:t>
            </a:r>
            <a:r>
              <a:rPr lang="en-US" i="1" dirty="0">
                <a:solidFill>
                  <a:schemeClr val="tx1"/>
                </a:solidFill>
              </a:rPr>
              <a:t>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+ 10 = number of trees per row.</a:t>
            </a:r>
          </a:p>
          <a:p>
            <a:pPr marL="463550" indent="-463550" algn="just">
              <a:spcBef>
                <a:spcPts val="0"/>
              </a:spcBef>
              <a:buFont typeface="Courier New" pitchFamily="49" charset="0"/>
              <a:buNone/>
              <a:tabLst>
                <a:tab pos="1377950" algn="l"/>
              </a:tabLst>
            </a:pPr>
            <a:r>
              <a:rPr lang="en-US" i="0" dirty="0">
                <a:solidFill>
                  <a:schemeClr val="tx1"/>
                </a:solidFill>
              </a:rPr>
              <a:t>Set up the equation and solve.</a:t>
            </a:r>
          </a:p>
        </p:txBody>
      </p:sp>
      <p:graphicFrame>
        <p:nvGraphicFramePr>
          <p:cNvPr id="10244" name="Object 16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22" descr="76_ex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505200"/>
            <a:ext cx="2514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151011" y="3972278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6" imgW="1930320" imgH="469800" progId="Equation.DSMT4">
                  <p:embed/>
                </p:oleObj>
              </mc:Choice>
              <mc:Fallback>
                <p:oleObj name="Equation" r:id="rId6" imgW="19303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011" y="3972278"/>
                        <a:ext cx="1930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265311" y="4498623"/>
          <a:ext cx="1816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8" imgW="1815840" imgH="380880" progId="Equation.DSMT4">
                  <p:embed/>
                </p:oleObj>
              </mc:Choice>
              <mc:Fallback>
                <p:oleObj name="Equation" r:id="rId8" imgW="18158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311" y="4498623"/>
                        <a:ext cx="1816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621844" y="5009445"/>
          <a:ext cx="2298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0" imgW="2298600" imgH="380880" progId="Equation.DSMT4">
                  <p:embed/>
                </p:oleObj>
              </mc:Choice>
              <mc:Fallback>
                <p:oleObj name="Equation" r:id="rId10" imgW="22986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844" y="5009445"/>
                        <a:ext cx="2298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444044" y="5510390"/>
          <a:ext cx="2476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12" imgW="2476440" imgH="469800" progId="Equation.DSMT4">
                  <p:embed/>
                </p:oleObj>
              </mc:Choice>
              <mc:Fallback>
                <p:oleObj name="Equation" r:id="rId12" imgW="24764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044" y="5510390"/>
                        <a:ext cx="2476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686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lnSpc>
                <a:spcPct val="15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There are </a:t>
            </a:r>
            <a:r>
              <a:rPr lang="en-US" i="0" dirty="0">
                <a:solidFill>
                  <a:srgbClr val="FF0008"/>
                </a:solidFill>
              </a:rPr>
              <a:t>6 rows</a:t>
            </a:r>
            <a:r>
              <a:rPr lang="en-US" i="0" dirty="0">
                <a:solidFill>
                  <a:schemeClr val="tx1"/>
                </a:solidFill>
              </a:rPr>
              <a:t> in the grove (6 · 16 = 96 trees).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While −16 is a solution to the equation, −16 does not fit the conditions of the problem and is discarded. You cannot have −16 rows.</a:t>
            </a:r>
            <a:endParaRPr lang="en-US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579511" y="1371600"/>
          <a:ext cx="118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180800" imgH="291960" progId="Equation.DSMT4">
                  <p:embed/>
                </p:oleObj>
              </mc:Choice>
              <mc:Fallback>
                <p:oleObj name="Equation" r:id="rId3" imgW="11808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511" y="1371600"/>
                        <a:ext cx="1181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062111" y="19177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698400" imgH="291960" progId="Equation.DSMT4">
                  <p:embed/>
                </p:oleObj>
              </mc:Choice>
              <mc:Fallback>
                <p:oleObj name="Equation" r:id="rId5" imgW="6984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111" y="1917700"/>
                        <a:ext cx="69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30023" y="1914877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7" imgW="1079280" imgH="291960" progId="Equation.DSMT4">
                  <p:embed/>
                </p:oleObj>
              </mc:Choice>
              <mc:Fallback>
                <p:oleObj name="Equation" r:id="rId7" imgW="107928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023" y="1914877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676423" y="1371600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9" imgW="1346040" imgH="291960" progId="Equation.DSMT4">
                  <p:embed/>
                </p:oleObj>
              </mc:Choice>
              <mc:Fallback>
                <p:oleObj name="Equation" r:id="rId9" imgW="13460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423" y="1371600"/>
                        <a:ext cx="134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4027311" y="13716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1" imgW="342720" imgH="241200" progId="Equation.DSMT4">
                  <p:embed/>
                </p:oleObj>
              </mc:Choice>
              <mc:Fallback>
                <p:oleObj name="Equation" r:id="rId11" imgW="3427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311" y="13716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Applications of Quadratic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Equations 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c.	</a:t>
            </a:r>
            <a:r>
              <a:rPr lang="en-US" i="0" dirty="0">
                <a:solidFill>
                  <a:schemeClr val="tx1"/>
                </a:solidFill>
              </a:rPr>
              <a:t>A rectangle has an area of </a:t>
            </a:r>
            <a:r>
              <a:rPr lang="en-US" i="0" dirty="0">
                <a:solidFill>
                  <a:srgbClr val="0000FF"/>
                </a:solidFill>
              </a:rPr>
              <a:t>135 square meters </a:t>
            </a:r>
            <a:r>
              <a:rPr lang="en-US" i="0" dirty="0">
                <a:solidFill>
                  <a:schemeClr val="tx1"/>
                </a:solidFill>
              </a:rPr>
              <a:t>and 	perimeter of </a:t>
            </a:r>
            <a:r>
              <a:rPr lang="en-US" i="0" dirty="0">
                <a:solidFill>
                  <a:srgbClr val="0000FF"/>
                </a:solidFill>
              </a:rPr>
              <a:t>48 meters</a:t>
            </a:r>
            <a:r>
              <a:rPr lang="en-US" i="0" dirty="0">
                <a:solidFill>
                  <a:schemeClr val="tx1"/>
                </a:solidFill>
              </a:rPr>
              <a:t>. What are the dimensions of 	the rectangle?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area of a rectangle is the product of its length and width (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= </a:t>
            </a:r>
            <a:r>
              <a:rPr lang="en-US" i="1" dirty="0">
                <a:solidFill>
                  <a:srgbClr val="0000FF"/>
                </a:solidFill>
              </a:rPr>
              <a:t>lw</a:t>
            </a:r>
            <a:r>
              <a:rPr lang="en-US" i="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The perimeter of a rectangle is given by </a:t>
            </a:r>
            <a:r>
              <a:rPr lang="en-US" i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= 2</a:t>
            </a:r>
            <a:r>
              <a:rPr lang="en-US" i="1" dirty="0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</a:rPr>
              <a:t>+ 2</a:t>
            </a:r>
            <a:r>
              <a:rPr lang="en-US" i="1" dirty="0">
                <a:solidFill>
                  <a:srgbClr val="0000FF"/>
                </a:solidFill>
              </a:rPr>
              <a:t>w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Since the perimeter is 48 meters, then the length plus the width must be 24 meters (one-half of the perimeter).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694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Courier New</vt:lpstr>
      <vt:lpstr>Office Theme</vt:lpstr>
      <vt:lpstr>Equation</vt:lpstr>
      <vt:lpstr>Section 6.7</vt:lpstr>
      <vt:lpstr>Objectives</vt:lpstr>
      <vt:lpstr>Application Problems</vt:lpstr>
      <vt:lpstr>Application Problems</vt:lpstr>
      <vt:lpstr>Example 1: Applications of Quadratic Equations</vt:lpstr>
      <vt:lpstr>Example 1: Applications of Quadratic  Equations (cont.)</vt:lpstr>
      <vt:lpstr>Example 1: Applications of Quadratic  Equations (cont.)</vt:lpstr>
      <vt:lpstr>Example 1: Applications of Quadratic  Equations (cont.)</vt:lpstr>
      <vt:lpstr>Example 1: Applications of Quadratic  Equations (cont.)</vt:lpstr>
      <vt:lpstr>Example 1: Applications of Quadratic  Equations (cont.)</vt:lpstr>
      <vt:lpstr>Example 1: Applications of Quadratic  Equations (cont.)</vt:lpstr>
      <vt:lpstr>Example 1: Applications of Quadratic  Equations (cont.)</vt:lpstr>
      <vt:lpstr>Consecutive Integers</vt:lpstr>
      <vt:lpstr>Consecutive Integers</vt:lpstr>
      <vt:lpstr>Consecutive Integers</vt:lpstr>
      <vt:lpstr>Example 2: Consecutive Integers</vt:lpstr>
      <vt:lpstr>Example 2: Consecutive Integers (cont.)</vt:lpstr>
      <vt:lpstr>Example 2: Consecutive Integers (cont.)</vt:lpstr>
      <vt:lpstr>Example 2: Consecutive Integers (cont.)</vt:lpstr>
      <vt:lpstr>The Pythagorean Theorem</vt:lpstr>
      <vt:lpstr>Example 3: The Pythagorean Theorem</vt:lpstr>
      <vt:lpstr>Example 3: The Pythagorean Theorem (cont.)</vt:lpstr>
      <vt:lpstr>Example 3: The Pythagorean Theorem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and Intermediate Algebra</dc:title>
  <dc:creator>Hawkes Learning Systems</dc:creator>
  <cp:lastModifiedBy>Nakita Jean-Charles</cp:lastModifiedBy>
  <cp:revision>2</cp:revision>
  <dcterms:created xsi:type="dcterms:W3CDTF">2013-04-26T14:43:13Z</dcterms:created>
  <dcterms:modified xsi:type="dcterms:W3CDTF">2016-10-03T22:13:45Z</dcterms:modified>
</cp:coreProperties>
</file>