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258" r:id="rId3"/>
    <p:sldId id="259" r:id="rId4"/>
    <p:sldId id="287"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embeddedFontLst>
    <p:embeddedFont>
      <p:font typeface="Calibri" panose="020F0502020204030204" pitchFamily="34" charset="0"/>
      <p:regular r:id="rId35"/>
      <p:bold r:id="rId36"/>
      <p:italic r:id="rId37"/>
      <p:boldItalic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8080"/>
    <a:srgbClr val="000000"/>
    <a:srgbClr val="FFFFCC"/>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9.wmf"/><Relationship Id="rId7" Type="http://schemas.openxmlformats.org/officeDocument/2006/relationships/image" Target="../media/image43.wmf"/><Relationship Id="rId2" Type="http://schemas.openxmlformats.org/officeDocument/2006/relationships/image" Target="../media/image38.e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6.wmf"/><Relationship Id="rId7" Type="http://schemas.openxmlformats.org/officeDocument/2006/relationships/image" Target="../media/image50.wmf"/><Relationship Id="rId2" Type="http://schemas.openxmlformats.org/officeDocument/2006/relationships/image" Target="../media/image45.wmf"/><Relationship Id="rId1" Type="http://schemas.openxmlformats.org/officeDocument/2006/relationships/image" Target="../media/image44.wmf"/><Relationship Id="rId6" Type="http://schemas.openxmlformats.org/officeDocument/2006/relationships/image" Target="../media/image49.wmf"/><Relationship Id="rId5" Type="http://schemas.openxmlformats.org/officeDocument/2006/relationships/image" Target="../media/image48.wmf"/><Relationship Id="rId4" Type="http://schemas.openxmlformats.org/officeDocument/2006/relationships/image" Target="../media/image47.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55.wmf"/><Relationship Id="rId1" Type="http://schemas.openxmlformats.org/officeDocument/2006/relationships/image" Target="../media/image54.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57.wmf"/><Relationship Id="rId1" Type="http://schemas.openxmlformats.org/officeDocument/2006/relationships/image" Target="../media/image56.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58.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5.wmf"/><Relationship Id="rId2" Type="http://schemas.openxmlformats.org/officeDocument/2006/relationships/image" Target="../media/image60.emf"/><Relationship Id="rId1" Type="http://schemas.openxmlformats.org/officeDocument/2006/relationships/image" Target="../media/image59.emf"/><Relationship Id="rId6" Type="http://schemas.openxmlformats.org/officeDocument/2006/relationships/image" Target="../media/image64.wmf"/><Relationship Id="rId11" Type="http://schemas.openxmlformats.org/officeDocument/2006/relationships/image" Target="../media/image69.wmf"/><Relationship Id="rId5" Type="http://schemas.openxmlformats.org/officeDocument/2006/relationships/image" Target="../media/image63.wmf"/><Relationship Id="rId10" Type="http://schemas.openxmlformats.org/officeDocument/2006/relationships/image" Target="../media/image68.wmf"/><Relationship Id="rId4" Type="http://schemas.openxmlformats.org/officeDocument/2006/relationships/image" Target="../media/image62.wmf"/><Relationship Id="rId9" Type="http://schemas.openxmlformats.org/officeDocument/2006/relationships/image" Target="../media/image67.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75.wmf"/><Relationship Id="rId5" Type="http://schemas.openxmlformats.org/officeDocument/2006/relationships/image" Target="../media/image74.wmf"/><Relationship Id="rId4" Type="http://schemas.openxmlformats.org/officeDocument/2006/relationships/image" Target="../media/image73.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image" Target="../media/image77.wmf"/><Relationship Id="rId1" Type="http://schemas.openxmlformats.org/officeDocument/2006/relationships/image" Target="../media/image76.wmf"/><Relationship Id="rId4" Type="http://schemas.openxmlformats.org/officeDocument/2006/relationships/image" Target="../media/image79.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image" Target="../media/image81.wmf"/><Relationship Id="rId1" Type="http://schemas.openxmlformats.org/officeDocument/2006/relationships/image" Target="../media/image8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85.wmf"/><Relationship Id="rId7" Type="http://schemas.openxmlformats.org/officeDocument/2006/relationships/image" Target="../media/image89.wmf"/><Relationship Id="rId2" Type="http://schemas.openxmlformats.org/officeDocument/2006/relationships/image" Target="../media/image84.wmf"/><Relationship Id="rId1" Type="http://schemas.openxmlformats.org/officeDocument/2006/relationships/image" Target="../media/image83.wmf"/><Relationship Id="rId6" Type="http://schemas.openxmlformats.org/officeDocument/2006/relationships/image" Target="../media/image88.wmf"/><Relationship Id="rId5" Type="http://schemas.openxmlformats.org/officeDocument/2006/relationships/image" Target="../media/image87.wmf"/><Relationship Id="rId4" Type="http://schemas.openxmlformats.org/officeDocument/2006/relationships/image" Target="../media/image86.wmf"/></Relationships>
</file>

<file path=ppt/drawings/_rels/vmlDrawing21.vml.rels><?xml version="1.0" encoding="UTF-8" standalone="yes"?>
<Relationships xmlns="http://schemas.openxmlformats.org/package/2006/relationships"><Relationship Id="rId8" Type="http://schemas.openxmlformats.org/officeDocument/2006/relationships/image" Target="../media/image97.wmf"/><Relationship Id="rId3" Type="http://schemas.openxmlformats.org/officeDocument/2006/relationships/image" Target="../media/image92.wmf"/><Relationship Id="rId7" Type="http://schemas.openxmlformats.org/officeDocument/2006/relationships/image" Target="../media/image96.wmf"/><Relationship Id="rId2" Type="http://schemas.openxmlformats.org/officeDocument/2006/relationships/image" Target="../media/image91.wmf"/><Relationship Id="rId1" Type="http://schemas.openxmlformats.org/officeDocument/2006/relationships/image" Target="../media/image90.wmf"/><Relationship Id="rId6" Type="http://schemas.openxmlformats.org/officeDocument/2006/relationships/image" Target="../media/image95.wmf"/><Relationship Id="rId5" Type="http://schemas.openxmlformats.org/officeDocument/2006/relationships/image" Target="../media/image94.wmf"/><Relationship Id="rId4" Type="http://schemas.openxmlformats.org/officeDocument/2006/relationships/image" Target="../media/image93.wmf"/><Relationship Id="rId9" Type="http://schemas.openxmlformats.org/officeDocument/2006/relationships/image" Target="../media/image98.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101.wmf"/><Relationship Id="rId2" Type="http://schemas.openxmlformats.org/officeDocument/2006/relationships/image" Target="../media/image100.wmf"/><Relationship Id="rId1" Type="http://schemas.openxmlformats.org/officeDocument/2006/relationships/image" Target="../media/image99.wmf"/><Relationship Id="rId6" Type="http://schemas.openxmlformats.org/officeDocument/2006/relationships/image" Target="../media/image104.wmf"/><Relationship Id="rId5" Type="http://schemas.openxmlformats.org/officeDocument/2006/relationships/image" Target="../media/image103.wmf"/><Relationship Id="rId4" Type="http://schemas.openxmlformats.org/officeDocument/2006/relationships/image" Target="../media/image102.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107.wmf"/><Relationship Id="rId2" Type="http://schemas.openxmlformats.org/officeDocument/2006/relationships/image" Target="../media/image106.wmf"/><Relationship Id="rId1" Type="http://schemas.openxmlformats.org/officeDocument/2006/relationships/image" Target="../media/image105.wmf"/><Relationship Id="rId5" Type="http://schemas.openxmlformats.org/officeDocument/2006/relationships/image" Target="../media/image109.wmf"/><Relationship Id="rId4" Type="http://schemas.openxmlformats.org/officeDocument/2006/relationships/image" Target="../media/image108.wmf"/></Relationships>
</file>

<file path=ppt/drawings/_rels/vmlDrawing24.vml.rels><?xml version="1.0" encoding="UTF-8" standalone="yes"?>
<Relationships xmlns="http://schemas.openxmlformats.org/package/2006/relationships"><Relationship Id="rId2" Type="http://schemas.openxmlformats.org/officeDocument/2006/relationships/image" Target="../media/image111.wmf"/><Relationship Id="rId1" Type="http://schemas.openxmlformats.org/officeDocument/2006/relationships/image" Target="../media/image110.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114.wmf"/><Relationship Id="rId2" Type="http://schemas.openxmlformats.org/officeDocument/2006/relationships/image" Target="../media/image113.wmf"/><Relationship Id="rId1" Type="http://schemas.openxmlformats.org/officeDocument/2006/relationships/image" Target="../media/image112.wmf"/><Relationship Id="rId6" Type="http://schemas.openxmlformats.org/officeDocument/2006/relationships/image" Target="../media/image117.wmf"/><Relationship Id="rId5" Type="http://schemas.openxmlformats.org/officeDocument/2006/relationships/image" Target="../media/image116.wmf"/><Relationship Id="rId4" Type="http://schemas.openxmlformats.org/officeDocument/2006/relationships/image" Target="../media/image11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emf"/><Relationship Id="rId4" Type="http://schemas.openxmlformats.org/officeDocument/2006/relationships/image" Target="../media/image2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4" Type="http://schemas.openxmlformats.org/officeDocument/2006/relationships/image" Target="../media/image29.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5" Type="http://schemas.openxmlformats.org/officeDocument/2006/relationships/image" Target="../media/image36.wmf"/><Relationship Id="rId4" Type="http://schemas.openxmlformats.org/officeDocument/2006/relationships/image" Target="../media/image3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10/4/2016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728580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22B9B5-5405-4856-A830-B0CB937CBCF5}" type="datetimeFigureOut">
              <a:rPr lang="en-US" smtClean="0"/>
              <a:pPr/>
              <a:t>10/4/2016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E8D239-D42A-40C1-8C5F-F1EA804EB1DF}" type="slidenum">
              <a:rPr lang="en-US" smtClean="0"/>
              <a:pPr/>
              <a:t>‹#›</a:t>
            </a:fld>
            <a:endParaRPr lang="en-US" dirty="0"/>
          </a:p>
        </p:txBody>
      </p:sp>
    </p:spTree>
    <p:extLst>
      <p:ext uri="{BB962C8B-B14F-4D97-AF65-F5344CB8AC3E}">
        <p14:creationId xmlns:p14="http://schemas.microsoft.com/office/powerpoint/2010/main" val="1322018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21.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3.wmf"/><Relationship Id="rId5" Type="http://schemas.openxmlformats.org/officeDocument/2006/relationships/oleObject" Target="../embeddings/oleObject22.bin"/><Relationship Id="rId10" Type="http://schemas.openxmlformats.org/officeDocument/2006/relationships/image" Target="../media/image25.wmf"/><Relationship Id="rId4" Type="http://schemas.openxmlformats.org/officeDocument/2006/relationships/image" Target="../media/image22.emf"/><Relationship Id="rId9" Type="http://schemas.openxmlformats.org/officeDocument/2006/relationships/oleObject" Target="../embeddings/oleObject24.bin"/></Relationships>
</file>

<file path=ppt/slides/_rels/slide11.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7.wmf"/><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1.wmf"/><Relationship Id="rId5" Type="http://schemas.openxmlformats.org/officeDocument/2006/relationships/oleObject" Target="../embeddings/oleObject30.bin"/><Relationship Id="rId4" Type="http://schemas.openxmlformats.org/officeDocument/2006/relationships/image" Target="../media/image30.wmf"/></Relationships>
</file>

<file path=ppt/slides/_rels/slide13.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6.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3.wmf"/><Relationship Id="rId11" Type="http://schemas.openxmlformats.org/officeDocument/2006/relationships/oleObject" Target="../embeddings/oleObject35.bin"/><Relationship Id="rId5" Type="http://schemas.openxmlformats.org/officeDocument/2006/relationships/oleObject" Target="../embeddings/oleObject32.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34.bin"/></Relationships>
</file>

<file path=ppt/slides/_rels/slide14.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1.wmf"/><Relationship Id="rId2" Type="http://schemas.openxmlformats.org/officeDocument/2006/relationships/slideLayout" Target="../slideLayouts/slideLayout2.xml"/><Relationship Id="rId16" Type="http://schemas.openxmlformats.org/officeDocument/2006/relationships/image" Target="../media/image43.wmf"/><Relationship Id="rId1" Type="http://schemas.openxmlformats.org/officeDocument/2006/relationships/vmlDrawing" Target="../drawings/vmlDrawing10.vml"/><Relationship Id="rId6" Type="http://schemas.openxmlformats.org/officeDocument/2006/relationships/image" Target="../media/image38.emf"/><Relationship Id="rId11" Type="http://schemas.openxmlformats.org/officeDocument/2006/relationships/oleObject" Target="../embeddings/oleObject40.bin"/><Relationship Id="rId5" Type="http://schemas.openxmlformats.org/officeDocument/2006/relationships/oleObject" Target="../embeddings/oleObject37.bin"/><Relationship Id="rId15" Type="http://schemas.openxmlformats.org/officeDocument/2006/relationships/oleObject" Target="../embeddings/oleObject42.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9.bin"/><Relationship Id="rId14" Type="http://schemas.openxmlformats.org/officeDocument/2006/relationships/image" Target="../media/image42.wmf"/></Relationships>
</file>

<file path=ppt/slides/_rels/slide15.xml.rels><?xml version="1.0" encoding="UTF-8" standalone="yes"?>
<Relationships xmlns="http://schemas.openxmlformats.org/package/2006/relationships"><Relationship Id="rId8" Type="http://schemas.openxmlformats.org/officeDocument/2006/relationships/image" Target="../media/image46.wmf"/><Relationship Id="rId13" Type="http://schemas.openxmlformats.org/officeDocument/2006/relationships/oleObject" Target="../embeddings/oleObject48.bin"/><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48.wmf"/><Relationship Id="rId2" Type="http://schemas.openxmlformats.org/officeDocument/2006/relationships/slideLayout" Target="../slideLayouts/slideLayout2.xml"/><Relationship Id="rId16" Type="http://schemas.openxmlformats.org/officeDocument/2006/relationships/image" Target="../media/image50.wmf"/><Relationship Id="rId1" Type="http://schemas.openxmlformats.org/officeDocument/2006/relationships/vmlDrawing" Target="../drawings/vmlDrawing11.vml"/><Relationship Id="rId6" Type="http://schemas.openxmlformats.org/officeDocument/2006/relationships/image" Target="../media/image45.wmf"/><Relationship Id="rId11" Type="http://schemas.openxmlformats.org/officeDocument/2006/relationships/oleObject" Target="../embeddings/oleObject47.bin"/><Relationship Id="rId5" Type="http://schemas.openxmlformats.org/officeDocument/2006/relationships/oleObject" Target="../embeddings/oleObject44.bin"/><Relationship Id="rId15" Type="http://schemas.openxmlformats.org/officeDocument/2006/relationships/oleObject" Target="../embeddings/oleObject49.bin"/><Relationship Id="rId10" Type="http://schemas.openxmlformats.org/officeDocument/2006/relationships/image" Target="../media/image47.wmf"/><Relationship Id="rId4" Type="http://schemas.openxmlformats.org/officeDocument/2006/relationships/image" Target="../media/image44.wmf"/><Relationship Id="rId9" Type="http://schemas.openxmlformats.org/officeDocument/2006/relationships/oleObject" Target="../embeddings/oleObject46.bin"/><Relationship Id="rId14" Type="http://schemas.openxmlformats.org/officeDocument/2006/relationships/image" Target="../media/image49.wmf"/></Relationships>
</file>

<file path=ppt/slides/_rels/slide16.xml.rels><?xml version="1.0" encoding="UTF-8" standalone="yes"?>
<Relationships xmlns="http://schemas.openxmlformats.org/package/2006/relationships"><Relationship Id="rId8" Type="http://schemas.openxmlformats.org/officeDocument/2006/relationships/image" Target="../media/image53.wmf"/><Relationship Id="rId3" Type="http://schemas.openxmlformats.org/officeDocument/2006/relationships/oleObject" Target="../embeddings/oleObject50.bin"/><Relationship Id="rId7" Type="http://schemas.openxmlformats.org/officeDocument/2006/relationships/oleObject" Target="../embeddings/oleObject52.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52.wmf"/><Relationship Id="rId5" Type="http://schemas.openxmlformats.org/officeDocument/2006/relationships/oleObject" Target="../embeddings/oleObject51.bin"/><Relationship Id="rId4" Type="http://schemas.openxmlformats.org/officeDocument/2006/relationships/image" Target="../media/image51.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55.wmf"/><Relationship Id="rId5" Type="http://schemas.openxmlformats.org/officeDocument/2006/relationships/oleObject" Target="../embeddings/oleObject54.bin"/><Relationship Id="rId4" Type="http://schemas.openxmlformats.org/officeDocument/2006/relationships/image" Target="../media/image54.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57.wmf"/><Relationship Id="rId5" Type="http://schemas.openxmlformats.org/officeDocument/2006/relationships/oleObject" Target="../embeddings/oleObject56.bin"/><Relationship Id="rId4" Type="http://schemas.openxmlformats.org/officeDocument/2006/relationships/image" Target="../media/image56.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57.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58.wmf"/></Relationships>
</file>

<file path=ppt/slides/_rels/slide21.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63.bin"/><Relationship Id="rId18" Type="http://schemas.openxmlformats.org/officeDocument/2006/relationships/image" Target="../media/image66.wmf"/><Relationship Id="rId3" Type="http://schemas.openxmlformats.org/officeDocument/2006/relationships/oleObject" Target="../embeddings/oleObject58.bin"/><Relationship Id="rId21" Type="http://schemas.openxmlformats.org/officeDocument/2006/relationships/oleObject" Target="../embeddings/oleObject67.bin"/><Relationship Id="rId7" Type="http://schemas.openxmlformats.org/officeDocument/2006/relationships/oleObject" Target="../embeddings/oleObject60.bin"/><Relationship Id="rId12" Type="http://schemas.openxmlformats.org/officeDocument/2006/relationships/image" Target="../media/image63.wmf"/><Relationship Id="rId17" Type="http://schemas.openxmlformats.org/officeDocument/2006/relationships/oleObject" Target="../embeddings/oleObject65.bin"/><Relationship Id="rId2" Type="http://schemas.openxmlformats.org/officeDocument/2006/relationships/slideLayout" Target="../slideLayouts/slideLayout2.xml"/><Relationship Id="rId16" Type="http://schemas.openxmlformats.org/officeDocument/2006/relationships/image" Target="../media/image65.wmf"/><Relationship Id="rId20" Type="http://schemas.openxmlformats.org/officeDocument/2006/relationships/image" Target="../media/image67.wmf"/><Relationship Id="rId1" Type="http://schemas.openxmlformats.org/officeDocument/2006/relationships/vmlDrawing" Target="../drawings/vmlDrawing16.vml"/><Relationship Id="rId6" Type="http://schemas.openxmlformats.org/officeDocument/2006/relationships/image" Target="../media/image60.emf"/><Relationship Id="rId11" Type="http://schemas.openxmlformats.org/officeDocument/2006/relationships/oleObject" Target="../embeddings/oleObject62.bin"/><Relationship Id="rId24" Type="http://schemas.openxmlformats.org/officeDocument/2006/relationships/image" Target="../media/image69.wmf"/><Relationship Id="rId5" Type="http://schemas.openxmlformats.org/officeDocument/2006/relationships/oleObject" Target="../embeddings/oleObject59.bin"/><Relationship Id="rId15" Type="http://schemas.openxmlformats.org/officeDocument/2006/relationships/oleObject" Target="../embeddings/oleObject64.bin"/><Relationship Id="rId23" Type="http://schemas.openxmlformats.org/officeDocument/2006/relationships/oleObject" Target="../embeddings/oleObject68.bin"/><Relationship Id="rId10" Type="http://schemas.openxmlformats.org/officeDocument/2006/relationships/image" Target="../media/image62.wmf"/><Relationship Id="rId19" Type="http://schemas.openxmlformats.org/officeDocument/2006/relationships/oleObject" Target="../embeddings/oleObject66.bin"/><Relationship Id="rId4" Type="http://schemas.openxmlformats.org/officeDocument/2006/relationships/image" Target="../media/image59.emf"/><Relationship Id="rId9" Type="http://schemas.openxmlformats.org/officeDocument/2006/relationships/oleObject" Target="../embeddings/oleObject61.bin"/><Relationship Id="rId14" Type="http://schemas.openxmlformats.org/officeDocument/2006/relationships/image" Target="../media/image64.wmf"/><Relationship Id="rId22" Type="http://schemas.openxmlformats.org/officeDocument/2006/relationships/image" Target="../media/image68.wmf"/></Relationships>
</file>

<file path=ppt/slides/_rels/slide22.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74.bin"/><Relationship Id="rId3" Type="http://schemas.openxmlformats.org/officeDocument/2006/relationships/oleObject" Target="../embeddings/oleObject69.bin"/><Relationship Id="rId7" Type="http://schemas.openxmlformats.org/officeDocument/2006/relationships/oleObject" Target="../embeddings/oleObject71.bin"/><Relationship Id="rId12" Type="http://schemas.openxmlformats.org/officeDocument/2006/relationships/image" Target="../media/image74.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71.wmf"/><Relationship Id="rId11" Type="http://schemas.openxmlformats.org/officeDocument/2006/relationships/oleObject" Target="../embeddings/oleObject73.bin"/><Relationship Id="rId5" Type="http://schemas.openxmlformats.org/officeDocument/2006/relationships/oleObject" Target="../embeddings/oleObject70.bin"/><Relationship Id="rId10" Type="http://schemas.openxmlformats.org/officeDocument/2006/relationships/image" Target="../media/image73.wmf"/><Relationship Id="rId4" Type="http://schemas.openxmlformats.org/officeDocument/2006/relationships/image" Target="../media/image70.wmf"/><Relationship Id="rId9" Type="http://schemas.openxmlformats.org/officeDocument/2006/relationships/oleObject" Target="../embeddings/oleObject72.bin"/><Relationship Id="rId14" Type="http://schemas.openxmlformats.org/officeDocument/2006/relationships/image" Target="../media/image75.wmf"/></Relationships>
</file>

<file path=ppt/slides/_rels/slide23.xml.rels><?xml version="1.0" encoding="UTF-8" standalone="yes"?>
<Relationships xmlns="http://schemas.openxmlformats.org/package/2006/relationships"><Relationship Id="rId8" Type="http://schemas.openxmlformats.org/officeDocument/2006/relationships/image" Target="../media/image78.wmf"/><Relationship Id="rId3" Type="http://schemas.openxmlformats.org/officeDocument/2006/relationships/oleObject" Target="../embeddings/oleObject75.bin"/><Relationship Id="rId7" Type="http://schemas.openxmlformats.org/officeDocument/2006/relationships/oleObject" Target="../embeddings/oleObject77.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77.wmf"/><Relationship Id="rId5" Type="http://schemas.openxmlformats.org/officeDocument/2006/relationships/oleObject" Target="../embeddings/oleObject76.bin"/><Relationship Id="rId10" Type="http://schemas.openxmlformats.org/officeDocument/2006/relationships/image" Target="../media/image79.wmf"/><Relationship Id="rId4" Type="http://schemas.openxmlformats.org/officeDocument/2006/relationships/image" Target="../media/image76.wmf"/><Relationship Id="rId9" Type="http://schemas.openxmlformats.org/officeDocument/2006/relationships/oleObject" Target="../embeddings/oleObject78.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82.wmf"/><Relationship Id="rId3" Type="http://schemas.openxmlformats.org/officeDocument/2006/relationships/oleObject" Target="../embeddings/oleObject79.bin"/><Relationship Id="rId7" Type="http://schemas.openxmlformats.org/officeDocument/2006/relationships/oleObject" Target="../embeddings/oleObject81.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81.wmf"/><Relationship Id="rId5" Type="http://schemas.openxmlformats.org/officeDocument/2006/relationships/oleObject" Target="../embeddings/oleObject80.bin"/><Relationship Id="rId4" Type="http://schemas.openxmlformats.org/officeDocument/2006/relationships/image" Target="../media/image80.wmf"/></Relationships>
</file>

<file path=ppt/slides/_rels/slide26.xml.rels><?xml version="1.0" encoding="UTF-8" standalone="yes"?>
<Relationships xmlns="http://schemas.openxmlformats.org/package/2006/relationships"><Relationship Id="rId8" Type="http://schemas.openxmlformats.org/officeDocument/2006/relationships/image" Target="../media/image85.wmf"/><Relationship Id="rId13" Type="http://schemas.openxmlformats.org/officeDocument/2006/relationships/oleObject" Target="../embeddings/oleObject87.bin"/><Relationship Id="rId3" Type="http://schemas.openxmlformats.org/officeDocument/2006/relationships/oleObject" Target="../embeddings/oleObject82.bin"/><Relationship Id="rId7" Type="http://schemas.openxmlformats.org/officeDocument/2006/relationships/oleObject" Target="../embeddings/oleObject84.bin"/><Relationship Id="rId12" Type="http://schemas.openxmlformats.org/officeDocument/2006/relationships/image" Target="../media/image87.wmf"/><Relationship Id="rId2" Type="http://schemas.openxmlformats.org/officeDocument/2006/relationships/slideLayout" Target="../slideLayouts/slideLayout2.xml"/><Relationship Id="rId16" Type="http://schemas.openxmlformats.org/officeDocument/2006/relationships/image" Target="../media/image89.wmf"/><Relationship Id="rId1" Type="http://schemas.openxmlformats.org/officeDocument/2006/relationships/vmlDrawing" Target="../drawings/vmlDrawing20.vml"/><Relationship Id="rId6" Type="http://schemas.openxmlformats.org/officeDocument/2006/relationships/image" Target="../media/image84.wmf"/><Relationship Id="rId11" Type="http://schemas.openxmlformats.org/officeDocument/2006/relationships/oleObject" Target="../embeddings/oleObject86.bin"/><Relationship Id="rId5" Type="http://schemas.openxmlformats.org/officeDocument/2006/relationships/oleObject" Target="../embeddings/oleObject83.bin"/><Relationship Id="rId15" Type="http://schemas.openxmlformats.org/officeDocument/2006/relationships/oleObject" Target="../embeddings/oleObject88.bin"/><Relationship Id="rId10" Type="http://schemas.openxmlformats.org/officeDocument/2006/relationships/image" Target="../media/image86.wmf"/><Relationship Id="rId4" Type="http://schemas.openxmlformats.org/officeDocument/2006/relationships/image" Target="../media/image83.wmf"/><Relationship Id="rId9" Type="http://schemas.openxmlformats.org/officeDocument/2006/relationships/oleObject" Target="../embeddings/oleObject85.bin"/><Relationship Id="rId14" Type="http://schemas.openxmlformats.org/officeDocument/2006/relationships/image" Target="../media/image88.wmf"/></Relationships>
</file>

<file path=ppt/slides/_rels/slide27.xml.rels><?xml version="1.0" encoding="UTF-8" standalone="yes"?>
<Relationships xmlns="http://schemas.openxmlformats.org/package/2006/relationships"><Relationship Id="rId8" Type="http://schemas.openxmlformats.org/officeDocument/2006/relationships/image" Target="../media/image92.wmf"/><Relationship Id="rId13" Type="http://schemas.openxmlformats.org/officeDocument/2006/relationships/oleObject" Target="../embeddings/oleObject94.bin"/><Relationship Id="rId18" Type="http://schemas.openxmlformats.org/officeDocument/2006/relationships/image" Target="../media/image97.wmf"/><Relationship Id="rId3" Type="http://schemas.openxmlformats.org/officeDocument/2006/relationships/oleObject" Target="../embeddings/oleObject89.bin"/><Relationship Id="rId7" Type="http://schemas.openxmlformats.org/officeDocument/2006/relationships/oleObject" Target="../embeddings/oleObject91.bin"/><Relationship Id="rId12" Type="http://schemas.openxmlformats.org/officeDocument/2006/relationships/image" Target="../media/image94.wmf"/><Relationship Id="rId17" Type="http://schemas.openxmlformats.org/officeDocument/2006/relationships/oleObject" Target="../embeddings/oleObject96.bin"/><Relationship Id="rId2" Type="http://schemas.openxmlformats.org/officeDocument/2006/relationships/slideLayout" Target="../slideLayouts/slideLayout2.xml"/><Relationship Id="rId16" Type="http://schemas.openxmlformats.org/officeDocument/2006/relationships/image" Target="../media/image96.wmf"/><Relationship Id="rId20" Type="http://schemas.openxmlformats.org/officeDocument/2006/relationships/image" Target="../media/image98.wmf"/><Relationship Id="rId1" Type="http://schemas.openxmlformats.org/officeDocument/2006/relationships/vmlDrawing" Target="../drawings/vmlDrawing21.vml"/><Relationship Id="rId6" Type="http://schemas.openxmlformats.org/officeDocument/2006/relationships/image" Target="../media/image91.wmf"/><Relationship Id="rId11" Type="http://schemas.openxmlformats.org/officeDocument/2006/relationships/oleObject" Target="../embeddings/oleObject93.bin"/><Relationship Id="rId5" Type="http://schemas.openxmlformats.org/officeDocument/2006/relationships/oleObject" Target="../embeddings/oleObject90.bin"/><Relationship Id="rId15" Type="http://schemas.openxmlformats.org/officeDocument/2006/relationships/oleObject" Target="../embeddings/oleObject95.bin"/><Relationship Id="rId10" Type="http://schemas.openxmlformats.org/officeDocument/2006/relationships/image" Target="../media/image93.wmf"/><Relationship Id="rId19" Type="http://schemas.openxmlformats.org/officeDocument/2006/relationships/oleObject" Target="../embeddings/oleObject97.bin"/><Relationship Id="rId4" Type="http://schemas.openxmlformats.org/officeDocument/2006/relationships/image" Target="../media/image90.wmf"/><Relationship Id="rId9" Type="http://schemas.openxmlformats.org/officeDocument/2006/relationships/oleObject" Target="../embeddings/oleObject92.bin"/><Relationship Id="rId14" Type="http://schemas.openxmlformats.org/officeDocument/2006/relationships/image" Target="../media/image95.wmf"/></Relationships>
</file>

<file path=ppt/slides/_rels/slide28.xml.rels><?xml version="1.0" encoding="UTF-8" standalone="yes"?>
<Relationships xmlns="http://schemas.openxmlformats.org/package/2006/relationships"><Relationship Id="rId8" Type="http://schemas.openxmlformats.org/officeDocument/2006/relationships/image" Target="../media/image101.wmf"/><Relationship Id="rId13" Type="http://schemas.openxmlformats.org/officeDocument/2006/relationships/oleObject" Target="../embeddings/oleObject103.bin"/><Relationship Id="rId3" Type="http://schemas.openxmlformats.org/officeDocument/2006/relationships/oleObject" Target="../embeddings/oleObject98.bin"/><Relationship Id="rId7" Type="http://schemas.openxmlformats.org/officeDocument/2006/relationships/oleObject" Target="../embeddings/oleObject100.bin"/><Relationship Id="rId12" Type="http://schemas.openxmlformats.org/officeDocument/2006/relationships/image" Target="../media/image103.wmf"/><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100.wmf"/><Relationship Id="rId11" Type="http://schemas.openxmlformats.org/officeDocument/2006/relationships/oleObject" Target="../embeddings/oleObject102.bin"/><Relationship Id="rId5" Type="http://schemas.openxmlformats.org/officeDocument/2006/relationships/oleObject" Target="../embeddings/oleObject99.bin"/><Relationship Id="rId10" Type="http://schemas.openxmlformats.org/officeDocument/2006/relationships/image" Target="../media/image102.wmf"/><Relationship Id="rId4" Type="http://schemas.openxmlformats.org/officeDocument/2006/relationships/image" Target="../media/image99.wmf"/><Relationship Id="rId9" Type="http://schemas.openxmlformats.org/officeDocument/2006/relationships/oleObject" Target="../embeddings/oleObject101.bin"/><Relationship Id="rId14" Type="http://schemas.openxmlformats.org/officeDocument/2006/relationships/image" Target="../media/image104.wmf"/></Relationships>
</file>

<file path=ppt/slides/_rels/slide29.xml.rels><?xml version="1.0" encoding="UTF-8" standalone="yes"?>
<Relationships xmlns="http://schemas.openxmlformats.org/package/2006/relationships"><Relationship Id="rId8" Type="http://schemas.openxmlformats.org/officeDocument/2006/relationships/image" Target="../media/image107.wmf"/><Relationship Id="rId3" Type="http://schemas.openxmlformats.org/officeDocument/2006/relationships/oleObject" Target="../embeddings/oleObject104.bin"/><Relationship Id="rId7" Type="http://schemas.openxmlformats.org/officeDocument/2006/relationships/oleObject" Target="../embeddings/oleObject106.bin"/><Relationship Id="rId12" Type="http://schemas.openxmlformats.org/officeDocument/2006/relationships/image" Target="../media/image109.wmf"/><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106.wmf"/><Relationship Id="rId11" Type="http://schemas.openxmlformats.org/officeDocument/2006/relationships/oleObject" Target="../embeddings/oleObject108.bin"/><Relationship Id="rId5" Type="http://schemas.openxmlformats.org/officeDocument/2006/relationships/oleObject" Target="../embeddings/oleObject105.bin"/><Relationship Id="rId10" Type="http://schemas.openxmlformats.org/officeDocument/2006/relationships/image" Target="../media/image108.wmf"/><Relationship Id="rId4" Type="http://schemas.openxmlformats.org/officeDocument/2006/relationships/image" Target="../media/image105.wmf"/><Relationship Id="rId9" Type="http://schemas.openxmlformats.org/officeDocument/2006/relationships/oleObject" Target="../embeddings/oleObject107.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09.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111.wmf"/><Relationship Id="rId5" Type="http://schemas.openxmlformats.org/officeDocument/2006/relationships/oleObject" Target="../embeddings/oleObject110.bin"/><Relationship Id="rId4" Type="http://schemas.openxmlformats.org/officeDocument/2006/relationships/image" Target="../media/image110.wmf"/></Relationships>
</file>

<file path=ppt/slides/_rels/slide31.xml.rels><?xml version="1.0" encoding="UTF-8" standalone="yes"?>
<Relationships xmlns="http://schemas.openxmlformats.org/package/2006/relationships"><Relationship Id="rId8" Type="http://schemas.openxmlformats.org/officeDocument/2006/relationships/image" Target="../media/image114.wmf"/><Relationship Id="rId13" Type="http://schemas.openxmlformats.org/officeDocument/2006/relationships/oleObject" Target="../embeddings/oleObject116.bin"/><Relationship Id="rId3" Type="http://schemas.openxmlformats.org/officeDocument/2006/relationships/oleObject" Target="../embeddings/oleObject111.bin"/><Relationship Id="rId7" Type="http://schemas.openxmlformats.org/officeDocument/2006/relationships/oleObject" Target="../embeddings/oleObject113.bin"/><Relationship Id="rId12" Type="http://schemas.openxmlformats.org/officeDocument/2006/relationships/image" Target="../media/image116.wmf"/><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113.wmf"/><Relationship Id="rId11" Type="http://schemas.openxmlformats.org/officeDocument/2006/relationships/oleObject" Target="../embeddings/oleObject115.bin"/><Relationship Id="rId5" Type="http://schemas.openxmlformats.org/officeDocument/2006/relationships/oleObject" Target="../embeddings/oleObject112.bin"/><Relationship Id="rId10" Type="http://schemas.openxmlformats.org/officeDocument/2006/relationships/image" Target="../media/image115.wmf"/><Relationship Id="rId4" Type="http://schemas.openxmlformats.org/officeDocument/2006/relationships/image" Target="../media/image112.wmf"/><Relationship Id="rId9" Type="http://schemas.openxmlformats.org/officeDocument/2006/relationships/oleObject" Target="../embeddings/oleObject114.bin"/><Relationship Id="rId14" Type="http://schemas.openxmlformats.org/officeDocument/2006/relationships/image" Target="../media/image117.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 Type="http://schemas.openxmlformats.org/officeDocument/2006/relationships/slideLayout" Target="../slideLayouts/slideLayout2.xml"/><Relationship Id="rId16" Type="http://schemas.openxmlformats.org/officeDocument/2006/relationships/image" Target="../media/image17.wmf"/><Relationship Id="rId1" Type="http://schemas.openxmlformats.org/officeDocument/2006/relationships/vmlDrawing" Target="../drawings/vmlDrawing4.vml"/><Relationship Id="rId6" Type="http://schemas.openxmlformats.org/officeDocument/2006/relationships/image" Target="../media/image12.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s>
</file>

<file path=ppt/slides/_rels/slide8.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tx1"/>
                </a:solidFill>
              </a:rPr>
              <a:t>Introduction to Rational Expressions</a:t>
            </a:r>
          </a:p>
        </p:txBody>
      </p:sp>
      <p:sp>
        <p:nvSpPr>
          <p:cNvPr id="12291" name="Rectangle 3"/>
          <p:cNvSpPr>
            <a:spLocks noGrp="1"/>
          </p:cNvSpPr>
          <p:nvPr>
            <p:ph idx="1"/>
          </p:nvPr>
        </p:nvSpPr>
        <p:spPr>
          <a:xfrm>
            <a:off x="457200" y="1280160"/>
            <a:ext cx="8229600" cy="4358640"/>
          </a:xfrm>
          <a:prstGeom prst="rect">
            <a:avLst/>
          </a:prstGeom>
          <a:solidFill>
            <a:srgbClr val="FFFFCC"/>
          </a:solidFill>
          <a:ln w="28575">
            <a:solidFill>
              <a:srgbClr val="000000"/>
            </a:solidFill>
          </a:ln>
        </p:spPr>
        <p:txBody>
          <a:bodyPr>
            <a:noAutofit/>
          </a:bodyPr>
          <a:lstStyle/>
          <a:p>
            <a:pPr marL="533400" indent="-533400" algn="ctr" eaLnBrk="0" hangingPunct="0">
              <a:tabLst>
                <a:tab pos="457200" algn="l"/>
              </a:tabLst>
            </a:pPr>
            <a:r>
              <a:rPr lang="en-US" b="1" dirty="0">
                <a:solidFill>
                  <a:srgbClr val="000000"/>
                </a:solidFill>
                <a:latin typeface="Calibri" pitchFamily="34" charset="0"/>
              </a:rPr>
              <a:t>Summary of Arithmetic Rules for Rational Numbers (or Fractions)</a:t>
            </a:r>
          </a:p>
          <a:p>
            <a:pPr marL="533400" indent="-533400" eaLnBrk="0" hangingPunct="0">
              <a:tabLst>
                <a:tab pos="457200" algn="l"/>
              </a:tabLst>
            </a:pPr>
            <a:r>
              <a:rPr lang="en-US" dirty="0">
                <a:solidFill>
                  <a:srgbClr val="000000"/>
                </a:solidFill>
                <a:latin typeface="Calibri" pitchFamily="34" charset="0"/>
              </a:rPr>
              <a:t>A </a:t>
            </a:r>
            <a:r>
              <a:rPr lang="en-US" b="1" dirty="0">
                <a:solidFill>
                  <a:srgbClr val="C00000"/>
                </a:solidFill>
                <a:latin typeface="Calibri" pitchFamily="34" charset="0"/>
              </a:rPr>
              <a:t>fraction</a:t>
            </a:r>
            <a:r>
              <a:rPr lang="en-US" dirty="0">
                <a:solidFill>
                  <a:srgbClr val="000000"/>
                </a:solidFill>
                <a:latin typeface="Calibri" pitchFamily="34" charset="0"/>
              </a:rPr>
              <a:t> (or </a:t>
            </a:r>
            <a:r>
              <a:rPr lang="en-US" b="1" dirty="0">
                <a:solidFill>
                  <a:srgbClr val="C00000"/>
                </a:solidFill>
                <a:latin typeface="Calibri" pitchFamily="34" charset="0"/>
              </a:rPr>
              <a:t>rational number</a:t>
            </a:r>
            <a:r>
              <a:rPr lang="en-US" dirty="0">
                <a:solidFill>
                  <a:srgbClr val="000000"/>
                </a:solidFill>
                <a:latin typeface="Calibri" pitchFamily="34" charset="0"/>
              </a:rPr>
              <a:t>) is a number that can </a:t>
            </a:r>
          </a:p>
          <a:p>
            <a:pPr marL="533400" indent="-533400" eaLnBrk="0" hangingPunct="0">
              <a:tabLst>
                <a:tab pos="457200" algn="l"/>
              </a:tabLst>
            </a:pPr>
            <a:r>
              <a:rPr lang="en-US" dirty="0">
                <a:solidFill>
                  <a:srgbClr val="000000"/>
                </a:solidFill>
                <a:latin typeface="Calibri" pitchFamily="34" charset="0"/>
              </a:rPr>
              <a:t>be written in the form      where </a:t>
            </a:r>
            <a:r>
              <a:rPr lang="en-US" i="1" dirty="0">
                <a:solidFill>
                  <a:srgbClr val="000000"/>
                </a:solidFill>
                <a:latin typeface="Calibri" pitchFamily="34" charset="0"/>
              </a:rPr>
              <a:t>a </a:t>
            </a:r>
            <a:r>
              <a:rPr lang="en-US" dirty="0">
                <a:solidFill>
                  <a:srgbClr val="000000"/>
                </a:solidFill>
                <a:latin typeface="Calibri" pitchFamily="34" charset="0"/>
              </a:rPr>
              <a:t>and </a:t>
            </a:r>
            <a:r>
              <a:rPr lang="en-US" i="1" dirty="0">
                <a:solidFill>
                  <a:srgbClr val="000000"/>
                </a:solidFill>
                <a:latin typeface="Calibri" pitchFamily="34" charset="0"/>
              </a:rPr>
              <a:t>b </a:t>
            </a:r>
            <a:r>
              <a:rPr lang="en-US" dirty="0">
                <a:solidFill>
                  <a:srgbClr val="000000"/>
                </a:solidFill>
                <a:latin typeface="Calibri" pitchFamily="34" charset="0"/>
              </a:rPr>
              <a:t>are integers </a:t>
            </a:r>
          </a:p>
          <a:p>
            <a:pPr marL="533400" indent="-533400" eaLnBrk="0" hangingPunct="0">
              <a:spcBef>
                <a:spcPct val="30000"/>
              </a:spcBef>
              <a:tabLst>
                <a:tab pos="457200" algn="l"/>
              </a:tabLst>
            </a:pPr>
            <a:r>
              <a:rPr lang="en-US" dirty="0">
                <a:solidFill>
                  <a:srgbClr val="000000"/>
                </a:solidFill>
                <a:latin typeface="Calibri" pitchFamily="34" charset="0"/>
              </a:rPr>
              <a:t>and </a:t>
            </a:r>
            <a:r>
              <a:rPr lang="en-US" b="1" i="1" dirty="0">
                <a:solidFill>
                  <a:srgbClr val="000000"/>
                </a:solidFill>
                <a:latin typeface="Calibri" pitchFamily="34" charset="0"/>
              </a:rPr>
              <a:t>b </a:t>
            </a:r>
            <a:r>
              <a:rPr lang="en-US" dirty="0">
                <a:solidFill>
                  <a:srgbClr val="000000"/>
                </a:solidFill>
                <a:latin typeface="Symbol" pitchFamily="18" charset="2"/>
                <a:sym typeface="Symbol"/>
              </a:rPr>
              <a:t></a:t>
            </a:r>
            <a:r>
              <a:rPr lang="en-US" b="1" dirty="0">
                <a:solidFill>
                  <a:srgbClr val="000000"/>
                </a:solidFill>
                <a:latin typeface="Calibri" pitchFamily="34" charset="0"/>
              </a:rPr>
              <a:t> 0</a:t>
            </a:r>
            <a:r>
              <a:rPr lang="en-US" dirty="0">
                <a:solidFill>
                  <a:srgbClr val="000000"/>
                </a:solidFill>
                <a:latin typeface="Calibri" pitchFamily="34" charset="0"/>
              </a:rPr>
              <a:t>. (Remember, no denominator can be 0.)</a:t>
            </a:r>
          </a:p>
          <a:p>
            <a:pPr marL="533400" indent="-533400" eaLnBrk="0" hangingPunct="0">
              <a:lnSpc>
                <a:spcPct val="135000"/>
              </a:lnSpc>
              <a:tabLst>
                <a:tab pos="457200" algn="l"/>
              </a:tabLst>
            </a:pPr>
            <a:r>
              <a:rPr lang="en-US" b="1" dirty="0">
                <a:solidFill>
                  <a:srgbClr val="000000"/>
                </a:solidFill>
                <a:latin typeface="Calibri" pitchFamily="34" charset="0"/>
              </a:rPr>
              <a:t>The Fundamental Principle</a:t>
            </a:r>
            <a:r>
              <a:rPr lang="en-US" dirty="0">
                <a:solidFill>
                  <a:srgbClr val="000000"/>
                </a:solidFill>
                <a:latin typeface="Calibri" pitchFamily="34" charset="0"/>
              </a:rPr>
              <a:t>:</a:t>
            </a:r>
          </a:p>
          <a:p>
            <a:pPr marL="533400" indent="-533400" eaLnBrk="0" hangingPunct="0">
              <a:lnSpc>
                <a:spcPct val="210000"/>
              </a:lnSpc>
              <a:tabLst>
                <a:tab pos="457200" algn="l"/>
              </a:tabLst>
            </a:pPr>
            <a:r>
              <a:rPr lang="en-US" dirty="0">
                <a:solidFill>
                  <a:srgbClr val="000000"/>
                </a:solidFill>
                <a:latin typeface="Calibri" pitchFamily="34" charset="0"/>
              </a:rPr>
              <a:t>The </a:t>
            </a:r>
            <a:r>
              <a:rPr lang="en-US" b="1" dirty="0">
                <a:solidFill>
                  <a:srgbClr val="000000"/>
                </a:solidFill>
                <a:latin typeface="Calibri" pitchFamily="34" charset="0"/>
              </a:rPr>
              <a:t>reciprocal</a:t>
            </a:r>
            <a:r>
              <a:rPr lang="en-US" dirty="0">
                <a:solidFill>
                  <a:srgbClr val="000000"/>
                </a:solidFill>
                <a:latin typeface="Calibri" pitchFamily="34" charset="0"/>
              </a:rPr>
              <a:t> of             and </a:t>
            </a:r>
          </a:p>
        </p:txBody>
      </p:sp>
      <p:graphicFrame>
        <p:nvGraphicFramePr>
          <p:cNvPr id="12293" name="Object 29"/>
          <p:cNvGraphicFramePr>
            <a:graphicFrameLocks noChangeAspect="1"/>
          </p:cNvGraphicFramePr>
          <p:nvPr/>
        </p:nvGraphicFramePr>
        <p:xfrm>
          <a:off x="3822906" y="2617836"/>
          <a:ext cx="279400" cy="838200"/>
        </p:xfrm>
        <a:graphic>
          <a:graphicData uri="http://schemas.openxmlformats.org/presentationml/2006/ole">
            <mc:AlternateContent xmlns:mc="http://schemas.openxmlformats.org/markup-compatibility/2006">
              <mc:Choice xmlns:v="urn:schemas-microsoft-com:vml" Requires="v">
                <p:oleObj spid="_x0000_s6166" name="Equation" r:id="rId3" imgW="355680" imgH="1103760" progId="Equation.DSMT4">
                  <p:embed/>
                </p:oleObj>
              </mc:Choice>
              <mc:Fallback>
                <p:oleObj name="Equation" r:id="rId3" imgW="355680" imgH="1103760" progId="Equation.DSMT4">
                  <p:embed/>
                  <p:pic>
                    <p:nvPicPr>
                      <p:cNvPr id="0" name="Object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22906" y="2617836"/>
                        <a:ext cx="279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4" name="Object 30"/>
          <p:cNvGraphicFramePr>
            <a:graphicFrameLocks noChangeAspect="1"/>
          </p:cNvGraphicFramePr>
          <p:nvPr/>
        </p:nvGraphicFramePr>
        <p:xfrm>
          <a:off x="4664996" y="3760788"/>
          <a:ext cx="3441700" cy="838200"/>
        </p:xfrm>
        <a:graphic>
          <a:graphicData uri="http://schemas.openxmlformats.org/presentationml/2006/ole">
            <mc:AlternateContent xmlns:mc="http://schemas.openxmlformats.org/markup-compatibility/2006">
              <mc:Choice xmlns:v="urn:schemas-microsoft-com:vml" Requires="v">
                <p:oleObj spid="_x0000_s6167" name="Equation" r:id="rId5" imgW="3441600" imgH="838080" progId="Equation.DSMT4">
                  <p:embed/>
                </p:oleObj>
              </mc:Choice>
              <mc:Fallback>
                <p:oleObj name="Equation" r:id="rId5" imgW="3441600" imgH="838080" progId="Equation.DSMT4">
                  <p:embed/>
                  <p:pic>
                    <p:nvPicPr>
                      <p:cNvPr id="0" name="Object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64996" y="3760788"/>
                        <a:ext cx="344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5" name="Object 31"/>
          <p:cNvGraphicFramePr>
            <a:graphicFrameLocks noChangeAspect="1"/>
          </p:cNvGraphicFramePr>
          <p:nvPr/>
        </p:nvGraphicFramePr>
        <p:xfrm>
          <a:off x="3079956" y="4675236"/>
          <a:ext cx="901700" cy="838200"/>
        </p:xfrm>
        <a:graphic>
          <a:graphicData uri="http://schemas.openxmlformats.org/presentationml/2006/ole">
            <mc:AlternateContent xmlns:mc="http://schemas.openxmlformats.org/markup-compatibility/2006">
              <mc:Choice xmlns:v="urn:schemas-microsoft-com:vml" Requires="v">
                <p:oleObj spid="_x0000_s6168" name="Equation" r:id="rId7" imgW="901309" imgH="837836" progId="Equation.DSMT4">
                  <p:embed/>
                </p:oleObj>
              </mc:Choice>
              <mc:Fallback>
                <p:oleObj name="Equation" r:id="rId7" imgW="901309" imgH="837836" progId="Equation.DSMT4">
                  <p:embed/>
                  <p:pic>
                    <p:nvPicPr>
                      <p:cNvPr id="0" name="Object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79956" y="4675236"/>
                        <a:ext cx="90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6" name="Object 32"/>
          <p:cNvGraphicFramePr>
            <a:graphicFrameLocks noChangeAspect="1"/>
          </p:cNvGraphicFramePr>
          <p:nvPr/>
        </p:nvGraphicFramePr>
        <p:xfrm>
          <a:off x="4638675" y="4687888"/>
          <a:ext cx="3429000" cy="838200"/>
        </p:xfrm>
        <a:graphic>
          <a:graphicData uri="http://schemas.openxmlformats.org/presentationml/2006/ole">
            <mc:AlternateContent xmlns:mc="http://schemas.openxmlformats.org/markup-compatibility/2006">
              <mc:Choice xmlns:v="urn:schemas-microsoft-com:vml" Requires="v">
                <p:oleObj spid="_x0000_s6169" name="Equation" r:id="rId9" imgW="3429000" imgH="838080" progId="Equation.DSMT4">
                  <p:embed/>
                </p:oleObj>
              </mc:Choice>
              <mc:Fallback>
                <p:oleObj name="Equation" r:id="rId9" imgW="3429000" imgH="838080" progId="Equation.DSMT4">
                  <p:embed/>
                  <p:pic>
                    <p:nvPicPr>
                      <p:cNvPr id="0" name="Object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38675" y="4687888"/>
                        <a:ext cx="3429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tx1"/>
                </a:solidFill>
              </a:rPr>
              <a:t>Introduction to Rational Expressions</a:t>
            </a:r>
          </a:p>
        </p:txBody>
      </p:sp>
      <p:sp>
        <p:nvSpPr>
          <p:cNvPr id="13315" name="Rectangle 3"/>
          <p:cNvSpPr>
            <a:spLocks noGrp="1"/>
          </p:cNvSpPr>
          <p:nvPr>
            <p:ph idx="1"/>
          </p:nvPr>
        </p:nvSpPr>
        <p:spPr>
          <a:prstGeom prst="rect">
            <a:avLst/>
          </a:prstGeom>
          <a:solidFill>
            <a:srgbClr val="FFFFCC"/>
          </a:solidFill>
          <a:ln w="28575">
            <a:solidFill>
              <a:srgbClr val="000000"/>
            </a:solidFill>
          </a:ln>
        </p:spPr>
        <p:txBody>
          <a:bodyPr>
            <a:noAutofit/>
          </a:bodyPr>
          <a:lstStyle/>
          <a:p>
            <a:pPr marL="533400" indent="-533400" algn="ctr" eaLnBrk="0" hangingPunct="0">
              <a:tabLst>
                <a:tab pos="457200" algn="l"/>
              </a:tabLst>
            </a:pPr>
            <a:r>
              <a:rPr lang="en-US" b="1" dirty="0">
                <a:solidFill>
                  <a:srgbClr val="000000"/>
                </a:solidFill>
                <a:latin typeface="Calibri" pitchFamily="34" charset="0"/>
              </a:rPr>
              <a:t>Summary of Arithmetic Rules for Rational Numbers (or Fractions) (cont.)</a:t>
            </a:r>
          </a:p>
          <a:p>
            <a:pPr marL="533400" indent="-533400" eaLnBrk="0" hangingPunct="0">
              <a:lnSpc>
                <a:spcPct val="150000"/>
              </a:lnSpc>
              <a:tabLst>
                <a:tab pos="457200" algn="l"/>
              </a:tabLst>
            </a:pPr>
            <a:r>
              <a:rPr lang="en-US" b="1" dirty="0">
                <a:solidFill>
                  <a:srgbClr val="000000"/>
                </a:solidFill>
                <a:latin typeface="Calibri" pitchFamily="34" charset="0"/>
              </a:rPr>
              <a:t>Multiplication:</a:t>
            </a:r>
          </a:p>
          <a:p>
            <a:pPr marL="533400" indent="-533400" eaLnBrk="0" hangingPunct="0">
              <a:lnSpc>
                <a:spcPct val="215000"/>
              </a:lnSpc>
              <a:spcBef>
                <a:spcPts val="0"/>
              </a:spcBef>
              <a:tabLst>
                <a:tab pos="457200" algn="l"/>
              </a:tabLst>
            </a:pPr>
            <a:r>
              <a:rPr lang="en-US" b="1" dirty="0">
                <a:solidFill>
                  <a:srgbClr val="000000"/>
                </a:solidFill>
                <a:latin typeface="Calibri" pitchFamily="34" charset="0"/>
              </a:rPr>
              <a:t>Division: </a:t>
            </a:r>
          </a:p>
          <a:p>
            <a:pPr marL="533400" indent="-533400" eaLnBrk="0" hangingPunct="0">
              <a:lnSpc>
                <a:spcPct val="215000"/>
              </a:lnSpc>
              <a:tabLst>
                <a:tab pos="457200" algn="l"/>
              </a:tabLst>
            </a:pPr>
            <a:r>
              <a:rPr lang="en-US" b="1" dirty="0">
                <a:solidFill>
                  <a:srgbClr val="000000"/>
                </a:solidFill>
                <a:latin typeface="Calibri" pitchFamily="34" charset="0"/>
              </a:rPr>
              <a:t>Addition:</a:t>
            </a:r>
          </a:p>
          <a:p>
            <a:pPr marL="533400" indent="-533400" eaLnBrk="0" hangingPunct="0">
              <a:lnSpc>
                <a:spcPct val="215000"/>
              </a:lnSpc>
              <a:spcBef>
                <a:spcPts val="0"/>
              </a:spcBef>
              <a:tabLst>
                <a:tab pos="457200" algn="l"/>
              </a:tabLst>
            </a:pPr>
            <a:r>
              <a:rPr lang="en-US" b="1" dirty="0">
                <a:solidFill>
                  <a:srgbClr val="000000"/>
                </a:solidFill>
                <a:latin typeface="Calibri" pitchFamily="34" charset="0"/>
              </a:rPr>
              <a:t>Subtraction</a:t>
            </a:r>
            <a:r>
              <a:rPr lang="en-US" dirty="0">
                <a:solidFill>
                  <a:srgbClr val="000000"/>
                </a:solidFill>
                <a:latin typeface="Calibri" pitchFamily="34" charset="0"/>
              </a:rPr>
              <a:t>: </a:t>
            </a:r>
          </a:p>
        </p:txBody>
      </p:sp>
      <p:graphicFrame>
        <p:nvGraphicFramePr>
          <p:cNvPr id="13317" name="Object 33"/>
          <p:cNvGraphicFramePr>
            <a:graphicFrameLocks noChangeAspect="1"/>
          </p:cNvGraphicFramePr>
          <p:nvPr/>
        </p:nvGraphicFramePr>
        <p:xfrm>
          <a:off x="2921000" y="2195513"/>
          <a:ext cx="3924300" cy="838200"/>
        </p:xfrm>
        <a:graphic>
          <a:graphicData uri="http://schemas.openxmlformats.org/presentationml/2006/ole">
            <mc:AlternateContent xmlns:mc="http://schemas.openxmlformats.org/markup-compatibility/2006">
              <mc:Choice xmlns:v="urn:schemas-microsoft-com:vml" Requires="v">
                <p:oleObj spid="_x0000_s7190" name="Equation" r:id="rId3" imgW="3924000" imgH="838080" progId="Equation.DSMT4">
                  <p:embed/>
                </p:oleObj>
              </mc:Choice>
              <mc:Fallback>
                <p:oleObj name="Equation" r:id="rId3" imgW="3924000" imgH="838080" progId="Equation.DSMT4">
                  <p:embed/>
                  <p:pic>
                    <p:nvPicPr>
                      <p:cNvPr id="0" name="Object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1000" y="2195513"/>
                        <a:ext cx="3924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8" name="Object 34"/>
          <p:cNvGraphicFramePr>
            <a:graphicFrameLocks noChangeAspect="1"/>
          </p:cNvGraphicFramePr>
          <p:nvPr/>
        </p:nvGraphicFramePr>
        <p:xfrm>
          <a:off x="2921000" y="3122459"/>
          <a:ext cx="4470400" cy="838200"/>
        </p:xfrm>
        <a:graphic>
          <a:graphicData uri="http://schemas.openxmlformats.org/presentationml/2006/ole">
            <mc:AlternateContent xmlns:mc="http://schemas.openxmlformats.org/markup-compatibility/2006">
              <mc:Choice xmlns:v="urn:schemas-microsoft-com:vml" Requires="v">
                <p:oleObj spid="_x0000_s7191" name="Equation" r:id="rId5" imgW="4470120" imgH="838080" progId="Equation.DSMT4">
                  <p:embed/>
                </p:oleObj>
              </mc:Choice>
              <mc:Fallback>
                <p:oleObj name="Equation" r:id="rId5" imgW="4470120" imgH="838080" progId="Equation.DSMT4">
                  <p:embed/>
                  <p:pic>
                    <p:nvPicPr>
                      <p:cNvPr id="0" name="Object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21000" y="3122459"/>
                        <a:ext cx="4470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9" name="Object 35"/>
          <p:cNvGraphicFramePr>
            <a:graphicFrameLocks noChangeAspect="1"/>
          </p:cNvGraphicFramePr>
          <p:nvPr>
            <p:extLst>
              <p:ext uri="{D42A27DB-BD31-4B8C-83A1-F6EECF244321}">
                <p14:modId xmlns:p14="http://schemas.microsoft.com/office/powerpoint/2010/main" val="3459295844"/>
              </p:ext>
            </p:extLst>
          </p:nvPr>
        </p:nvGraphicFramePr>
        <p:xfrm>
          <a:off x="2940050" y="4049713"/>
          <a:ext cx="3670300" cy="838200"/>
        </p:xfrm>
        <a:graphic>
          <a:graphicData uri="http://schemas.openxmlformats.org/presentationml/2006/ole">
            <mc:AlternateContent xmlns:mc="http://schemas.openxmlformats.org/markup-compatibility/2006">
              <mc:Choice xmlns:v="urn:schemas-microsoft-com:vml" Requires="v">
                <p:oleObj spid="_x0000_s7192" name="Equation" r:id="rId7" imgW="3670200" imgH="838080" progId="Equation.DSMT4">
                  <p:embed/>
                </p:oleObj>
              </mc:Choice>
              <mc:Fallback>
                <p:oleObj name="Equation" r:id="rId7" imgW="3670200" imgH="838080" progId="Equation.DSMT4">
                  <p:embed/>
                  <p:pic>
                    <p:nvPicPr>
                      <p:cNvPr id="0" name="Object 35"/>
                      <p:cNvPicPr>
                        <a:picLocks noChangeAspect="1" noChangeArrowheads="1"/>
                      </p:cNvPicPr>
                      <p:nvPr/>
                    </p:nvPicPr>
                    <p:blipFill>
                      <a:blip r:embed="rId8"/>
                      <a:srcRect/>
                      <a:stretch>
                        <a:fillRect/>
                      </a:stretch>
                    </p:blipFill>
                    <p:spPr bwMode="auto">
                      <a:xfrm>
                        <a:off x="2940050" y="4049713"/>
                        <a:ext cx="3670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20" name="Object 36"/>
          <p:cNvGraphicFramePr>
            <a:graphicFrameLocks noChangeAspect="1"/>
          </p:cNvGraphicFramePr>
          <p:nvPr/>
        </p:nvGraphicFramePr>
        <p:xfrm>
          <a:off x="2921000" y="4976352"/>
          <a:ext cx="3759200" cy="838200"/>
        </p:xfrm>
        <a:graphic>
          <a:graphicData uri="http://schemas.openxmlformats.org/presentationml/2006/ole">
            <mc:AlternateContent xmlns:mc="http://schemas.openxmlformats.org/markup-compatibility/2006">
              <mc:Choice xmlns:v="urn:schemas-microsoft-com:vml" Requires="v">
                <p:oleObj spid="_x0000_s7193" name="Equation" r:id="rId9" imgW="3759120" imgH="838080" progId="Equation.DSMT4">
                  <p:embed/>
                </p:oleObj>
              </mc:Choice>
              <mc:Fallback>
                <p:oleObj name="Equation" r:id="rId9" imgW="3759120" imgH="838080" progId="Equation.DSMT4">
                  <p:embed/>
                  <p:pic>
                    <p:nvPicPr>
                      <p:cNvPr id="0" name="Object 3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21000" y="4976352"/>
                        <a:ext cx="3759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tx1"/>
                </a:solidFill>
              </a:rPr>
              <a:t>Introduction to Rational Expressions</a:t>
            </a:r>
          </a:p>
        </p:txBody>
      </p:sp>
      <p:sp>
        <p:nvSpPr>
          <p:cNvPr id="14339" name="Rectangle 3"/>
          <p:cNvSpPr>
            <a:spLocks noGrp="1"/>
          </p:cNvSpPr>
          <p:nvPr>
            <p:ph idx="1"/>
          </p:nvPr>
        </p:nvSpPr>
        <p:spPr>
          <a:xfrm>
            <a:off x="457200" y="1280160"/>
            <a:ext cx="8229600" cy="3063240"/>
          </a:xfrm>
          <a:prstGeom prst="rect">
            <a:avLst/>
          </a:prstGeom>
          <a:solidFill>
            <a:srgbClr val="FFFFCC"/>
          </a:solidFill>
          <a:ln w="28575">
            <a:solidFill>
              <a:srgbClr val="000000"/>
            </a:solidFill>
          </a:ln>
        </p:spPr>
        <p:txBody>
          <a:bodyPr>
            <a:noAutofit/>
          </a:bodyPr>
          <a:lstStyle/>
          <a:p>
            <a:pPr marL="533400" indent="-533400" algn="ctr" eaLnBrk="0" hangingPunct="0">
              <a:tabLst>
                <a:tab pos="457200" algn="l"/>
              </a:tabLst>
            </a:pPr>
            <a:r>
              <a:rPr lang="en-US" b="1" dirty="0">
                <a:solidFill>
                  <a:srgbClr val="000000"/>
                </a:solidFill>
                <a:latin typeface="Calibri" pitchFamily="34" charset="0"/>
              </a:rPr>
              <a:t>The Fundamental Principal of Rational Expressions</a:t>
            </a:r>
          </a:p>
          <a:p>
            <a:pPr marL="533400" indent="-533400" eaLnBrk="0" hangingPunct="0">
              <a:lnSpc>
                <a:spcPct val="155000"/>
              </a:lnSpc>
              <a:spcBef>
                <a:spcPct val="35000"/>
              </a:spcBef>
              <a:tabLst>
                <a:tab pos="457200" algn="l"/>
              </a:tabLst>
            </a:pPr>
            <a:r>
              <a:rPr lang="en-US" dirty="0">
                <a:solidFill>
                  <a:srgbClr val="000000"/>
                </a:solidFill>
                <a:latin typeface="Calibri" pitchFamily="34" charset="0"/>
              </a:rPr>
              <a:t>If      is a rational expression and </a:t>
            </a:r>
            <a:r>
              <a:rPr lang="en-US" i="1" dirty="0">
                <a:solidFill>
                  <a:srgbClr val="000000"/>
                </a:solidFill>
                <a:latin typeface="Calibri" pitchFamily="34" charset="0"/>
              </a:rPr>
              <a:t>P</a:t>
            </a:r>
            <a:r>
              <a:rPr lang="en-US" dirty="0">
                <a:solidFill>
                  <a:srgbClr val="000000"/>
                </a:solidFill>
                <a:latin typeface="Calibri" pitchFamily="34" charset="0"/>
              </a:rPr>
              <a:t>, </a:t>
            </a:r>
            <a:r>
              <a:rPr lang="en-US" i="1" dirty="0">
                <a:solidFill>
                  <a:srgbClr val="000000"/>
                </a:solidFill>
                <a:latin typeface="Calibri" pitchFamily="34" charset="0"/>
              </a:rPr>
              <a:t>Q</a:t>
            </a:r>
            <a:r>
              <a:rPr lang="en-US" dirty="0">
                <a:solidFill>
                  <a:srgbClr val="000000"/>
                </a:solidFill>
                <a:latin typeface="Calibri" pitchFamily="34" charset="0"/>
              </a:rPr>
              <a:t>, and </a:t>
            </a:r>
            <a:r>
              <a:rPr lang="en-US" i="1" dirty="0">
                <a:solidFill>
                  <a:srgbClr val="000000"/>
                </a:solidFill>
                <a:latin typeface="Calibri" pitchFamily="34" charset="0"/>
              </a:rPr>
              <a:t>K </a:t>
            </a:r>
            <a:r>
              <a:rPr lang="en-US" dirty="0">
                <a:solidFill>
                  <a:srgbClr val="000000"/>
                </a:solidFill>
                <a:latin typeface="Calibri" pitchFamily="34" charset="0"/>
              </a:rPr>
              <a:t>are </a:t>
            </a:r>
          </a:p>
          <a:p>
            <a:pPr marL="533400" indent="-533400" eaLnBrk="0" hangingPunct="0">
              <a:spcBef>
                <a:spcPct val="30000"/>
              </a:spcBef>
              <a:tabLst>
                <a:tab pos="457200" algn="l"/>
              </a:tabLst>
            </a:pPr>
            <a:r>
              <a:rPr lang="en-US" dirty="0">
                <a:solidFill>
                  <a:srgbClr val="000000"/>
                </a:solidFill>
                <a:latin typeface="Calibri" pitchFamily="34" charset="0"/>
              </a:rPr>
              <a:t>polynomials where </a:t>
            </a:r>
            <a:r>
              <a:rPr lang="en-US" i="1" dirty="0">
                <a:solidFill>
                  <a:srgbClr val="000000"/>
                </a:solidFill>
                <a:latin typeface="Calibri" pitchFamily="34" charset="0"/>
              </a:rPr>
              <a:t>Q</a:t>
            </a:r>
            <a:r>
              <a:rPr lang="en-US" dirty="0">
                <a:solidFill>
                  <a:srgbClr val="000000"/>
                </a:solidFill>
                <a:latin typeface="Calibri" pitchFamily="34" charset="0"/>
              </a:rPr>
              <a:t>, </a:t>
            </a:r>
            <a:r>
              <a:rPr lang="en-US" i="1" dirty="0">
                <a:solidFill>
                  <a:srgbClr val="000000"/>
                </a:solidFill>
                <a:latin typeface="Calibri" pitchFamily="34" charset="0"/>
              </a:rPr>
              <a:t>K </a:t>
            </a:r>
            <a:r>
              <a:rPr lang="en-US" dirty="0">
                <a:solidFill>
                  <a:srgbClr val="000000"/>
                </a:solidFill>
                <a:latin typeface="Calibri" pitchFamily="34" charset="0"/>
              </a:rPr>
              <a:t>≠ 0, then</a:t>
            </a:r>
          </a:p>
          <a:p>
            <a:pPr>
              <a:buFont typeface="Courier New" pitchFamily="49" charset="0"/>
              <a:buNone/>
            </a:pPr>
            <a:endParaRPr lang="en-US" i="0" dirty="0">
              <a:solidFill>
                <a:schemeClr val="tx1"/>
              </a:solidFill>
            </a:endParaRPr>
          </a:p>
        </p:txBody>
      </p:sp>
      <p:graphicFrame>
        <p:nvGraphicFramePr>
          <p:cNvPr id="14341" name="Object 31"/>
          <p:cNvGraphicFramePr>
            <a:graphicFrameLocks noChangeAspect="1"/>
          </p:cNvGraphicFramePr>
          <p:nvPr/>
        </p:nvGraphicFramePr>
        <p:xfrm>
          <a:off x="838200" y="1905000"/>
          <a:ext cx="317500" cy="863600"/>
        </p:xfrm>
        <a:graphic>
          <a:graphicData uri="http://schemas.openxmlformats.org/presentationml/2006/ole">
            <mc:AlternateContent xmlns:mc="http://schemas.openxmlformats.org/markup-compatibility/2006">
              <mc:Choice xmlns:v="urn:schemas-microsoft-com:vml" Requires="v">
                <p:oleObj spid="_x0000_s8204" name="Equation" r:id="rId3" imgW="317362" imgH="863225" progId="Equation.DSMT4">
                  <p:embed/>
                </p:oleObj>
              </mc:Choice>
              <mc:Fallback>
                <p:oleObj name="Equation" r:id="rId3" imgW="317362" imgH="863225" progId="Equation.DSMT4">
                  <p:embed/>
                  <p:pic>
                    <p:nvPicPr>
                      <p:cNvPr id="0" name="Object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905000"/>
                        <a:ext cx="317500" cy="86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32"/>
          <p:cNvGraphicFramePr>
            <a:graphicFrameLocks noChangeAspect="1"/>
          </p:cNvGraphicFramePr>
          <p:nvPr/>
        </p:nvGraphicFramePr>
        <p:xfrm>
          <a:off x="3854450" y="3305175"/>
          <a:ext cx="1435100" cy="876300"/>
        </p:xfrm>
        <a:graphic>
          <a:graphicData uri="http://schemas.openxmlformats.org/presentationml/2006/ole">
            <mc:AlternateContent xmlns:mc="http://schemas.openxmlformats.org/markup-compatibility/2006">
              <mc:Choice xmlns:v="urn:schemas-microsoft-com:vml" Requires="v">
                <p:oleObj spid="_x0000_s8205" name="Equation" r:id="rId5" imgW="1435100" imgH="876300" progId="Equation.DSMT4">
                  <p:embed/>
                </p:oleObj>
              </mc:Choice>
              <mc:Fallback>
                <p:oleObj name="Equation" r:id="rId5" imgW="1435100" imgH="876300" progId="Equation.DSMT4">
                  <p:embed/>
                  <p:pic>
                    <p:nvPicPr>
                      <p:cNvPr id="0" name="Object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4450" y="3305175"/>
                        <a:ext cx="14351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tx1"/>
                </a:solidFill>
              </a:rPr>
              <a:t>Example 2: Reducing Rational Expressions</a:t>
            </a:r>
          </a:p>
        </p:txBody>
      </p:sp>
      <p:sp>
        <p:nvSpPr>
          <p:cNvPr id="15363" name="Rectangle 3"/>
          <p:cNvSpPr>
            <a:spLocks noGrp="1"/>
          </p:cNvSpPr>
          <p:nvPr>
            <p:ph idx="1"/>
          </p:nvPr>
        </p:nvSpPr>
        <p:spPr>
          <a:xfrm>
            <a:off x="457200" y="1066800"/>
            <a:ext cx="8229600" cy="4087273"/>
          </a:xfrm>
          <a:prstGeom prst="rect">
            <a:avLst/>
          </a:prstGeom>
        </p:spPr>
        <p:txBody>
          <a:bodyPr>
            <a:spAutoFit/>
          </a:bodyPr>
          <a:lstStyle/>
          <a:p>
            <a:pPr marL="0" indent="0">
              <a:buFont typeface="Courier New" pitchFamily="49" charset="0"/>
              <a:buNone/>
            </a:pPr>
            <a:r>
              <a:rPr lang="en-US" i="0" dirty="0">
                <a:solidFill>
                  <a:schemeClr val="tx1"/>
                </a:solidFill>
              </a:rPr>
              <a:t>Use the fundamental principle to reduce each expression to lowest terms. State any restrictions on the variable by using the fact that no denominator can be 0. This restriction applies to denominators </a:t>
            </a:r>
            <a:r>
              <a:rPr lang="en-US" b="1" i="0" dirty="0">
                <a:solidFill>
                  <a:schemeClr val="tx1"/>
                </a:solidFill>
              </a:rPr>
              <a:t>before and after </a:t>
            </a:r>
            <a:r>
              <a:rPr lang="en-US" i="0" dirty="0">
                <a:solidFill>
                  <a:schemeClr val="tx1"/>
                </a:solidFill>
              </a:rPr>
              <a:t>a rational expression is reduced.</a:t>
            </a:r>
          </a:p>
          <a:p>
            <a:pPr marL="0" indent="0">
              <a:buFont typeface="Courier New" pitchFamily="49" charset="0"/>
              <a:buNone/>
            </a:pPr>
            <a:endParaRPr lang="en-US" i="0" dirty="0">
              <a:solidFill>
                <a:schemeClr val="tx1"/>
              </a:solidFill>
            </a:endParaRPr>
          </a:p>
          <a:p>
            <a:pPr marL="0" indent="0">
              <a:lnSpc>
                <a:spcPct val="200000"/>
              </a:lnSpc>
              <a:spcBef>
                <a:spcPts val="3600"/>
              </a:spcBef>
              <a:buFont typeface="Courier New" pitchFamily="49" charset="0"/>
              <a:buNone/>
            </a:pPr>
            <a:r>
              <a:rPr lang="en-US" b="1" i="0" dirty="0">
                <a:solidFill>
                  <a:schemeClr val="tx1"/>
                </a:solidFill>
              </a:rPr>
              <a:t>Solution </a:t>
            </a:r>
            <a:endParaRPr lang="en-US" i="0" dirty="0">
              <a:solidFill>
                <a:schemeClr val="tx1"/>
              </a:solidFill>
            </a:endParaRPr>
          </a:p>
        </p:txBody>
      </p:sp>
      <p:graphicFrame>
        <p:nvGraphicFramePr>
          <p:cNvPr id="15364" name="Object 28"/>
          <p:cNvGraphicFramePr>
            <a:graphicFrameLocks noChangeAspect="1"/>
          </p:cNvGraphicFramePr>
          <p:nvPr/>
        </p:nvGraphicFramePr>
        <p:xfrm>
          <a:off x="548640" y="3352800"/>
          <a:ext cx="1562100" cy="838200"/>
        </p:xfrm>
        <a:graphic>
          <a:graphicData uri="http://schemas.openxmlformats.org/presentationml/2006/ole">
            <mc:AlternateContent xmlns:mc="http://schemas.openxmlformats.org/markup-compatibility/2006">
              <mc:Choice xmlns:v="urn:schemas-microsoft-com:vml" Requires="v">
                <p:oleObj spid="_x0000_s9244" name="Equation" r:id="rId3" imgW="1562100" imgH="838200" progId="Equation.DSMT4">
                  <p:embed/>
                </p:oleObj>
              </mc:Choice>
              <mc:Fallback>
                <p:oleObj name="Equation" r:id="rId3" imgW="1562100" imgH="838200" progId="Equation.DSMT4">
                  <p:embed/>
                  <p:pic>
                    <p:nvPicPr>
                      <p:cNvPr id="0" name="Object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3352800"/>
                        <a:ext cx="1562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366" name="Rectangle 30"/>
          <p:cNvSpPr>
            <a:spLocks noChangeArrowheads="1"/>
          </p:cNvSpPr>
          <p:nvPr/>
        </p:nvSpPr>
        <p:spPr bwMode="auto">
          <a:xfrm>
            <a:off x="5168900" y="4953000"/>
            <a:ext cx="3931920" cy="1015663"/>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Note that </a:t>
            </a:r>
            <a:r>
              <a:rPr lang="en-US" sz="2000" b="0" i="1" dirty="0">
                <a:solidFill>
                  <a:srgbClr val="008080"/>
                </a:solidFill>
                <a:latin typeface="Calibri" pitchFamily="34" charset="0"/>
              </a:rPr>
              <a:t>x</a:t>
            </a:r>
            <a:r>
              <a:rPr lang="en-US" sz="2000" b="0" dirty="0">
                <a:solidFill>
                  <a:srgbClr val="008080"/>
                </a:solidFill>
                <a:latin typeface="Calibri" pitchFamily="34" charset="0"/>
              </a:rPr>
              <a:t> </a:t>
            </a:r>
            <a:r>
              <a:rPr lang="en-US" sz="2000" b="0" dirty="0">
                <a:solidFill>
                  <a:srgbClr val="008080"/>
                </a:solidFill>
                <a:latin typeface="Symbol" pitchFamily="18" charset="2"/>
              </a:rPr>
              <a:t>-</a:t>
            </a:r>
            <a:r>
              <a:rPr lang="en-US" sz="2000" b="0" dirty="0">
                <a:solidFill>
                  <a:srgbClr val="008080"/>
                </a:solidFill>
                <a:latin typeface="Calibri" pitchFamily="34" charset="0"/>
              </a:rPr>
              <a:t> 5 is a common </a:t>
            </a:r>
            <a:r>
              <a:rPr lang="en-US" sz="2000" b="1" dirty="0">
                <a:solidFill>
                  <a:srgbClr val="008080"/>
                </a:solidFill>
                <a:latin typeface="Calibri" pitchFamily="34" charset="0"/>
              </a:rPr>
              <a:t>factor</a:t>
            </a:r>
            <a:r>
              <a:rPr lang="en-US" sz="2000" dirty="0">
                <a:solidFill>
                  <a:srgbClr val="008080"/>
                </a:solidFill>
                <a:latin typeface="Calibri" pitchFamily="34" charset="0"/>
              </a:rPr>
              <a:t>.  </a:t>
            </a:r>
            <a:r>
              <a:rPr lang="en-US" sz="2000" b="0" dirty="0">
                <a:solidFill>
                  <a:srgbClr val="008080"/>
                </a:solidFill>
                <a:latin typeface="Calibri" pitchFamily="34" charset="0"/>
              </a:rPr>
              <a:t>The key word here is </a:t>
            </a:r>
            <a:r>
              <a:rPr lang="en-US" sz="2000" b="1" dirty="0">
                <a:solidFill>
                  <a:srgbClr val="008080"/>
                </a:solidFill>
                <a:latin typeface="Calibri" pitchFamily="34" charset="0"/>
              </a:rPr>
              <a:t>factor</a:t>
            </a:r>
            <a:r>
              <a:rPr lang="en-US" sz="2000" dirty="0">
                <a:solidFill>
                  <a:srgbClr val="008080"/>
                </a:solidFill>
                <a:latin typeface="Calibri" pitchFamily="34" charset="0"/>
              </a:rPr>
              <a:t>.  </a:t>
            </a:r>
            <a:r>
              <a:rPr lang="en-US" sz="2000" b="0" dirty="0">
                <a:solidFill>
                  <a:srgbClr val="008080"/>
                </a:solidFill>
                <a:latin typeface="Calibri" pitchFamily="34" charset="0"/>
              </a:rPr>
              <a:t>We reduce using </a:t>
            </a:r>
            <a:r>
              <a:rPr lang="en-US" sz="2000" b="1" dirty="0">
                <a:solidFill>
                  <a:srgbClr val="008080"/>
                </a:solidFill>
                <a:latin typeface="Calibri" pitchFamily="34" charset="0"/>
              </a:rPr>
              <a:t>factors </a:t>
            </a:r>
            <a:r>
              <a:rPr lang="en-US" sz="2000" b="0" dirty="0">
                <a:solidFill>
                  <a:srgbClr val="008080"/>
                </a:solidFill>
                <a:latin typeface="Calibri" pitchFamily="34" charset="0"/>
              </a:rPr>
              <a:t>only.</a:t>
            </a:r>
            <a:endParaRPr lang="en-US" sz="2000" dirty="0">
              <a:solidFill>
                <a:srgbClr val="008080"/>
              </a:solidFill>
              <a:latin typeface="Calibri" pitchFamily="34" charset="0"/>
            </a:endParaRPr>
          </a:p>
        </p:txBody>
      </p:sp>
      <p:graphicFrame>
        <p:nvGraphicFramePr>
          <p:cNvPr id="15367" name="Object 31"/>
          <p:cNvGraphicFramePr>
            <a:graphicFrameLocks noChangeAspect="1"/>
          </p:cNvGraphicFramePr>
          <p:nvPr/>
        </p:nvGraphicFramePr>
        <p:xfrm>
          <a:off x="5257800" y="4597737"/>
          <a:ext cx="647700" cy="330200"/>
        </p:xfrm>
        <a:graphic>
          <a:graphicData uri="http://schemas.openxmlformats.org/presentationml/2006/ole">
            <mc:AlternateContent xmlns:mc="http://schemas.openxmlformats.org/markup-compatibility/2006">
              <mc:Choice xmlns:v="urn:schemas-microsoft-com:vml" Requires="v">
                <p:oleObj spid="_x0000_s9245" name="Equation" r:id="rId5" imgW="647640" imgH="330120" progId="Equation.DSMT4">
                  <p:embed/>
                </p:oleObj>
              </mc:Choice>
              <mc:Fallback>
                <p:oleObj name="Equation" r:id="rId5" imgW="647640" imgH="330120" progId="Equation.DSMT4">
                  <p:embed/>
                  <p:pic>
                    <p:nvPicPr>
                      <p:cNvPr id="0" name="Object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57800" y="4597737"/>
                        <a:ext cx="6477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nvGraphicFramePr>
        <p:xfrm>
          <a:off x="1905000" y="4324893"/>
          <a:ext cx="1104900" cy="838200"/>
        </p:xfrm>
        <a:graphic>
          <a:graphicData uri="http://schemas.openxmlformats.org/presentationml/2006/ole">
            <mc:AlternateContent xmlns:mc="http://schemas.openxmlformats.org/markup-compatibility/2006">
              <mc:Choice xmlns:v="urn:schemas-microsoft-com:vml" Requires="v">
                <p:oleObj spid="_x0000_s9246" name="Equation" r:id="rId7" imgW="1104840" imgH="838080" progId="Equation.DSMT4">
                  <p:embed/>
                </p:oleObj>
              </mc:Choice>
              <mc:Fallback>
                <p:oleObj name="Equation" r:id="rId7" imgW="11048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5000" y="4324893"/>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3048000" y="4265029"/>
          <a:ext cx="1473200" cy="990600"/>
        </p:xfrm>
        <a:graphic>
          <a:graphicData uri="http://schemas.openxmlformats.org/presentationml/2006/ole">
            <mc:AlternateContent xmlns:mc="http://schemas.openxmlformats.org/markup-compatibility/2006">
              <mc:Choice xmlns:v="urn:schemas-microsoft-com:vml" Requires="v">
                <p:oleObj spid="_x0000_s9247" name="Equation" r:id="rId9" imgW="1473120" imgH="990360" progId="Equation.DSMT4">
                  <p:embed/>
                </p:oleObj>
              </mc:Choice>
              <mc:Fallback>
                <p:oleObj name="Equation" r:id="rId9" imgW="1473120" imgH="990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48000" y="4265029"/>
                        <a:ext cx="1473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4603956" y="4324893"/>
          <a:ext cx="520700" cy="838200"/>
        </p:xfrm>
        <a:graphic>
          <a:graphicData uri="http://schemas.openxmlformats.org/presentationml/2006/ole">
            <mc:AlternateContent xmlns:mc="http://schemas.openxmlformats.org/markup-compatibility/2006">
              <mc:Choice xmlns:v="urn:schemas-microsoft-com:vml" Requires="v">
                <p:oleObj spid="_x0000_s9248" name="Equation" r:id="rId11" imgW="520560" imgH="838080" progId="Equation.DSMT4">
                  <p:embed/>
                </p:oleObj>
              </mc:Choice>
              <mc:Fallback>
                <p:oleObj name="Equation" r:id="rId11" imgW="5205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03956" y="4324893"/>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10800000" flipV="1">
            <a:off x="3505200" y="4248693"/>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3505200" y="4782093"/>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2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22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36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3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tx1"/>
                </a:solidFill>
              </a:rPr>
              <a:t>Example 2: Reducing Rational Expressions (cont.)</a:t>
            </a:r>
          </a:p>
        </p:txBody>
      </p:sp>
      <p:sp>
        <p:nvSpPr>
          <p:cNvPr id="16387" name="Rectangle 3"/>
          <p:cNvSpPr>
            <a:spLocks noGrp="1" noChangeArrowheads="1"/>
          </p:cNvSpPr>
          <p:nvPr>
            <p:ph idx="1"/>
          </p:nvPr>
        </p:nvSpPr>
        <p:spPr>
          <a:prstGeom prst="rect">
            <a:avLst/>
          </a:prstGeom>
        </p:spPr>
        <p:txBody>
          <a:bodyPr/>
          <a:lstStyle/>
          <a:p>
            <a:pPr marL="533400" indent="-533400">
              <a:buFont typeface="Courier New" pitchFamily="49" charset="0"/>
              <a:buNone/>
            </a:pPr>
            <a:endParaRPr lang="en-US" b="1" i="0" dirty="0">
              <a:solidFill>
                <a:schemeClr val="tx1"/>
              </a:solidFill>
            </a:endParaRPr>
          </a:p>
          <a:p>
            <a:pPr marL="533400" indent="-533400">
              <a:buFont typeface="Courier New" pitchFamily="49" charset="0"/>
              <a:buNone/>
            </a:pPr>
            <a:endParaRPr lang="en-US" b="1" i="0" dirty="0">
              <a:solidFill>
                <a:schemeClr val="tx1"/>
              </a:solidFill>
            </a:endParaRPr>
          </a:p>
          <a:p>
            <a:pPr marL="533400" indent="-533400">
              <a:lnSpc>
                <a:spcPct val="155000"/>
              </a:lnSpc>
              <a:buFont typeface="Courier New" pitchFamily="49" charset="0"/>
              <a:buNone/>
            </a:pPr>
            <a:r>
              <a:rPr lang="en-US" b="1" i="0" dirty="0">
                <a:solidFill>
                  <a:schemeClr val="tx1"/>
                </a:solidFill>
              </a:rPr>
              <a:t>Solution </a:t>
            </a:r>
          </a:p>
          <a:p>
            <a:pPr marL="533400" indent="-533400">
              <a:buFont typeface="Courier New" pitchFamily="49" charset="0"/>
              <a:buNone/>
            </a:pPr>
            <a:endParaRPr lang="en-US" i="0" dirty="0">
              <a:solidFill>
                <a:schemeClr val="tx1"/>
              </a:solidFill>
            </a:endParaRPr>
          </a:p>
        </p:txBody>
      </p:sp>
      <p:graphicFrame>
        <p:nvGraphicFramePr>
          <p:cNvPr id="16388" name="Object 28"/>
          <p:cNvGraphicFramePr>
            <a:graphicFrameLocks noChangeAspect="1"/>
          </p:cNvGraphicFramePr>
          <p:nvPr/>
        </p:nvGraphicFramePr>
        <p:xfrm>
          <a:off x="548640" y="1346200"/>
          <a:ext cx="1549400" cy="889000"/>
        </p:xfrm>
        <a:graphic>
          <a:graphicData uri="http://schemas.openxmlformats.org/presentationml/2006/ole">
            <mc:AlternateContent xmlns:mc="http://schemas.openxmlformats.org/markup-compatibility/2006">
              <mc:Choice xmlns:v="urn:schemas-microsoft-com:vml" Requires="v">
                <p:oleObj spid="_x0000_s10280" name="Equation" r:id="rId3" imgW="1549400" imgH="889000" progId="Equation.DSMT4">
                  <p:embed/>
                </p:oleObj>
              </mc:Choice>
              <mc:Fallback>
                <p:oleObj name="Equation" r:id="rId3" imgW="1549400" imgH="889000" progId="Equation.DSMT4">
                  <p:embed/>
                  <p:pic>
                    <p:nvPicPr>
                      <p:cNvPr id="0" name="Object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346200"/>
                        <a:ext cx="15494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90" name="Rectangle 30"/>
          <p:cNvSpPr>
            <a:spLocks noChangeArrowheads="1"/>
          </p:cNvSpPr>
          <p:nvPr/>
        </p:nvSpPr>
        <p:spPr bwMode="auto">
          <a:xfrm>
            <a:off x="5029200" y="3194050"/>
            <a:ext cx="3962400" cy="13112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Reduce. The common factor is </a:t>
            </a:r>
            <a:r>
              <a:rPr lang="en-US" sz="2000" b="0" i="1" dirty="0">
                <a:solidFill>
                  <a:srgbClr val="008080"/>
                </a:solidFill>
                <a:latin typeface="Calibri" pitchFamily="34" charset="0"/>
              </a:rPr>
              <a:t>x</a:t>
            </a:r>
            <a:r>
              <a:rPr lang="en-US" sz="2000" b="0" dirty="0">
                <a:solidFill>
                  <a:srgbClr val="008080"/>
                </a:solidFill>
                <a:latin typeface="Calibri" pitchFamily="34" charset="0"/>
              </a:rPr>
              <a:t> – 4.  Note that               is the difference of two cubes. Also, note that </a:t>
            </a:r>
          </a:p>
          <a:p>
            <a:r>
              <a:rPr lang="en-US" sz="2000" b="0" dirty="0">
                <a:solidFill>
                  <a:srgbClr val="008080"/>
                </a:solidFill>
                <a:latin typeface="Calibri" pitchFamily="34" charset="0"/>
              </a:rPr>
              <a:t>                       is not factorable.</a:t>
            </a:r>
            <a:endParaRPr lang="en-US" sz="2000" dirty="0">
              <a:solidFill>
                <a:srgbClr val="008080"/>
              </a:solidFill>
              <a:latin typeface="Calibri" pitchFamily="34" charset="0"/>
            </a:endParaRPr>
          </a:p>
        </p:txBody>
      </p:sp>
      <p:graphicFrame>
        <p:nvGraphicFramePr>
          <p:cNvPr id="16393" name="Object 33"/>
          <p:cNvGraphicFramePr>
            <a:graphicFrameLocks noChangeAspect="1"/>
          </p:cNvGraphicFramePr>
          <p:nvPr/>
        </p:nvGraphicFramePr>
        <p:xfrm>
          <a:off x="3810000" y="4722146"/>
          <a:ext cx="977900" cy="330200"/>
        </p:xfrm>
        <a:graphic>
          <a:graphicData uri="http://schemas.openxmlformats.org/presentationml/2006/ole">
            <mc:AlternateContent xmlns:mc="http://schemas.openxmlformats.org/markup-compatibility/2006">
              <mc:Choice xmlns:v="urn:schemas-microsoft-com:vml" Requires="v">
                <p:oleObj spid="_x0000_s10281" name="Equation" r:id="rId5" imgW="1296000" imgH="431280" progId="Equation.DSMT4">
                  <p:embed/>
                </p:oleObj>
              </mc:Choice>
              <mc:Fallback>
                <p:oleObj name="Equation" r:id="rId5" imgW="1296000" imgH="431280" progId="Equation.DSMT4">
                  <p:embed/>
                  <p:pic>
                    <p:nvPicPr>
                      <p:cNvPr id="0" name="Object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0" y="4722146"/>
                        <a:ext cx="9779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7" name="Object 7"/>
          <p:cNvGraphicFramePr>
            <a:graphicFrameLocks noChangeAspect="1"/>
          </p:cNvGraphicFramePr>
          <p:nvPr/>
        </p:nvGraphicFramePr>
        <p:xfrm>
          <a:off x="457200" y="3244644"/>
          <a:ext cx="1092200" cy="876300"/>
        </p:xfrm>
        <a:graphic>
          <a:graphicData uri="http://schemas.openxmlformats.org/presentationml/2006/ole">
            <mc:AlternateContent xmlns:mc="http://schemas.openxmlformats.org/markup-compatibility/2006">
              <mc:Choice xmlns:v="urn:schemas-microsoft-com:vml" Requires="v">
                <p:oleObj spid="_x0000_s10282" name="Equation" r:id="rId7" imgW="1091880" imgH="876240" progId="Equation.DSMT4">
                  <p:embed/>
                </p:oleObj>
              </mc:Choice>
              <mc:Fallback>
                <p:oleObj name="Equation" r:id="rId7" imgW="1091880" imgH="87624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00" y="3244644"/>
                        <a:ext cx="1092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1651000" y="3163888"/>
          <a:ext cx="3225800" cy="1092200"/>
        </p:xfrm>
        <a:graphic>
          <a:graphicData uri="http://schemas.openxmlformats.org/presentationml/2006/ole">
            <mc:AlternateContent xmlns:mc="http://schemas.openxmlformats.org/markup-compatibility/2006">
              <mc:Choice xmlns:v="urn:schemas-microsoft-com:vml" Requires="v">
                <p:oleObj spid="_x0000_s10283" name="Equation" r:id="rId9" imgW="3225600" imgH="1091880" progId="Equation.DSMT4">
                  <p:embed/>
                </p:oleObj>
              </mc:Choice>
              <mc:Fallback>
                <p:oleObj name="Equation" r:id="rId9" imgW="3225600" imgH="10918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51000" y="3163888"/>
                        <a:ext cx="32258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1651000" y="4449096"/>
          <a:ext cx="2032000" cy="876300"/>
        </p:xfrm>
        <a:graphic>
          <a:graphicData uri="http://schemas.openxmlformats.org/presentationml/2006/ole">
            <mc:AlternateContent xmlns:mc="http://schemas.openxmlformats.org/markup-compatibility/2006">
              <mc:Choice xmlns:v="urn:schemas-microsoft-com:vml" Requires="v">
                <p:oleObj spid="_x0000_s10284" name="Equation" r:id="rId11" imgW="2031840" imgH="876240" progId="Equation.DSMT4">
                  <p:embed/>
                </p:oleObj>
              </mc:Choice>
              <mc:Fallback>
                <p:oleObj name="Equation" r:id="rId11" imgW="2031840" imgH="87624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51000" y="4449096"/>
                        <a:ext cx="2032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Connector 13"/>
          <p:cNvCxnSpPr/>
          <p:nvPr/>
        </p:nvCxnSpPr>
        <p:spPr>
          <a:xfrm rot="10800000" flipV="1">
            <a:off x="1981200" y="3200400"/>
            <a:ext cx="9144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flipV="1">
            <a:off x="3382296" y="38100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0250" name="Object 10"/>
          <p:cNvGraphicFramePr>
            <a:graphicFrameLocks noChangeAspect="1"/>
          </p:cNvGraphicFramePr>
          <p:nvPr>
            <p:extLst>
              <p:ext uri="{D42A27DB-BD31-4B8C-83A1-F6EECF244321}">
                <p14:modId xmlns:p14="http://schemas.microsoft.com/office/powerpoint/2010/main" val="677128006"/>
              </p:ext>
            </p:extLst>
          </p:nvPr>
        </p:nvGraphicFramePr>
        <p:xfrm>
          <a:off x="6165850" y="3517900"/>
          <a:ext cx="749300" cy="292100"/>
        </p:xfrm>
        <a:graphic>
          <a:graphicData uri="http://schemas.openxmlformats.org/presentationml/2006/ole">
            <mc:AlternateContent xmlns:mc="http://schemas.openxmlformats.org/markup-compatibility/2006">
              <mc:Choice xmlns:v="urn:schemas-microsoft-com:vml" Requires="v">
                <p:oleObj spid="_x0000_s10285" name="Equation" r:id="rId13" imgW="749160" imgH="291960" progId="Equation.DSMT4">
                  <p:embed/>
                </p:oleObj>
              </mc:Choice>
              <mc:Fallback>
                <p:oleObj name="Equation" r:id="rId13" imgW="749160" imgH="291960" progId="Equation.DSMT4">
                  <p:embed/>
                  <p:pic>
                    <p:nvPicPr>
                      <p:cNvPr id="0" name="Picture 10"/>
                      <p:cNvPicPr>
                        <a:picLocks noChangeAspect="1" noChangeArrowheads="1"/>
                      </p:cNvPicPr>
                      <p:nvPr/>
                    </p:nvPicPr>
                    <p:blipFill>
                      <a:blip r:embed="rId14"/>
                      <a:srcRect/>
                      <a:stretch>
                        <a:fillRect/>
                      </a:stretch>
                    </p:blipFill>
                    <p:spPr bwMode="auto">
                      <a:xfrm>
                        <a:off x="6165850" y="3517900"/>
                        <a:ext cx="749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1" name="Object 11"/>
          <p:cNvGraphicFramePr>
            <a:graphicFrameLocks noChangeAspect="1"/>
          </p:cNvGraphicFramePr>
          <p:nvPr>
            <p:extLst>
              <p:ext uri="{D42A27DB-BD31-4B8C-83A1-F6EECF244321}">
                <p14:modId xmlns:p14="http://schemas.microsoft.com/office/powerpoint/2010/main" val="1413670407"/>
              </p:ext>
            </p:extLst>
          </p:nvPr>
        </p:nvGraphicFramePr>
        <p:xfrm>
          <a:off x="5124450" y="4127500"/>
          <a:ext cx="1231900" cy="292100"/>
        </p:xfrm>
        <a:graphic>
          <a:graphicData uri="http://schemas.openxmlformats.org/presentationml/2006/ole">
            <mc:AlternateContent xmlns:mc="http://schemas.openxmlformats.org/markup-compatibility/2006">
              <mc:Choice xmlns:v="urn:schemas-microsoft-com:vml" Requires="v">
                <p:oleObj spid="_x0000_s10286" name="Equation" r:id="rId15" imgW="1231560" imgH="291960" progId="Equation.DSMT4">
                  <p:embed/>
                </p:oleObj>
              </mc:Choice>
              <mc:Fallback>
                <p:oleObj name="Equation" r:id="rId15" imgW="1231560" imgH="291960" progId="Equation.DSMT4">
                  <p:embed/>
                  <p:pic>
                    <p:nvPicPr>
                      <p:cNvPr id="0" name="Picture 11"/>
                      <p:cNvPicPr>
                        <a:picLocks noChangeAspect="1" noChangeArrowheads="1"/>
                      </p:cNvPicPr>
                      <p:nvPr/>
                    </p:nvPicPr>
                    <p:blipFill>
                      <a:blip r:embed="rId16"/>
                      <a:srcRect/>
                      <a:stretch>
                        <a:fillRect/>
                      </a:stretch>
                    </p:blipFill>
                    <p:spPr bwMode="auto">
                      <a:xfrm>
                        <a:off x="5124450" y="4127500"/>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39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4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3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tx1"/>
                </a:solidFill>
              </a:rPr>
              <a:t>Example 2: Reducing Rational Expressions (cont.)</a:t>
            </a:r>
          </a:p>
        </p:txBody>
      </p:sp>
      <p:sp>
        <p:nvSpPr>
          <p:cNvPr id="17411" name="Rectangle 3"/>
          <p:cNvSpPr>
            <a:spLocks noGrp="1"/>
          </p:cNvSpPr>
          <p:nvPr>
            <p:ph idx="1"/>
          </p:nvPr>
        </p:nvSpPr>
        <p:spPr>
          <a:prstGeom prst="rect">
            <a:avLst/>
          </a:prstGeom>
        </p:spPr>
        <p:txBody>
          <a:bodyPr/>
          <a:lstStyle/>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algn="just">
              <a:buFont typeface="Courier New" pitchFamily="49" charset="0"/>
              <a:buNone/>
            </a:pPr>
            <a:r>
              <a:rPr lang="en-US" b="1" i="0" dirty="0">
                <a:solidFill>
                  <a:schemeClr val="tx1"/>
                </a:solidFill>
              </a:rPr>
              <a:t>Solution  </a:t>
            </a:r>
          </a:p>
          <a:p>
            <a:pPr algn="just">
              <a:buFont typeface="Courier New" pitchFamily="49" charset="0"/>
              <a:buNone/>
            </a:pPr>
            <a:endParaRPr lang="en-US" dirty="0">
              <a:solidFill>
                <a:schemeClr val="tx1"/>
              </a:solidFill>
            </a:endParaRPr>
          </a:p>
        </p:txBody>
      </p:sp>
      <p:sp>
        <p:nvSpPr>
          <p:cNvPr id="17412" name="Rectangle 19"/>
          <p:cNvSpPr>
            <a:spLocks noChangeArrowheads="1"/>
          </p:cNvSpPr>
          <p:nvPr/>
        </p:nvSpPr>
        <p:spPr bwMode="auto">
          <a:xfrm>
            <a:off x="5410200" y="2368550"/>
            <a:ext cx="3505200" cy="13112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Note that the expression 10 </a:t>
            </a:r>
            <a:r>
              <a:rPr lang="en-US" sz="2000" b="0" dirty="0">
                <a:solidFill>
                  <a:srgbClr val="008080"/>
                </a:solidFill>
                <a:latin typeface="Symbol" pitchFamily="18" charset="2"/>
              </a:rPr>
              <a:t>-</a:t>
            </a:r>
            <a:r>
              <a:rPr lang="en-US" sz="2000" b="0" dirty="0">
                <a:solidFill>
                  <a:srgbClr val="008080"/>
                </a:solidFill>
                <a:latin typeface="Calibri" pitchFamily="34" charset="0"/>
              </a:rPr>
              <a:t> </a:t>
            </a:r>
            <a:r>
              <a:rPr lang="en-US" sz="2000" b="0" i="1" dirty="0">
                <a:solidFill>
                  <a:srgbClr val="008080"/>
                </a:solidFill>
                <a:latin typeface="Calibri" pitchFamily="34" charset="0"/>
              </a:rPr>
              <a:t>y</a:t>
            </a:r>
            <a:r>
              <a:rPr lang="en-US" sz="2000" b="0" dirty="0">
                <a:solidFill>
                  <a:srgbClr val="008080"/>
                </a:solidFill>
                <a:latin typeface="Calibri" pitchFamily="34" charset="0"/>
              </a:rPr>
              <a:t> is the opposite of </a:t>
            </a:r>
            <a:r>
              <a:rPr lang="en-US" sz="2000" b="0" i="1" dirty="0">
                <a:solidFill>
                  <a:srgbClr val="008080"/>
                </a:solidFill>
                <a:latin typeface="Calibri" pitchFamily="34" charset="0"/>
              </a:rPr>
              <a:t>y</a:t>
            </a:r>
            <a:r>
              <a:rPr lang="en-US" sz="2000" b="0" dirty="0">
                <a:solidFill>
                  <a:srgbClr val="008080"/>
                </a:solidFill>
                <a:latin typeface="Calibri" pitchFamily="34" charset="0"/>
              </a:rPr>
              <a:t> </a:t>
            </a:r>
            <a:r>
              <a:rPr lang="en-US" sz="2000" b="0" dirty="0">
                <a:solidFill>
                  <a:srgbClr val="008080"/>
                </a:solidFill>
                <a:latin typeface="Symbol" pitchFamily="18" charset="2"/>
              </a:rPr>
              <a:t>-</a:t>
            </a:r>
            <a:r>
              <a:rPr lang="en-US" sz="2000" b="0" dirty="0">
                <a:solidFill>
                  <a:srgbClr val="008080"/>
                </a:solidFill>
                <a:latin typeface="Calibri" pitchFamily="34" charset="0"/>
              </a:rPr>
              <a:t> 10.  When </a:t>
            </a:r>
            <a:r>
              <a:rPr lang="en-US" sz="2000" b="1" dirty="0">
                <a:solidFill>
                  <a:srgbClr val="008080"/>
                </a:solidFill>
                <a:latin typeface="Calibri" pitchFamily="34" charset="0"/>
              </a:rPr>
              <a:t>nonzero opposites</a:t>
            </a:r>
            <a:r>
              <a:rPr lang="en-US" sz="2000" b="0" dirty="0">
                <a:solidFill>
                  <a:srgbClr val="008080"/>
                </a:solidFill>
                <a:latin typeface="Calibri" pitchFamily="34" charset="0"/>
              </a:rPr>
              <a:t> are divided, the quotient is always </a:t>
            </a:r>
            <a:r>
              <a:rPr lang="en-US" sz="2000" b="0" dirty="0">
                <a:solidFill>
                  <a:srgbClr val="008080"/>
                </a:solidFill>
                <a:latin typeface="Symbol" pitchFamily="18" charset="2"/>
              </a:rPr>
              <a:t>-</a:t>
            </a:r>
            <a:r>
              <a:rPr lang="en-US" sz="2000" b="0" dirty="0">
                <a:solidFill>
                  <a:srgbClr val="008080"/>
                </a:solidFill>
                <a:latin typeface="Calibri" pitchFamily="34" charset="0"/>
              </a:rPr>
              <a:t>1.</a:t>
            </a:r>
          </a:p>
        </p:txBody>
      </p:sp>
      <p:graphicFrame>
        <p:nvGraphicFramePr>
          <p:cNvPr id="17413" name="Object 20"/>
          <p:cNvGraphicFramePr>
            <a:graphicFrameLocks noChangeAspect="1"/>
          </p:cNvGraphicFramePr>
          <p:nvPr/>
        </p:nvGraphicFramePr>
        <p:xfrm>
          <a:off x="546100" y="1295400"/>
          <a:ext cx="1384300" cy="889000"/>
        </p:xfrm>
        <a:graphic>
          <a:graphicData uri="http://schemas.openxmlformats.org/presentationml/2006/ole">
            <mc:AlternateContent xmlns:mc="http://schemas.openxmlformats.org/markup-compatibility/2006">
              <mc:Choice xmlns:v="urn:schemas-microsoft-com:vml" Requires="v">
                <p:oleObj spid="_x0000_s11302" name="Equation" r:id="rId3" imgW="1384300" imgH="889000" progId="Equation.DSMT4">
                  <p:embed/>
                </p:oleObj>
              </mc:Choice>
              <mc:Fallback>
                <p:oleObj name="Equation" r:id="rId3" imgW="1384300" imgH="88900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1295400"/>
                        <a:ext cx="13843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5" name="Object 22"/>
          <p:cNvGraphicFramePr>
            <a:graphicFrameLocks noChangeAspect="1"/>
          </p:cNvGraphicFramePr>
          <p:nvPr/>
        </p:nvGraphicFramePr>
        <p:xfrm>
          <a:off x="4686300" y="4737100"/>
          <a:ext cx="749300" cy="330200"/>
        </p:xfrm>
        <a:graphic>
          <a:graphicData uri="http://schemas.openxmlformats.org/presentationml/2006/ole">
            <mc:AlternateContent xmlns:mc="http://schemas.openxmlformats.org/markup-compatibility/2006">
              <mc:Choice xmlns:v="urn:schemas-microsoft-com:vml" Requires="v">
                <p:oleObj spid="_x0000_s11303" name="Equation" r:id="rId5" imgW="749160" imgH="330120" progId="Equation.DSMT4">
                  <p:embed/>
                </p:oleObj>
              </mc:Choice>
              <mc:Fallback>
                <p:oleObj name="Equation" r:id="rId5" imgW="749160" imgH="330120" progId="Equation.DSMT4">
                  <p:embed/>
                  <p:pic>
                    <p:nvPicPr>
                      <p:cNvPr id="0" name="Object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86300" y="4737100"/>
                        <a:ext cx="7493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5"/>
          <p:cNvGraphicFramePr>
            <a:graphicFrameLocks noChangeAspect="1"/>
          </p:cNvGraphicFramePr>
          <p:nvPr/>
        </p:nvGraphicFramePr>
        <p:xfrm>
          <a:off x="2057400" y="2118852"/>
          <a:ext cx="927100" cy="901700"/>
        </p:xfrm>
        <a:graphic>
          <a:graphicData uri="http://schemas.openxmlformats.org/presentationml/2006/ole">
            <mc:AlternateContent xmlns:mc="http://schemas.openxmlformats.org/markup-compatibility/2006">
              <mc:Choice xmlns:v="urn:schemas-microsoft-com:vml" Requires="v">
                <p:oleObj spid="_x0000_s11304" name="Equation" r:id="rId7" imgW="927000" imgH="901440" progId="Equation.DSMT4">
                  <p:embed/>
                </p:oleObj>
              </mc:Choice>
              <mc:Fallback>
                <p:oleObj name="Equation" r:id="rId7" imgW="927000" imgH="9014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2118852"/>
                        <a:ext cx="927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3016044" y="2116392"/>
          <a:ext cx="1422400" cy="901700"/>
        </p:xfrm>
        <a:graphic>
          <a:graphicData uri="http://schemas.openxmlformats.org/presentationml/2006/ole">
            <mc:AlternateContent xmlns:mc="http://schemas.openxmlformats.org/markup-compatibility/2006">
              <mc:Choice xmlns:v="urn:schemas-microsoft-com:vml" Requires="v">
                <p:oleObj spid="_x0000_s11305" name="Equation" r:id="rId9" imgW="1422360" imgH="901440" progId="Equation.DSMT4">
                  <p:embed/>
                </p:oleObj>
              </mc:Choice>
              <mc:Fallback>
                <p:oleObj name="Equation" r:id="rId9" imgW="142236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16044" y="2116392"/>
                        <a:ext cx="1422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016044" y="3230563"/>
          <a:ext cx="1841500" cy="990600"/>
        </p:xfrm>
        <a:graphic>
          <a:graphicData uri="http://schemas.openxmlformats.org/presentationml/2006/ole">
            <mc:AlternateContent xmlns:mc="http://schemas.openxmlformats.org/markup-compatibility/2006">
              <mc:Choice xmlns:v="urn:schemas-microsoft-com:vml" Requires="v">
                <p:oleObj spid="_x0000_s11306" name="Equation" r:id="rId11" imgW="1841400" imgH="990360" progId="Equation.DSMT4">
                  <p:embed/>
                </p:oleObj>
              </mc:Choice>
              <mc:Fallback>
                <p:oleObj name="Equation" r:id="rId11" imgW="1841400" imgH="990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16044" y="3230563"/>
                        <a:ext cx="1841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3016044" y="4451556"/>
          <a:ext cx="736600" cy="838200"/>
        </p:xfrm>
        <a:graphic>
          <a:graphicData uri="http://schemas.openxmlformats.org/presentationml/2006/ole">
            <mc:AlternateContent xmlns:mc="http://schemas.openxmlformats.org/markup-compatibility/2006">
              <mc:Choice xmlns:v="urn:schemas-microsoft-com:vml" Requires="v">
                <p:oleObj spid="_x0000_s11307" name="Equation" r:id="rId13" imgW="736560" imgH="838080" progId="Equation.DSMT4">
                  <p:embed/>
                </p:oleObj>
              </mc:Choice>
              <mc:Fallback>
                <p:oleObj name="Equation" r:id="rId13" imgW="7365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16044" y="4451556"/>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3792792" y="4739148"/>
          <a:ext cx="685800" cy="279400"/>
        </p:xfrm>
        <a:graphic>
          <a:graphicData uri="http://schemas.openxmlformats.org/presentationml/2006/ole">
            <mc:AlternateContent xmlns:mc="http://schemas.openxmlformats.org/markup-compatibility/2006">
              <mc:Choice xmlns:v="urn:schemas-microsoft-com:vml" Requires="v">
                <p:oleObj spid="_x0000_s11308" name="Equation" r:id="rId15" imgW="685800" imgH="279360" progId="Equation.DSMT4">
                  <p:embed/>
                </p:oleObj>
              </mc:Choice>
              <mc:Fallback>
                <p:oleObj name="Equation" r:id="rId15" imgW="68580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92792" y="4739148"/>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Connector 13"/>
          <p:cNvCxnSpPr/>
          <p:nvPr/>
        </p:nvCxnSpPr>
        <p:spPr>
          <a:xfrm rot="10800000" flipV="1">
            <a:off x="3612372" y="3306096"/>
            <a:ext cx="109728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flipV="1">
            <a:off x="3703320" y="3839496"/>
            <a:ext cx="109728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4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7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7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74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tx1"/>
                </a:solidFill>
              </a:rPr>
              <a:t>Reducing (or Simplifying) Rational Expressions</a:t>
            </a:r>
          </a:p>
        </p:txBody>
      </p:sp>
      <p:sp>
        <p:nvSpPr>
          <p:cNvPr id="18435" name="Rectangle 3"/>
          <p:cNvSpPr>
            <a:spLocks noGrp="1"/>
          </p:cNvSpPr>
          <p:nvPr>
            <p:ph idx="1"/>
          </p:nvPr>
        </p:nvSpPr>
        <p:spPr>
          <a:xfrm>
            <a:off x="457200" y="1280161"/>
            <a:ext cx="8229600" cy="2834639"/>
          </a:xfrm>
          <a:prstGeom prst="rect">
            <a:avLst/>
          </a:prstGeom>
          <a:solidFill>
            <a:srgbClr val="FFFFCC"/>
          </a:solidFill>
          <a:ln w="28575">
            <a:solidFill>
              <a:srgbClr val="000000"/>
            </a:solidFill>
          </a:ln>
        </p:spPr>
        <p:txBody>
          <a:bodyPr>
            <a:noAutofit/>
          </a:bodyPr>
          <a:lstStyle/>
          <a:p>
            <a:pPr marL="533400" indent="-533400" algn="ctr" eaLnBrk="0" hangingPunct="0">
              <a:tabLst>
                <a:tab pos="457200" algn="l"/>
              </a:tabLst>
            </a:pPr>
            <a:r>
              <a:rPr lang="en-US" b="1" dirty="0">
                <a:solidFill>
                  <a:srgbClr val="000000"/>
                </a:solidFill>
                <a:latin typeface="Calibri" pitchFamily="34" charset="0"/>
              </a:rPr>
              <a:t>Opposites in Rational Expressions</a:t>
            </a:r>
          </a:p>
          <a:p>
            <a:pPr marL="533400" indent="-533400" eaLnBrk="0" hangingPunct="0">
              <a:lnSpc>
                <a:spcPct val="140000"/>
              </a:lnSpc>
              <a:spcBef>
                <a:spcPts val="1200"/>
              </a:spcBef>
              <a:tabLst>
                <a:tab pos="457200" algn="l"/>
              </a:tabLst>
            </a:pPr>
            <a:r>
              <a:rPr lang="en-US" dirty="0">
                <a:solidFill>
                  <a:srgbClr val="000000"/>
                </a:solidFill>
                <a:latin typeface="Calibri" pitchFamily="34" charset="0"/>
              </a:rPr>
              <a:t>For a polynomial</a:t>
            </a:r>
            <a:r>
              <a:rPr lang="en-US" i="1" dirty="0">
                <a:solidFill>
                  <a:srgbClr val="000000"/>
                </a:solidFill>
                <a:latin typeface="Calibri" pitchFamily="34" charset="0"/>
              </a:rPr>
              <a:t> P,                 </a:t>
            </a:r>
            <a:r>
              <a:rPr lang="en-US" dirty="0">
                <a:solidFill>
                  <a:srgbClr val="000000"/>
                </a:solidFill>
                <a:latin typeface="Calibri" pitchFamily="34" charset="0"/>
              </a:rPr>
              <a:t>where</a:t>
            </a:r>
          </a:p>
          <a:p>
            <a:pPr marL="533400" indent="-533400" eaLnBrk="0" hangingPunct="0">
              <a:tabLst>
                <a:tab pos="457200" algn="l"/>
              </a:tabLst>
            </a:pPr>
            <a:endParaRPr lang="en-US" dirty="0">
              <a:solidFill>
                <a:srgbClr val="000000"/>
              </a:solidFill>
              <a:latin typeface="Calibri" pitchFamily="34" charset="0"/>
            </a:endParaRPr>
          </a:p>
          <a:p>
            <a:pPr marL="533400" indent="-533400" eaLnBrk="0" hangingPunct="0">
              <a:tabLst>
                <a:tab pos="457200" algn="l"/>
              </a:tabLst>
            </a:pPr>
            <a:r>
              <a:rPr lang="en-US" dirty="0">
                <a:solidFill>
                  <a:srgbClr val="000000"/>
                </a:solidFill>
                <a:latin typeface="Calibri" pitchFamily="34" charset="0"/>
              </a:rPr>
              <a:t>In particular, </a:t>
            </a:r>
          </a:p>
          <a:p>
            <a:pPr marL="533400" indent="-533400" eaLnBrk="0" hangingPunct="0">
              <a:tabLst>
                <a:tab pos="457200" algn="l"/>
              </a:tabLst>
            </a:pPr>
            <a:r>
              <a:rPr lang="en-US" i="1" dirty="0">
                <a:solidFill>
                  <a:srgbClr val="000000"/>
                </a:solidFill>
                <a:latin typeface="Calibri" pitchFamily="34" charset="0"/>
              </a:rPr>
              <a:t> </a:t>
            </a:r>
          </a:p>
          <a:p>
            <a:pPr marL="533400" indent="-533400" algn="just">
              <a:buFont typeface="Courier New" pitchFamily="49" charset="0"/>
              <a:buNone/>
            </a:pPr>
            <a:endParaRPr lang="en-US" dirty="0">
              <a:solidFill>
                <a:schemeClr val="tx1"/>
              </a:solidFill>
            </a:endParaRPr>
          </a:p>
        </p:txBody>
      </p:sp>
      <p:graphicFrame>
        <p:nvGraphicFramePr>
          <p:cNvPr id="18437" name="Object 32"/>
          <p:cNvGraphicFramePr>
            <a:graphicFrameLocks noChangeAspect="1"/>
          </p:cNvGraphicFramePr>
          <p:nvPr/>
        </p:nvGraphicFramePr>
        <p:xfrm>
          <a:off x="3362991" y="1855581"/>
          <a:ext cx="1219200" cy="825500"/>
        </p:xfrm>
        <a:graphic>
          <a:graphicData uri="http://schemas.openxmlformats.org/presentationml/2006/ole">
            <mc:AlternateContent xmlns:mc="http://schemas.openxmlformats.org/markup-compatibility/2006">
              <mc:Choice xmlns:v="urn:schemas-microsoft-com:vml" Requires="v">
                <p:oleObj spid="_x0000_s12305" name="Equation" r:id="rId3" imgW="1219200" imgH="825500" progId="Equation.DSMT4">
                  <p:embed/>
                </p:oleObj>
              </mc:Choice>
              <mc:Fallback>
                <p:oleObj name="Equation" r:id="rId3" imgW="1219200" imgH="825500" progId="Equation.DSMT4">
                  <p:embed/>
                  <p:pic>
                    <p:nvPicPr>
                      <p:cNvPr id="0" name="Object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2991" y="1855581"/>
                        <a:ext cx="12192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8" name="Object 33"/>
          <p:cNvGraphicFramePr>
            <a:graphicFrameLocks noChangeAspect="1"/>
          </p:cNvGraphicFramePr>
          <p:nvPr/>
        </p:nvGraphicFramePr>
        <p:xfrm>
          <a:off x="5644689" y="2154286"/>
          <a:ext cx="812800" cy="292100"/>
        </p:xfrm>
        <a:graphic>
          <a:graphicData uri="http://schemas.openxmlformats.org/presentationml/2006/ole">
            <mc:AlternateContent xmlns:mc="http://schemas.openxmlformats.org/markup-compatibility/2006">
              <mc:Choice xmlns:v="urn:schemas-microsoft-com:vml" Requires="v">
                <p:oleObj spid="_x0000_s12306" name="Equation" r:id="rId5" imgW="812447" imgH="291973" progId="Equation.DSMT4">
                  <p:embed/>
                </p:oleObj>
              </mc:Choice>
              <mc:Fallback>
                <p:oleObj name="Equation" r:id="rId5" imgW="812447" imgH="291973" progId="Equation.DSMT4">
                  <p:embed/>
                  <p:pic>
                    <p:nvPicPr>
                      <p:cNvPr id="0" name="Object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44689" y="2154286"/>
                        <a:ext cx="812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9" name="Object 34"/>
          <p:cNvGraphicFramePr>
            <a:graphicFrameLocks noChangeAspect="1"/>
          </p:cNvGraphicFramePr>
          <p:nvPr/>
        </p:nvGraphicFramePr>
        <p:xfrm>
          <a:off x="2487152" y="2901744"/>
          <a:ext cx="5041900" cy="876300"/>
        </p:xfrm>
        <a:graphic>
          <a:graphicData uri="http://schemas.openxmlformats.org/presentationml/2006/ole">
            <mc:AlternateContent xmlns:mc="http://schemas.openxmlformats.org/markup-compatibility/2006">
              <mc:Choice xmlns:v="urn:schemas-microsoft-com:vml" Requires="v">
                <p:oleObj spid="_x0000_s12307" name="Equation" r:id="rId7" imgW="5041900" imgH="876300" progId="Equation.DSMT4">
                  <p:embed/>
                </p:oleObj>
              </mc:Choice>
              <mc:Fallback>
                <p:oleObj name="Equation" r:id="rId7" imgW="5041900" imgH="876300" progId="Equation.DSMT4">
                  <p:embed/>
                  <p:pic>
                    <p:nvPicPr>
                      <p:cNvPr id="0" name="Object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7152" y="2901744"/>
                        <a:ext cx="50419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a:grpSpLocks/>
          </p:cNvGrpSpPr>
          <p:nvPr/>
        </p:nvGrpSpPr>
        <p:grpSpPr bwMode="auto">
          <a:xfrm>
            <a:off x="457200" y="4229100"/>
            <a:ext cx="8305800" cy="342900"/>
            <a:chOff x="288" y="3096"/>
            <a:chExt cx="5232" cy="216"/>
          </a:xfrm>
        </p:grpSpPr>
        <p:sp>
          <p:nvSpPr>
            <p:cNvPr id="19464" name="Rectangle 17"/>
            <p:cNvSpPr>
              <a:spLocks noChangeArrowheads="1"/>
            </p:cNvSpPr>
            <p:nvPr/>
          </p:nvSpPr>
          <p:spPr bwMode="auto">
            <a:xfrm rot="1735604">
              <a:off x="3072" y="3144"/>
              <a:ext cx="2448" cy="144"/>
            </a:xfrm>
            <a:prstGeom prst="rect">
              <a:avLst/>
            </a:prstGeom>
            <a:solidFill>
              <a:srgbClr val="FF0008">
                <a:alpha val="39999"/>
              </a:srgbClr>
            </a:solidFill>
            <a:ln w="9525">
              <a:noFill/>
              <a:miter lim="800000"/>
              <a:headEnd/>
              <a:tailEnd/>
            </a:ln>
          </p:spPr>
          <p:txBody>
            <a:bodyPr wrap="none" anchor="ctr"/>
            <a:lstStyle/>
            <a:p>
              <a:endParaRPr lang="en-US" dirty="0"/>
            </a:p>
          </p:txBody>
        </p:sp>
        <p:sp>
          <p:nvSpPr>
            <p:cNvPr id="19465" name="Rectangle 18"/>
            <p:cNvSpPr>
              <a:spLocks noChangeArrowheads="1"/>
            </p:cNvSpPr>
            <p:nvPr/>
          </p:nvSpPr>
          <p:spPr bwMode="auto">
            <a:xfrm rot="-1855913">
              <a:off x="3072" y="3096"/>
              <a:ext cx="2448" cy="144"/>
            </a:xfrm>
            <a:prstGeom prst="rect">
              <a:avLst/>
            </a:prstGeom>
            <a:solidFill>
              <a:srgbClr val="FF0008">
                <a:alpha val="39999"/>
              </a:srgbClr>
            </a:solidFill>
            <a:ln w="9525">
              <a:noFill/>
              <a:miter lim="800000"/>
              <a:headEnd/>
              <a:tailEnd/>
            </a:ln>
          </p:spPr>
          <p:txBody>
            <a:bodyPr wrap="none" anchor="ctr"/>
            <a:lstStyle/>
            <a:p>
              <a:endParaRPr lang="en-US" dirty="0"/>
            </a:p>
          </p:txBody>
        </p:sp>
        <p:sp>
          <p:nvSpPr>
            <p:cNvPr id="19466" name="Rectangle 16"/>
            <p:cNvSpPr>
              <a:spLocks noChangeArrowheads="1"/>
            </p:cNvSpPr>
            <p:nvPr/>
          </p:nvSpPr>
          <p:spPr bwMode="auto">
            <a:xfrm rot="1735604">
              <a:off x="288" y="3168"/>
              <a:ext cx="2448" cy="144"/>
            </a:xfrm>
            <a:prstGeom prst="rect">
              <a:avLst/>
            </a:prstGeom>
            <a:solidFill>
              <a:srgbClr val="FF0008">
                <a:alpha val="39999"/>
              </a:srgbClr>
            </a:solidFill>
            <a:ln w="9525">
              <a:noFill/>
              <a:miter lim="800000"/>
              <a:headEnd/>
              <a:tailEnd/>
            </a:ln>
          </p:spPr>
          <p:txBody>
            <a:bodyPr wrap="none" anchor="ctr"/>
            <a:lstStyle/>
            <a:p>
              <a:endParaRPr lang="en-US" dirty="0"/>
            </a:p>
          </p:txBody>
        </p:sp>
        <p:sp>
          <p:nvSpPr>
            <p:cNvPr id="19467" name="Rectangle 15"/>
            <p:cNvSpPr>
              <a:spLocks noChangeArrowheads="1"/>
            </p:cNvSpPr>
            <p:nvPr/>
          </p:nvSpPr>
          <p:spPr bwMode="auto">
            <a:xfrm rot="-1855913">
              <a:off x="288" y="3120"/>
              <a:ext cx="2448" cy="144"/>
            </a:xfrm>
            <a:prstGeom prst="rect">
              <a:avLst/>
            </a:prstGeom>
            <a:solidFill>
              <a:srgbClr val="FF0008">
                <a:alpha val="39999"/>
              </a:srgbClr>
            </a:solidFill>
            <a:ln w="9525">
              <a:noFill/>
              <a:miter lim="800000"/>
              <a:headEnd/>
              <a:tailEnd/>
            </a:ln>
          </p:spPr>
          <p:txBody>
            <a:bodyPr wrap="none" anchor="ctr"/>
            <a:lstStyle/>
            <a:p>
              <a:endParaRPr lang="en-US" dirty="0"/>
            </a:p>
          </p:txBody>
        </p:sp>
      </p:grpSp>
      <p:sp>
        <p:nvSpPr>
          <p:cNvPr id="19460" name="Rectangle 2"/>
          <p:cNvSpPr>
            <a:spLocks noGrp="1"/>
          </p:cNvSpPr>
          <p:nvPr>
            <p:ph type="title"/>
          </p:nvPr>
        </p:nvSpPr>
        <p:spPr>
          <a:prstGeom prst="rect">
            <a:avLst/>
          </a:prstGeom>
        </p:spPr>
        <p:txBody>
          <a:bodyPr/>
          <a:lstStyle/>
          <a:p>
            <a:r>
              <a:rPr lang="en-US" sz="3200" dirty="0">
                <a:solidFill>
                  <a:schemeClr val="tx1"/>
                </a:solidFill>
              </a:rPr>
              <a:t>Reducing (or Simplifying) Rational Expressions</a:t>
            </a:r>
          </a:p>
        </p:txBody>
      </p:sp>
      <p:sp>
        <p:nvSpPr>
          <p:cNvPr id="19461" name="Rectangle 3"/>
          <p:cNvSpPr>
            <a:spLocks noGrp="1"/>
          </p:cNvSpPr>
          <p:nvPr>
            <p:ph idx="1"/>
          </p:nvPr>
        </p:nvSpPr>
        <p:spPr>
          <a:prstGeom prst="rect">
            <a:avLst/>
          </a:prstGeom>
          <a:ln w="28575">
            <a:solidFill>
              <a:srgbClr val="FF0000"/>
            </a:solidFill>
          </a:ln>
        </p:spPr>
        <p:txBody>
          <a:bodyPr>
            <a:noAutofit/>
          </a:bodyPr>
          <a:lstStyle/>
          <a:p>
            <a:pPr algn="ctr" eaLnBrk="0" hangingPunct="0"/>
            <a:r>
              <a:rPr lang="en-US" b="1" dirty="0">
                <a:solidFill>
                  <a:srgbClr val="000000"/>
                </a:solidFill>
                <a:latin typeface="Calibri" pitchFamily="34" charset="0"/>
              </a:rPr>
              <a:t>Notes</a:t>
            </a:r>
          </a:p>
          <a:p>
            <a:pPr eaLnBrk="0" hangingPunct="0"/>
            <a:r>
              <a:rPr lang="en-US" b="1" dirty="0">
                <a:solidFill>
                  <a:srgbClr val="C00000"/>
                </a:solidFill>
                <a:latin typeface="Calibri" pitchFamily="34" charset="0"/>
              </a:rPr>
              <a:t>COMMON ERROR</a:t>
            </a:r>
          </a:p>
          <a:p>
            <a:pPr eaLnBrk="0" hangingPunct="0"/>
            <a:r>
              <a:rPr lang="en-US" b="1" dirty="0">
                <a:solidFill>
                  <a:srgbClr val="10253F"/>
                </a:solidFill>
                <a:latin typeface="Calibri" pitchFamily="34" charset="0"/>
              </a:rPr>
              <a:t>“Divide out” only common factors.</a:t>
            </a:r>
            <a:r>
              <a:rPr lang="en-US" b="1" i="1" dirty="0">
                <a:solidFill>
                  <a:srgbClr val="10253F"/>
                </a:solidFill>
                <a:latin typeface="Calibri" pitchFamily="34" charset="0"/>
              </a:rPr>
              <a:t> </a:t>
            </a:r>
          </a:p>
          <a:p>
            <a:pPr eaLnBrk="0" hangingPunct="0"/>
            <a:r>
              <a:rPr lang="en-US" i="1" dirty="0">
                <a:solidFill>
                  <a:srgbClr val="10253F"/>
                </a:solidFill>
                <a:latin typeface="Calibri" pitchFamily="34" charset="0"/>
              </a:rPr>
              <a:t>	</a:t>
            </a:r>
            <a:r>
              <a:rPr lang="en-US" b="1" dirty="0">
                <a:solidFill>
                  <a:srgbClr val="FF0000"/>
                </a:solidFill>
                <a:latin typeface="Calibri" pitchFamily="34" charset="0"/>
              </a:rPr>
              <a:t>INCORRECT</a:t>
            </a:r>
            <a:r>
              <a:rPr lang="en-US" dirty="0">
                <a:solidFill>
                  <a:srgbClr val="C00C08"/>
                </a:solidFill>
                <a:latin typeface="Calibri" pitchFamily="34" charset="0"/>
              </a:rPr>
              <a:t>				</a:t>
            </a:r>
            <a:r>
              <a:rPr lang="en-US" b="1" dirty="0">
                <a:solidFill>
                  <a:srgbClr val="FF0000"/>
                </a:solidFill>
                <a:latin typeface="Calibri" pitchFamily="34" charset="0"/>
              </a:rPr>
              <a:t>INCORRECT</a:t>
            </a:r>
          </a:p>
          <a:p>
            <a:pPr eaLnBrk="0" hangingPunct="0"/>
            <a:endParaRPr lang="en-US" dirty="0">
              <a:solidFill>
                <a:srgbClr val="C00C08"/>
              </a:solidFill>
              <a:latin typeface="Calibri" pitchFamily="34" charset="0"/>
            </a:endParaRPr>
          </a:p>
          <a:p>
            <a:pPr eaLnBrk="0" hangingPunct="0"/>
            <a:endParaRPr lang="en-US" dirty="0">
              <a:solidFill>
                <a:srgbClr val="C00C08"/>
              </a:solidFill>
              <a:latin typeface="Calibri" pitchFamily="34" charset="0"/>
            </a:endParaRPr>
          </a:p>
          <a:p>
            <a:pPr eaLnBrk="0" hangingPunct="0"/>
            <a:endParaRPr lang="en-US" dirty="0">
              <a:solidFill>
                <a:srgbClr val="10253F"/>
              </a:solidFill>
              <a:latin typeface="Calibri" pitchFamily="34" charset="0"/>
            </a:endParaRPr>
          </a:p>
          <a:p>
            <a:pPr eaLnBrk="0" hangingPunct="0"/>
            <a:r>
              <a:rPr lang="en-US" dirty="0">
                <a:solidFill>
                  <a:srgbClr val="10253F"/>
                </a:solidFill>
                <a:latin typeface="Calibri" pitchFamily="34" charset="0"/>
              </a:rPr>
              <a:t>  </a:t>
            </a:r>
            <a:r>
              <a:rPr lang="en-US" dirty="0">
                <a:solidFill>
                  <a:srgbClr val="000000"/>
                </a:solidFill>
                <a:latin typeface="Calibri" pitchFamily="34" charset="0"/>
              </a:rPr>
              <a:t>8 is not a common factor. 	3 and are not common 					factors. </a:t>
            </a:r>
            <a:endParaRPr lang="en-US" i="1" dirty="0">
              <a:solidFill>
                <a:srgbClr val="000000"/>
              </a:solidFill>
              <a:latin typeface="Calibri" pitchFamily="34" charset="0"/>
            </a:endParaRPr>
          </a:p>
          <a:p>
            <a:pPr>
              <a:buFont typeface="Courier New" pitchFamily="49" charset="0"/>
              <a:buNone/>
            </a:pPr>
            <a:endParaRPr lang="en-US" dirty="0"/>
          </a:p>
        </p:txBody>
      </p:sp>
      <p:graphicFrame>
        <p:nvGraphicFramePr>
          <p:cNvPr id="19462" name="Object 12"/>
          <p:cNvGraphicFramePr>
            <a:graphicFrameLocks noChangeAspect="1"/>
          </p:cNvGraphicFramePr>
          <p:nvPr/>
        </p:nvGraphicFramePr>
        <p:xfrm>
          <a:off x="1828800" y="3759200"/>
          <a:ext cx="1079500" cy="965200"/>
        </p:xfrm>
        <a:graphic>
          <a:graphicData uri="http://schemas.openxmlformats.org/presentationml/2006/ole">
            <mc:AlternateContent xmlns:mc="http://schemas.openxmlformats.org/markup-compatibility/2006">
              <mc:Choice xmlns:v="urn:schemas-microsoft-com:vml" Requires="v">
                <p:oleObj spid="_x0000_s13324" name="Equation" r:id="rId3" imgW="1079280" imgH="965160" progId="Equation.DSMT4">
                  <p:embed/>
                </p:oleObj>
              </mc:Choice>
              <mc:Fallback>
                <p:oleObj name="Equation" r:id="rId3" imgW="1079280" imgH="96516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3759200"/>
                        <a:ext cx="1079500" cy="965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3" name="Object 13"/>
          <p:cNvGraphicFramePr>
            <a:graphicFrameLocks noChangeAspect="1"/>
          </p:cNvGraphicFramePr>
          <p:nvPr/>
        </p:nvGraphicFramePr>
        <p:xfrm>
          <a:off x="6350000" y="3505200"/>
          <a:ext cx="1092200" cy="1219200"/>
        </p:xfrm>
        <a:graphic>
          <a:graphicData uri="http://schemas.openxmlformats.org/presentationml/2006/ole">
            <mc:AlternateContent xmlns:mc="http://schemas.openxmlformats.org/markup-compatibility/2006">
              <mc:Choice xmlns:v="urn:schemas-microsoft-com:vml" Requires="v">
                <p:oleObj spid="_x0000_s13325" name="Equation" r:id="rId5" imgW="1091880" imgH="1218960" progId="Equation.DSMT4">
                  <p:embed/>
                </p:oleObj>
              </mc:Choice>
              <mc:Fallback>
                <p:oleObj name="Equation" r:id="rId5" imgW="1091880" imgH="121896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50000" y="3505200"/>
                        <a:ext cx="109220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1"/>
          <p:cNvGrpSpPr>
            <a:grpSpLocks/>
          </p:cNvGrpSpPr>
          <p:nvPr/>
        </p:nvGrpSpPr>
        <p:grpSpPr bwMode="auto">
          <a:xfrm>
            <a:off x="914400" y="2451100"/>
            <a:ext cx="7315200" cy="2146300"/>
            <a:chOff x="576" y="2008"/>
            <a:chExt cx="4608" cy="1352"/>
          </a:xfrm>
        </p:grpSpPr>
        <p:sp>
          <p:nvSpPr>
            <p:cNvPr id="20488" name="Oval 9"/>
            <p:cNvSpPr>
              <a:spLocks noChangeArrowheads="1"/>
            </p:cNvSpPr>
            <p:nvPr/>
          </p:nvSpPr>
          <p:spPr bwMode="auto">
            <a:xfrm>
              <a:off x="576" y="2008"/>
              <a:ext cx="1776" cy="1344"/>
            </a:xfrm>
            <a:prstGeom prst="ellipse">
              <a:avLst/>
            </a:prstGeom>
            <a:noFill/>
            <a:ln w="190500">
              <a:solidFill>
                <a:srgbClr val="9B9BFF"/>
              </a:solidFill>
              <a:round/>
              <a:headEnd/>
              <a:tailEnd/>
            </a:ln>
          </p:spPr>
          <p:txBody>
            <a:bodyPr wrap="none" anchor="ctr"/>
            <a:lstStyle/>
            <a:p>
              <a:endParaRPr lang="en-US" dirty="0"/>
            </a:p>
          </p:txBody>
        </p:sp>
        <p:sp>
          <p:nvSpPr>
            <p:cNvPr id="20489" name="Oval 10"/>
            <p:cNvSpPr>
              <a:spLocks noChangeArrowheads="1"/>
            </p:cNvSpPr>
            <p:nvPr/>
          </p:nvSpPr>
          <p:spPr bwMode="auto">
            <a:xfrm>
              <a:off x="3408" y="2016"/>
              <a:ext cx="1776" cy="1344"/>
            </a:xfrm>
            <a:prstGeom prst="ellipse">
              <a:avLst/>
            </a:prstGeom>
            <a:noFill/>
            <a:ln w="190500">
              <a:solidFill>
                <a:srgbClr val="9B9BFF"/>
              </a:solidFill>
              <a:round/>
              <a:headEnd/>
              <a:tailEnd/>
            </a:ln>
          </p:spPr>
          <p:txBody>
            <a:bodyPr wrap="none" anchor="ctr"/>
            <a:lstStyle/>
            <a:p>
              <a:endParaRPr lang="en-US" dirty="0"/>
            </a:p>
          </p:txBody>
        </p:sp>
      </p:grpSp>
      <p:sp>
        <p:nvSpPr>
          <p:cNvPr id="20484" name="Rectangle 2"/>
          <p:cNvSpPr>
            <a:spLocks noGrp="1"/>
          </p:cNvSpPr>
          <p:nvPr>
            <p:ph type="title"/>
          </p:nvPr>
        </p:nvSpPr>
        <p:spPr>
          <a:prstGeom prst="rect">
            <a:avLst/>
          </a:prstGeom>
        </p:spPr>
        <p:txBody>
          <a:bodyPr/>
          <a:lstStyle/>
          <a:p>
            <a:r>
              <a:rPr lang="en-US" sz="3200" dirty="0">
                <a:solidFill>
                  <a:schemeClr val="tx1"/>
                </a:solidFill>
              </a:rPr>
              <a:t>Reducing (or Simplifying) Rational Expressions</a:t>
            </a:r>
          </a:p>
        </p:txBody>
      </p:sp>
      <p:sp>
        <p:nvSpPr>
          <p:cNvPr id="20485" name="Rectangle 3"/>
          <p:cNvSpPr>
            <a:spLocks noGrp="1"/>
          </p:cNvSpPr>
          <p:nvPr>
            <p:ph idx="1"/>
          </p:nvPr>
        </p:nvSpPr>
        <p:spPr>
          <a:xfrm>
            <a:off x="457200" y="1280160"/>
            <a:ext cx="8229600" cy="3672840"/>
          </a:xfrm>
          <a:prstGeom prst="rect">
            <a:avLst/>
          </a:prstGeom>
          <a:ln w="28575">
            <a:solidFill>
              <a:srgbClr val="FF0000"/>
            </a:solidFill>
          </a:ln>
        </p:spPr>
        <p:txBody>
          <a:bodyPr>
            <a:noAutofit/>
          </a:bodyPr>
          <a:lstStyle/>
          <a:p>
            <a:pPr algn="ctr" eaLnBrk="0" hangingPunct="0"/>
            <a:r>
              <a:rPr lang="en-US" b="1" dirty="0">
                <a:solidFill>
                  <a:srgbClr val="000000"/>
                </a:solidFill>
                <a:latin typeface="Calibri" pitchFamily="34" charset="0"/>
              </a:rPr>
              <a:t>Notes (cont.)</a:t>
            </a:r>
          </a:p>
          <a:p>
            <a:pPr eaLnBrk="0" hangingPunct="0"/>
            <a:r>
              <a:rPr lang="en-US" i="1" dirty="0">
                <a:solidFill>
                  <a:srgbClr val="10253F"/>
                </a:solidFill>
                <a:latin typeface="Calibri" pitchFamily="34" charset="0"/>
              </a:rPr>
              <a:t>	</a:t>
            </a:r>
            <a:r>
              <a:rPr lang="en-US" b="1" dirty="0">
                <a:solidFill>
                  <a:srgbClr val="0000FF"/>
                </a:solidFill>
                <a:latin typeface="Calibri" pitchFamily="34" charset="0"/>
              </a:rPr>
              <a:t>CORRECT</a:t>
            </a:r>
            <a:r>
              <a:rPr lang="en-US" dirty="0">
                <a:solidFill>
                  <a:srgbClr val="C00C08"/>
                </a:solidFill>
                <a:latin typeface="Calibri" pitchFamily="34" charset="0"/>
              </a:rPr>
              <a:t>				</a:t>
            </a:r>
            <a:r>
              <a:rPr lang="en-US" b="1" dirty="0">
                <a:solidFill>
                  <a:srgbClr val="0000FF"/>
                </a:solidFill>
                <a:latin typeface="Calibri" pitchFamily="34" charset="0"/>
              </a:rPr>
              <a:t>CORRECT</a:t>
            </a:r>
            <a:br>
              <a:rPr lang="en-US" dirty="0">
                <a:solidFill>
                  <a:srgbClr val="C00C08"/>
                </a:solidFill>
                <a:latin typeface="Calibri" pitchFamily="34" charset="0"/>
              </a:rPr>
            </a:br>
            <a:endParaRPr lang="en-US" dirty="0">
              <a:solidFill>
                <a:srgbClr val="C00C08"/>
              </a:solidFill>
              <a:latin typeface="Calibri" pitchFamily="34" charset="0"/>
            </a:endParaRPr>
          </a:p>
          <a:p>
            <a:pPr eaLnBrk="0" hangingPunct="0"/>
            <a:endParaRPr lang="en-US" dirty="0">
              <a:solidFill>
                <a:srgbClr val="C00C08"/>
              </a:solidFill>
              <a:latin typeface="Calibri" pitchFamily="34" charset="0"/>
            </a:endParaRPr>
          </a:p>
          <a:p>
            <a:pPr eaLnBrk="0" hangingPunct="0"/>
            <a:endParaRPr lang="en-US" dirty="0">
              <a:solidFill>
                <a:srgbClr val="C00C08"/>
              </a:solidFill>
              <a:latin typeface="Calibri" pitchFamily="34" charset="0"/>
            </a:endParaRPr>
          </a:p>
          <a:p>
            <a:pPr eaLnBrk="0" hangingPunct="0"/>
            <a:r>
              <a:rPr lang="en-US" dirty="0">
                <a:solidFill>
                  <a:srgbClr val="10253F"/>
                </a:solidFill>
                <a:latin typeface="Calibri" pitchFamily="34" charset="0"/>
              </a:rPr>
              <a:t>   </a:t>
            </a:r>
            <a:r>
              <a:rPr lang="en-US" dirty="0">
                <a:solidFill>
                  <a:srgbClr val="000000"/>
                </a:solidFill>
                <a:latin typeface="Calibri" pitchFamily="34" charset="0"/>
              </a:rPr>
              <a:t>4 is a common factor	      </a:t>
            </a:r>
            <a:r>
              <a:rPr lang="en-US" i="1" dirty="0">
                <a:solidFill>
                  <a:srgbClr val="000000"/>
                </a:solidFill>
                <a:latin typeface="Calibri" pitchFamily="34" charset="0"/>
              </a:rPr>
              <a:t>x</a:t>
            </a:r>
            <a:r>
              <a:rPr lang="en-US" dirty="0">
                <a:solidFill>
                  <a:srgbClr val="000000"/>
                </a:solidFill>
                <a:latin typeface="Calibri" pitchFamily="34" charset="0"/>
              </a:rPr>
              <a:t> </a:t>
            </a:r>
            <a:r>
              <a:rPr lang="en-US" dirty="0">
                <a:solidFill>
                  <a:srgbClr val="000000"/>
                </a:solidFill>
                <a:latin typeface="Symbol" pitchFamily="18" charset="2"/>
              </a:rPr>
              <a:t>-</a:t>
            </a:r>
            <a:r>
              <a:rPr lang="en-US" dirty="0">
                <a:solidFill>
                  <a:srgbClr val="000000"/>
                </a:solidFill>
                <a:latin typeface="Calibri" pitchFamily="34" charset="0"/>
              </a:rPr>
              <a:t> 3 is a common factor</a:t>
            </a:r>
          </a:p>
          <a:p>
            <a:pPr eaLnBrk="0" hangingPunct="0"/>
            <a:endParaRPr lang="en-US" dirty="0">
              <a:solidFill>
                <a:srgbClr val="10253F"/>
              </a:solidFill>
              <a:latin typeface="Calibri" pitchFamily="34" charset="0"/>
            </a:endParaRPr>
          </a:p>
          <a:p>
            <a:pPr>
              <a:buFont typeface="Courier New" pitchFamily="49" charset="0"/>
              <a:buNone/>
            </a:pPr>
            <a:endParaRPr lang="en-US" dirty="0"/>
          </a:p>
        </p:txBody>
      </p:sp>
      <p:graphicFrame>
        <p:nvGraphicFramePr>
          <p:cNvPr id="20486" name="Object 7"/>
          <p:cNvGraphicFramePr>
            <a:graphicFrameLocks noChangeAspect="1"/>
          </p:cNvGraphicFramePr>
          <p:nvPr/>
        </p:nvGraphicFramePr>
        <p:xfrm>
          <a:off x="1066800" y="2463800"/>
          <a:ext cx="2590800" cy="1193800"/>
        </p:xfrm>
        <a:graphic>
          <a:graphicData uri="http://schemas.openxmlformats.org/presentationml/2006/ole">
            <mc:AlternateContent xmlns:mc="http://schemas.openxmlformats.org/markup-compatibility/2006">
              <mc:Choice xmlns:v="urn:schemas-microsoft-com:vml" Requires="v">
                <p:oleObj spid="_x0000_s14348" name="Equation" r:id="rId3" imgW="2590560" imgH="1193760" progId="Equation.DSMT4">
                  <p:embed/>
                </p:oleObj>
              </mc:Choice>
              <mc:Fallback>
                <p:oleObj name="Equation" r:id="rId3" imgW="2590560" imgH="119376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463800"/>
                        <a:ext cx="2590800" cy="1193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7" name="Object 8"/>
          <p:cNvGraphicFramePr>
            <a:graphicFrameLocks noChangeAspect="1"/>
          </p:cNvGraphicFramePr>
          <p:nvPr/>
        </p:nvGraphicFramePr>
        <p:xfrm>
          <a:off x="5207000" y="2362200"/>
          <a:ext cx="3251200" cy="1206500"/>
        </p:xfrm>
        <a:graphic>
          <a:graphicData uri="http://schemas.openxmlformats.org/presentationml/2006/ole">
            <mc:AlternateContent xmlns:mc="http://schemas.openxmlformats.org/markup-compatibility/2006">
              <mc:Choice xmlns:v="urn:schemas-microsoft-com:vml" Requires="v">
                <p:oleObj spid="_x0000_s14349" name="Equation" r:id="rId5" imgW="3251160" imgH="1206360" progId="Equation.DSMT4">
                  <p:embed/>
                </p:oleObj>
              </mc:Choice>
              <mc:Fallback>
                <p:oleObj name="Equation" r:id="rId5" imgW="3251160" imgH="120636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07000" y="2362200"/>
                        <a:ext cx="3251200" cy="1206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tx1"/>
                </a:solidFill>
              </a:rPr>
              <a:t>Multiplication with Rational Expressions</a:t>
            </a:r>
          </a:p>
        </p:txBody>
      </p:sp>
      <p:sp>
        <p:nvSpPr>
          <p:cNvPr id="4" name="Content Placeholder 3"/>
          <p:cNvSpPr>
            <a:spLocks noGrp="1"/>
          </p:cNvSpPr>
          <p:nvPr>
            <p:ph idx="1"/>
          </p:nvPr>
        </p:nvSpPr>
        <p:spPr>
          <a:xfrm>
            <a:off x="457200" y="1280160"/>
            <a:ext cx="8229600" cy="4059573"/>
          </a:xfrm>
          <a:solidFill>
            <a:srgbClr val="FFFFCC"/>
          </a:solidFill>
          <a:ln w="28575">
            <a:solidFill>
              <a:srgbClr val="000000"/>
            </a:solidFill>
          </a:ln>
        </p:spPr>
        <p:txBody>
          <a:bodyPr>
            <a:spAutoFit/>
          </a:bodyPr>
          <a:lstStyle/>
          <a:p>
            <a:pPr marL="533400" indent="-533400" eaLnBrk="0" hangingPunct="0">
              <a:lnSpc>
                <a:spcPct val="85000"/>
              </a:lnSpc>
              <a:tabLst>
                <a:tab pos="457200" algn="l"/>
              </a:tabLst>
            </a:pPr>
            <a:r>
              <a:rPr lang="en-US" dirty="0">
                <a:solidFill>
                  <a:srgbClr val="000000"/>
                </a:solidFill>
                <a:latin typeface="Calibri" pitchFamily="34" charset="0"/>
              </a:rPr>
              <a:t>To multiply any two (or more) rational expressions, </a:t>
            </a:r>
          </a:p>
          <a:p>
            <a:pPr marL="457200" indent="-457200" eaLnBrk="0" hangingPunct="0">
              <a:lnSpc>
                <a:spcPct val="85000"/>
              </a:lnSpc>
              <a:spcBef>
                <a:spcPts val="1200"/>
              </a:spcBef>
            </a:pPr>
            <a:r>
              <a:rPr lang="en-US" b="1" dirty="0">
                <a:solidFill>
                  <a:srgbClr val="000000"/>
                </a:solidFill>
                <a:latin typeface="Calibri" pitchFamily="34" charset="0"/>
              </a:rPr>
              <a:t>1.</a:t>
            </a:r>
            <a:r>
              <a:rPr lang="en-US" dirty="0">
                <a:solidFill>
                  <a:srgbClr val="000000"/>
                </a:solidFill>
                <a:latin typeface="Calibri" pitchFamily="34" charset="0"/>
              </a:rPr>
              <a:t>	Completely factor each numerator and denominator. </a:t>
            </a:r>
          </a:p>
          <a:p>
            <a:pPr marL="457200" indent="-457200" eaLnBrk="0" hangingPunct="0">
              <a:lnSpc>
                <a:spcPct val="85000"/>
              </a:lnSpc>
            </a:pPr>
            <a:r>
              <a:rPr lang="en-US" b="1" dirty="0">
                <a:solidFill>
                  <a:srgbClr val="000000"/>
                </a:solidFill>
                <a:latin typeface="Calibri" pitchFamily="34" charset="0"/>
              </a:rPr>
              <a:t>2.</a:t>
            </a:r>
            <a:r>
              <a:rPr lang="en-US" dirty="0">
                <a:solidFill>
                  <a:srgbClr val="000000"/>
                </a:solidFill>
                <a:latin typeface="Calibri" pitchFamily="34" charset="0"/>
              </a:rPr>
              <a:t>	Multiply the numerators and multiply the </a:t>
            </a:r>
          </a:p>
          <a:p>
            <a:pPr marL="457200" indent="-457200" eaLnBrk="0" hangingPunct="0">
              <a:lnSpc>
                <a:spcPct val="85000"/>
              </a:lnSpc>
            </a:pPr>
            <a:r>
              <a:rPr lang="en-US" dirty="0">
                <a:solidFill>
                  <a:srgbClr val="000000"/>
                </a:solidFill>
                <a:latin typeface="Calibri" pitchFamily="34" charset="0"/>
              </a:rPr>
              <a:t>	denominators, keeping the expressions in factored </a:t>
            </a:r>
          </a:p>
          <a:p>
            <a:pPr marL="457200" indent="-457200" eaLnBrk="0" hangingPunct="0">
              <a:lnSpc>
                <a:spcPct val="85000"/>
              </a:lnSpc>
            </a:pPr>
            <a:r>
              <a:rPr lang="en-US" dirty="0">
                <a:solidFill>
                  <a:srgbClr val="000000"/>
                </a:solidFill>
                <a:latin typeface="Calibri" pitchFamily="34" charset="0"/>
              </a:rPr>
              <a:t>	form. </a:t>
            </a:r>
          </a:p>
          <a:p>
            <a:pPr marL="457200" indent="-457200" eaLnBrk="0" hangingPunct="0">
              <a:lnSpc>
                <a:spcPct val="85000"/>
              </a:lnSpc>
            </a:pPr>
            <a:r>
              <a:rPr lang="en-US" b="1" dirty="0">
                <a:solidFill>
                  <a:srgbClr val="000000"/>
                </a:solidFill>
                <a:latin typeface="Calibri" pitchFamily="34" charset="0"/>
              </a:rPr>
              <a:t>3. </a:t>
            </a:r>
            <a:r>
              <a:rPr lang="en-US" dirty="0">
                <a:solidFill>
                  <a:srgbClr val="000000"/>
                </a:solidFill>
                <a:latin typeface="Calibri" pitchFamily="34" charset="0"/>
              </a:rPr>
              <a:t>“Divide out” any common factors from the </a:t>
            </a:r>
          </a:p>
          <a:p>
            <a:pPr marL="457200" indent="-457200" eaLnBrk="0" hangingPunct="0">
              <a:lnSpc>
                <a:spcPct val="85000"/>
              </a:lnSpc>
            </a:pPr>
            <a:r>
              <a:rPr lang="en-US" dirty="0">
                <a:solidFill>
                  <a:srgbClr val="000000"/>
                </a:solidFill>
                <a:latin typeface="Calibri" pitchFamily="34" charset="0"/>
              </a:rPr>
              <a:t>	numerators and denominators. Remember that no </a:t>
            </a:r>
          </a:p>
          <a:p>
            <a:pPr marL="457200" indent="-457200" eaLnBrk="0" hangingPunct="0">
              <a:lnSpc>
                <a:spcPct val="85000"/>
              </a:lnSpc>
            </a:pPr>
            <a:r>
              <a:rPr lang="en-US" dirty="0">
                <a:solidFill>
                  <a:srgbClr val="000000"/>
                </a:solidFill>
                <a:latin typeface="Calibri" pitchFamily="34" charset="0"/>
              </a:rPr>
              <a:t>	denominator can have a value of 0.</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2505301"/>
          </a:xfrm>
        </p:spPr>
        <p:txBody>
          <a:bodyPr>
            <a:spAutoFit/>
          </a:bodyPr>
          <a:lstStyle/>
          <a:p>
            <a:pPr marL="457200" indent="-457200">
              <a:buFont typeface="Courier New" pitchFamily="49" charset="0"/>
              <a:buChar char="o"/>
            </a:pPr>
            <a:r>
              <a:rPr lang="en-US" i="0" dirty="0">
                <a:solidFill>
                  <a:schemeClr val="tx1"/>
                </a:solidFill>
              </a:rPr>
              <a:t>Determine any restrictions on the variable in a rational expression</a:t>
            </a:r>
            <a:r>
              <a:rPr lang="en-US" dirty="0">
                <a:solidFill>
                  <a:schemeClr val="tx1"/>
                </a:solidFill>
              </a:rPr>
              <a:t>. </a:t>
            </a:r>
            <a:endParaRPr lang="en-US" i="0" dirty="0">
              <a:solidFill>
                <a:schemeClr val="tx1"/>
              </a:solidFill>
            </a:endParaRPr>
          </a:p>
          <a:p>
            <a:pPr marL="457200" indent="-457200">
              <a:buFont typeface="Courier New" pitchFamily="49" charset="0"/>
              <a:buChar char="o"/>
            </a:pPr>
            <a:r>
              <a:rPr lang="en-US" i="0" dirty="0">
                <a:solidFill>
                  <a:schemeClr val="tx1"/>
                </a:solidFill>
              </a:rPr>
              <a:t>Reduce rational expressions to lowest terms</a:t>
            </a:r>
            <a:r>
              <a:rPr lang="en-US" dirty="0">
                <a:solidFill>
                  <a:schemeClr val="tx1"/>
                </a:solidFill>
              </a:rPr>
              <a:t>. </a:t>
            </a:r>
          </a:p>
          <a:p>
            <a:pPr marL="457200" indent="-457200">
              <a:buFont typeface="Courier New" pitchFamily="49" charset="0"/>
              <a:buChar char="o"/>
            </a:pPr>
            <a:r>
              <a:rPr lang="en-US" i="0" dirty="0">
                <a:solidFill>
                  <a:schemeClr val="tx1"/>
                </a:solidFill>
              </a:rPr>
              <a:t>Multiply rational expressions. </a:t>
            </a:r>
          </a:p>
          <a:p>
            <a:pPr marL="457200" indent="-457200">
              <a:buFont typeface="Courier New" pitchFamily="49" charset="0"/>
              <a:buChar char="o"/>
            </a:pPr>
            <a:r>
              <a:rPr lang="en-US" i="0" dirty="0">
                <a:solidFill>
                  <a:schemeClr val="tx1"/>
                </a:solidFill>
              </a:rPr>
              <a:t>Divide rational expressions</a:t>
            </a:r>
            <a:r>
              <a:rPr lang="en-US" dirty="0">
                <a:solidFill>
                  <a:schemeClr val="tx1"/>
                </a:solidFill>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tx1"/>
                </a:solidFill>
              </a:rPr>
              <a:t>Multiplication with Rational Expressions</a:t>
            </a:r>
          </a:p>
        </p:txBody>
      </p:sp>
      <p:sp>
        <p:nvSpPr>
          <p:cNvPr id="22531" name="Rectangle 3"/>
          <p:cNvSpPr>
            <a:spLocks noGrp="1"/>
          </p:cNvSpPr>
          <p:nvPr>
            <p:ph idx="1"/>
          </p:nvPr>
        </p:nvSpPr>
        <p:spPr>
          <a:xfrm>
            <a:off x="457200" y="1280160"/>
            <a:ext cx="8229600" cy="2453640"/>
          </a:xfrm>
          <a:prstGeom prst="rect">
            <a:avLst/>
          </a:prstGeom>
          <a:solidFill>
            <a:srgbClr val="FFFFCC"/>
          </a:solidFill>
          <a:ln w="28575">
            <a:solidFill>
              <a:srgbClr val="000000"/>
            </a:solidFill>
          </a:ln>
        </p:spPr>
        <p:txBody>
          <a:bodyPr>
            <a:noAutofit/>
          </a:bodyPr>
          <a:lstStyle/>
          <a:p>
            <a:pPr marL="533400" indent="-533400" algn="ctr" eaLnBrk="0" hangingPunct="0">
              <a:tabLst>
                <a:tab pos="457200" algn="l"/>
              </a:tabLst>
            </a:pPr>
            <a:r>
              <a:rPr lang="en-US" b="1" dirty="0">
                <a:solidFill>
                  <a:srgbClr val="000000"/>
                </a:solidFill>
                <a:latin typeface="Calibri" pitchFamily="34" charset="0"/>
              </a:rPr>
              <a:t>Multiplication with Rational Expressions</a:t>
            </a:r>
          </a:p>
          <a:p>
            <a:pPr marL="533400" indent="-533400" eaLnBrk="0" hangingPunct="0">
              <a:tabLst>
                <a:tab pos="457200" algn="l"/>
              </a:tabLst>
            </a:pPr>
            <a:r>
              <a:rPr lang="en-US" dirty="0">
                <a:solidFill>
                  <a:srgbClr val="000000"/>
                </a:solidFill>
                <a:latin typeface="Calibri" pitchFamily="34" charset="0"/>
              </a:rPr>
              <a:t>If </a:t>
            </a:r>
            <a:r>
              <a:rPr lang="en-US" i="1" dirty="0">
                <a:solidFill>
                  <a:srgbClr val="000000"/>
                </a:solidFill>
                <a:latin typeface="Calibri" pitchFamily="34" charset="0"/>
              </a:rPr>
              <a:t>P</a:t>
            </a:r>
            <a:r>
              <a:rPr lang="en-US" dirty="0">
                <a:solidFill>
                  <a:srgbClr val="000000"/>
                </a:solidFill>
                <a:latin typeface="Calibri" pitchFamily="34" charset="0"/>
              </a:rPr>
              <a:t>, </a:t>
            </a:r>
            <a:r>
              <a:rPr lang="en-US" i="1" dirty="0">
                <a:solidFill>
                  <a:srgbClr val="000000"/>
                </a:solidFill>
                <a:latin typeface="Calibri" pitchFamily="34" charset="0"/>
              </a:rPr>
              <a:t>Q</a:t>
            </a:r>
            <a:r>
              <a:rPr lang="en-US" dirty="0">
                <a:solidFill>
                  <a:srgbClr val="000000"/>
                </a:solidFill>
                <a:latin typeface="Calibri" pitchFamily="34" charset="0"/>
              </a:rPr>
              <a:t>, </a:t>
            </a:r>
            <a:r>
              <a:rPr lang="en-US" i="1" dirty="0">
                <a:solidFill>
                  <a:srgbClr val="000000"/>
                </a:solidFill>
                <a:latin typeface="Calibri" pitchFamily="34" charset="0"/>
              </a:rPr>
              <a:t>R</a:t>
            </a:r>
            <a:r>
              <a:rPr lang="en-US" dirty="0">
                <a:solidFill>
                  <a:srgbClr val="000000"/>
                </a:solidFill>
                <a:latin typeface="Calibri" pitchFamily="34" charset="0"/>
              </a:rPr>
              <a:t>, and </a:t>
            </a:r>
            <a:r>
              <a:rPr lang="en-US" i="1" dirty="0">
                <a:solidFill>
                  <a:srgbClr val="000000"/>
                </a:solidFill>
                <a:latin typeface="Calibri" pitchFamily="34" charset="0"/>
              </a:rPr>
              <a:t>S </a:t>
            </a:r>
            <a:r>
              <a:rPr lang="en-US" dirty="0">
                <a:solidFill>
                  <a:srgbClr val="000000"/>
                </a:solidFill>
                <a:latin typeface="Calibri" pitchFamily="34" charset="0"/>
              </a:rPr>
              <a:t>are polynomials and </a:t>
            </a:r>
            <a:r>
              <a:rPr lang="en-US" i="1" dirty="0">
                <a:solidFill>
                  <a:srgbClr val="000000"/>
                </a:solidFill>
                <a:latin typeface="Calibri" pitchFamily="34" charset="0"/>
              </a:rPr>
              <a:t>Q, S </a:t>
            </a:r>
            <a:r>
              <a:rPr lang="en-US" dirty="0">
                <a:solidFill>
                  <a:srgbClr val="000000"/>
                </a:solidFill>
                <a:latin typeface="Calibri" pitchFamily="34" charset="0"/>
              </a:rPr>
              <a:t>≠ 0</a:t>
            </a:r>
            <a:r>
              <a:rPr lang="en-US" i="1" dirty="0">
                <a:solidFill>
                  <a:srgbClr val="000000"/>
                </a:solidFill>
                <a:latin typeface="Calibri" pitchFamily="34" charset="0"/>
              </a:rPr>
              <a:t>, </a:t>
            </a:r>
            <a:r>
              <a:rPr lang="en-US" dirty="0">
                <a:solidFill>
                  <a:srgbClr val="000000"/>
                </a:solidFill>
                <a:latin typeface="Calibri" pitchFamily="34" charset="0"/>
              </a:rPr>
              <a:t>then</a:t>
            </a:r>
          </a:p>
          <a:p>
            <a:pPr>
              <a:buFont typeface="Courier New" pitchFamily="49" charset="0"/>
              <a:buNone/>
            </a:pPr>
            <a:endParaRPr lang="en-US" dirty="0">
              <a:solidFill>
                <a:schemeClr val="tx1"/>
              </a:solidFill>
            </a:endParaRPr>
          </a:p>
        </p:txBody>
      </p:sp>
      <p:graphicFrame>
        <p:nvGraphicFramePr>
          <p:cNvPr id="22533" name="Object 9"/>
          <p:cNvGraphicFramePr>
            <a:graphicFrameLocks noChangeAspect="1"/>
          </p:cNvGraphicFramePr>
          <p:nvPr/>
        </p:nvGraphicFramePr>
        <p:xfrm>
          <a:off x="3663950" y="2590800"/>
          <a:ext cx="1816100" cy="876300"/>
        </p:xfrm>
        <a:graphic>
          <a:graphicData uri="http://schemas.openxmlformats.org/presentationml/2006/ole">
            <mc:AlternateContent xmlns:mc="http://schemas.openxmlformats.org/markup-compatibility/2006">
              <mc:Choice xmlns:v="urn:schemas-microsoft-com:vml" Requires="v">
                <p:oleObj spid="_x0000_s15367" name="Equation" r:id="rId3" imgW="1816100" imgH="876300" progId="Equation.DSMT4">
                  <p:embed/>
                </p:oleObj>
              </mc:Choice>
              <mc:Fallback>
                <p:oleObj name="Equation" r:id="rId3" imgW="1816100" imgH="87630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63950" y="2590800"/>
                        <a:ext cx="18161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tx1"/>
                </a:solidFill>
              </a:rPr>
              <a:t>Example 3: Multiplication with Rational Expressions</a:t>
            </a:r>
          </a:p>
        </p:txBody>
      </p:sp>
      <p:sp>
        <p:nvSpPr>
          <p:cNvPr id="23555" name="Rectangle 6"/>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Multiply and reduce, if possible. Use the rules for </a:t>
            </a:r>
          </a:p>
          <a:p>
            <a:pPr>
              <a:buFont typeface="Courier New" pitchFamily="49" charset="0"/>
              <a:buNone/>
            </a:pPr>
            <a:r>
              <a:rPr lang="en-US" i="0" dirty="0">
                <a:solidFill>
                  <a:schemeClr val="tx1"/>
                </a:solidFill>
              </a:rPr>
              <a:t>exponents when they apply. State any restrictions on </a:t>
            </a:r>
          </a:p>
          <a:p>
            <a:pPr>
              <a:buFont typeface="Courier New" pitchFamily="49" charset="0"/>
              <a:buNone/>
            </a:pPr>
            <a:r>
              <a:rPr lang="en-US" i="0" dirty="0">
                <a:solidFill>
                  <a:schemeClr val="tx1"/>
                </a:solidFill>
              </a:rPr>
              <a:t>the variable(s).</a:t>
            </a:r>
            <a:endParaRPr lang="en-US" dirty="0">
              <a:solidFill>
                <a:schemeClr val="tx1"/>
              </a:solidFill>
            </a:endParaRPr>
          </a:p>
          <a:p>
            <a:pPr>
              <a:buFont typeface="Courier New" pitchFamily="49" charset="0"/>
              <a:buNone/>
            </a:pPr>
            <a:endParaRPr lang="en-US" dirty="0">
              <a:solidFill>
                <a:schemeClr val="tx1"/>
              </a:solidFill>
            </a:endParaRPr>
          </a:p>
        </p:txBody>
      </p:sp>
      <p:graphicFrame>
        <p:nvGraphicFramePr>
          <p:cNvPr id="23557" name="Object 9"/>
          <p:cNvGraphicFramePr>
            <a:graphicFrameLocks noChangeAspect="1"/>
          </p:cNvGraphicFramePr>
          <p:nvPr/>
        </p:nvGraphicFramePr>
        <p:xfrm>
          <a:off x="7239000" y="4118896"/>
          <a:ext cx="1333500" cy="381000"/>
        </p:xfrm>
        <a:graphic>
          <a:graphicData uri="http://schemas.openxmlformats.org/presentationml/2006/ole">
            <mc:AlternateContent xmlns:mc="http://schemas.openxmlformats.org/markup-compatibility/2006">
              <mc:Choice xmlns:v="urn:schemas-microsoft-com:vml" Requires="v">
                <p:oleObj spid="_x0000_s16443" name="Equation" r:id="rId3" imgW="1766160" imgH="494640" progId="Equation.DSMT4">
                  <p:embed/>
                </p:oleObj>
              </mc:Choice>
              <mc:Fallback>
                <p:oleObj name="Equation" r:id="rId3" imgW="1766160" imgH="49464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4118896"/>
                        <a:ext cx="1333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9" name="Object 11"/>
          <p:cNvGraphicFramePr>
            <a:graphicFrameLocks noChangeAspect="1"/>
          </p:cNvGraphicFramePr>
          <p:nvPr/>
        </p:nvGraphicFramePr>
        <p:xfrm>
          <a:off x="6807200" y="5105400"/>
          <a:ext cx="939800" cy="381000"/>
        </p:xfrm>
        <a:graphic>
          <a:graphicData uri="http://schemas.openxmlformats.org/presentationml/2006/ole">
            <mc:AlternateContent xmlns:mc="http://schemas.openxmlformats.org/markup-compatibility/2006">
              <mc:Choice xmlns:v="urn:schemas-microsoft-com:vml" Requires="v">
                <p:oleObj spid="_x0000_s16444" name="Equation" r:id="rId5" imgW="1245240" imgH="494640" progId="Equation.DSMT4">
                  <p:embed/>
                </p:oleObj>
              </mc:Choice>
              <mc:Fallback>
                <p:oleObj name="Equation" r:id="rId5" imgW="1245240" imgH="49464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7200" y="5105400"/>
                        <a:ext cx="9398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90" name="Object 6"/>
          <p:cNvGraphicFramePr>
            <a:graphicFrameLocks noChangeAspect="1"/>
          </p:cNvGraphicFramePr>
          <p:nvPr/>
        </p:nvGraphicFramePr>
        <p:xfrm>
          <a:off x="503904" y="2880852"/>
          <a:ext cx="2349500" cy="939800"/>
        </p:xfrm>
        <a:graphic>
          <a:graphicData uri="http://schemas.openxmlformats.org/presentationml/2006/ole">
            <mc:AlternateContent xmlns:mc="http://schemas.openxmlformats.org/markup-compatibility/2006">
              <mc:Choice xmlns:v="urn:schemas-microsoft-com:vml" Requires="v">
                <p:oleObj spid="_x0000_s16445" name="Equation" r:id="rId7" imgW="2349360" imgH="939600" progId="Equation.DSMT4">
                  <p:embed/>
                </p:oleObj>
              </mc:Choice>
              <mc:Fallback>
                <p:oleObj name="Equation" r:id="rId7" imgW="2349360" imgH="9396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3904" y="2880852"/>
                        <a:ext cx="2349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3011488" y="2862263"/>
          <a:ext cx="2476500" cy="939800"/>
        </p:xfrm>
        <a:graphic>
          <a:graphicData uri="http://schemas.openxmlformats.org/presentationml/2006/ole">
            <mc:AlternateContent xmlns:mc="http://schemas.openxmlformats.org/markup-compatibility/2006">
              <mc:Choice xmlns:v="urn:schemas-microsoft-com:vml" Requires="v">
                <p:oleObj spid="_x0000_s16446" name="Equation" r:id="rId9" imgW="2476440" imgH="939600" progId="Equation.DSMT4">
                  <p:embed/>
                </p:oleObj>
              </mc:Choice>
              <mc:Fallback>
                <p:oleObj name="Equation" r:id="rId9" imgW="2476440" imgH="9396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11488" y="2862263"/>
                        <a:ext cx="2476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3011488" y="3871246"/>
          <a:ext cx="1612900" cy="876300"/>
        </p:xfrm>
        <a:graphic>
          <a:graphicData uri="http://schemas.openxmlformats.org/presentationml/2006/ole">
            <mc:AlternateContent xmlns:mc="http://schemas.openxmlformats.org/markup-compatibility/2006">
              <mc:Choice xmlns:v="urn:schemas-microsoft-com:vml" Requires="v">
                <p:oleObj spid="_x0000_s16447" name="Equation" r:id="rId11" imgW="1612800" imgH="876240" progId="Equation.DSMT4">
                  <p:embed/>
                </p:oleObj>
              </mc:Choice>
              <mc:Fallback>
                <p:oleObj name="Equation" r:id="rId11" imgW="1612800" imgH="87624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11488" y="3871246"/>
                        <a:ext cx="1612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3" name="Object 9"/>
          <p:cNvGraphicFramePr>
            <a:graphicFrameLocks noChangeAspect="1"/>
          </p:cNvGraphicFramePr>
          <p:nvPr/>
        </p:nvGraphicFramePr>
        <p:xfrm>
          <a:off x="4800600" y="3871246"/>
          <a:ext cx="1282700" cy="876300"/>
        </p:xfrm>
        <a:graphic>
          <a:graphicData uri="http://schemas.openxmlformats.org/presentationml/2006/ole">
            <mc:AlternateContent xmlns:mc="http://schemas.openxmlformats.org/markup-compatibility/2006">
              <mc:Choice xmlns:v="urn:schemas-microsoft-com:vml" Requires="v">
                <p:oleObj spid="_x0000_s16448" name="Equation" r:id="rId13" imgW="1282680" imgH="876240" progId="Equation.DSMT4">
                  <p:embed/>
                </p:oleObj>
              </mc:Choice>
              <mc:Fallback>
                <p:oleObj name="Equation" r:id="rId13" imgW="1282680" imgH="87624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00600" y="3871246"/>
                        <a:ext cx="1282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4" name="Object 10"/>
          <p:cNvGraphicFramePr>
            <a:graphicFrameLocks noChangeAspect="1"/>
          </p:cNvGraphicFramePr>
          <p:nvPr/>
        </p:nvGraphicFramePr>
        <p:xfrm>
          <a:off x="6172200" y="3839496"/>
          <a:ext cx="876300" cy="939800"/>
        </p:xfrm>
        <a:graphic>
          <a:graphicData uri="http://schemas.openxmlformats.org/presentationml/2006/ole">
            <mc:AlternateContent xmlns:mc="http://schemas.openxmlformats.org/markup-compatibility/2006">
              <mc:Choice xmlns:v="urn:schemas-microsoft-com:vml" Requires="v">
                <p:oleObj spid="_x0000_s16449" name="Equation" r:id="rId15" imgW="876240" imgH="939600" progId="Equation.DSMT4">
                  <p:embed/>
                </p:oleObj>
              </mc:Choice>
              <mc:Fallback>
                <p:oleObj name="Equation" r:id="rId15" imgW="876240" imgH="9396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172200" y="3839496"/>
                        <a:ext cx="876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5" name="Object 11"/>
          <p:cNvGraphicFramePr>
            <a:graphicFrameLocks noChangeAspect="1"/>
          </p:cNvGraphicFramePr>
          <p:nvPr/>
        </p:nvGraphicFramePr>
        <p:xfrm>
          <a:off x="518652" y="4830096"/>
          <a:ext cx="2349500" cy="876300"/>
        </p:xfrm>
        <a:graphic>
          <a:graphicData uri="http://schemas.openxmlformats.org/presentationml/2006/ole">
            <mc:AlternateContent xmlns:mc="http://schemas.openxmlformats.org/markup-compatibility/2006">
              <mc:Choice xmlns:v="urn:schemas-microsoft-com:vml" Requires="v">
                <p:oleObj spid="_x0000_s16450" name="Equation" r:id="rId17" imgW="2349360" imgH="876240" progId="Equation.DSMT4">
                  <p:embed/>
                </p:oleObj>
              </mc:Choice>
              <mc:Fallback>
                <p:oleObj name="Equation" r:id="rId17" imgW="2349360" imgH="87624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8652" y="4830096"/>
                        <a:ext cx="2349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6" name="Object 12"/>
          <p:cNvGraphicFramePr>
            <a:graphicFrameLocks noChangeAspect="1"/>
          </p:cNvGraphicFramePr>
          <p:nvPr/>
        </p:nvGraphicFramePr>
        <p:xfrm>
          <a:off x="2986294" y="4876800"/>
          <a:ext cx="2425700" cy="990600"/>
        </p:xfrm>
        <a:graphic>
          <a:graphicData uri="http://schemas.openxmlformats.org/presentationml/2006/ole">
            <mc:AlternateContent xmlns:mc="http://schemas.openxmlformats.org/markup-compatibility/2006">
              <mc:Choice xmlns:v="urn:schemas-microsoft-com:vml" Requires="v">
                <p:oleObj spid="_x0000_s16451" name="Equation" r:id="rId19" imgW="2425680" imgH="990360" progId="Equation.DSMT4">
                  <p:embed/>
                </p:oleObj>
              </mc:Choice>
              <mc:Fallback>
                <p:oleObj name="Equation" r:id="rId19" imgW="2425680" imgH="9903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986294" y="4876800"/>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7" name="Object 13"/>
          <p:cNvGraphicFramePr>
            <a:graphicFrameLocks noChangeAspect="1"/>
          </p:cNvGraphicFramePr>
          <p:nvPr/>
        </p:nvGraphicFramePr>
        <p:xfrm>
          <a:off x="5621592" y="4876800"/>
          <a:ext cx="1028700" cy="838200"/>
        </p:xfrm>
        <a:graphic>
          <a:graphicData uri="http://schemas.openxmlformats.org/presentationml/2006/ole">
            <mc:AlternateContent xmlns:mc="http://schemas.openxmlformats.org/markup-compatibility/2006">
              <mc:Choice xmlns:v="urn:schemas-microsoft-com:vml" Requires="v">
                <p:oleObj spid="_x0000_s16452" name="Equation" r:id="rId21" imgW="1028520" imgH="838080" progId="Equation.DSMT4">
                  <p:embed/>
                </p:oleObj>
              </mc:Choice>
              <mc:Fallback>
                <p:oleObj name="Equation" r:id="rId21" imgW="1028520" imgH="83808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621592" y="48768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7" name="Straight Connector 16"/>
          <p:cNvCxnSpPr/>
          <p:nvPr/>
        </p:nvCxnSpPr>
        <p:spPr>
          <a:xfrm rot="5400000">
            <a:off x="3390900" y="2886996"/>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015248" y="2916492"/>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3848100" y="3420396"/>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4199604" y="3420396"/>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6398" name="Object 14"/>
          <p:cNvGraphicFramePr>
            <a:graphicFrameLocks noChangeAspect="1"/>
          </p:cNvGraphicFramePr>
          <p:nvPr/>
        </p:nvGraphicFramePr>
        <p:xfrm>
          <a:off x="4847304" y="5776452"/>
          <a:ext cx="152400" cy="152400"/>
        </p:xfrm>
        <a:graphic>
          <a:graphicData uri="http://schemas.openxmlformats.org/presentationml/2006/ole">
            <mc:AlternateContent xmlns:mc="http://schemas.openxmlformats.org/markup-compatibility/2006">
              <mc:Choice xmlns:v="urn:schemas-microsoft-com:vml" Requires="v">
                <p:oleObj spid="_x0000_s16453" name="Equation" r:id="rId23" imgW="152280" imgH="152280" progId="Equation.DSMT4">
                  <p:embed/>
                </p:oleObj>
              </mc:Choice>
              <mc:Fallback>
                <p:oleObj name="Equation" r:id="rId23" imgW="152280" imgH="15228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847304" y="5776452"/>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2" name="Straight Connector 21"/>
          <p:cNvCxnSpPr/>
          <p:nvPr/>
        </p:nvCxnSpPr>
        <p:spPr>
          <a:xfrm rot="10800000" flipV="1">
            <a:off x="4419600" y="48768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10800000" flipV="1">
            <a:off x="3657600" y="5410200"/>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3223752" y="5020596"/>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557252" y="5424948"/>
            <a:ext cx="442452" cy="366252"/>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39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39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355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39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39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8"/>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639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6397"/>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35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tx1"/>
                </a:solidFill>
              </a:rPr>
              <a:t>Example 3: Multiplication with Rational Expressions (cont.)</a:t>
            </a:r>
          </a:p>
        </p:txBody>
      </p:sp>
      <p:graphicFrame>
        <p:nvGraphicFramePr>
          <p:cNvPr id="24582" name="Object 10"/>
          <p:cNvGraphicFramePr>
            <a:graphicFrameLocks noChangeAspect="1"/>
          </p:cNvGraphicFramePr>
          <p:nvPr/>
        </p:nvGraphicFramePr>
        <p:xfrm>
          <a:off x="6870700" y="3402982"/>
          <a:ext cx="1270000" cy="355600"/>
        </p:xfrm>
        <a:graphic>
          <a:graphicData uri="http://schemas.openxmlformats.org/presentationml/2006/ole">
            <mc:AlternateContent xmlns:mc="http://schemas.openxmlformats.org/markup-compatibility/2006">
              <mc:Choice xmlns:v="urn:schemas-microsoft-com:vml" Requires="v">
                <p:oleObj spid="_x0000_s17442" name="Equation" r:id="rId3" imgW="1269720" imgH="355320" progId="Equation.DSMT4">
                  <p:embed/>
                </p:oleObj>
              </mc:Choice>
              <mc:Fallback>
                <p:oleObj name="Equation" r:id="rId3" imgW="1269720" imgH="35532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70700" y="3402982"/>
                        <a:ext cx="12700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nvGraphicFramePr>
        <p:xfrm>
          <a:off x="457200" y="1538748"/>
          <a:ext cx="3200400" cy="876300"/>
        </p:xfrm>
        <a:graphic>
          <a:graphicData uri="http://schemas.openxmlformats.org/presentationml/2006/ole">
            <mc:AlternateContent xmlns:mc="http://schemas.openxmlformats.org/markup-compatibility/2006">
              <mc:Choice xmlns:v="urn:schemas-microsoft-com:vml" Requires="v">
                <p:oleObj spid="_x0000_s17443" name="Equation" r:id="rId5" imgW="3200400" imgH="876240" progId="Equation.DSMT4">
                  <p:embed/>
                </p:oleObj>
              </mc:Choice>
              <mc:Fallback>
                <p:oleObj name="Equation" r:id="rId5" imgW="3200400" imgH="8762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1538748"/>
                        <a:ext cx="32004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3695700" y="1492044"/>
          <a:ext cx="2857500" cy="1104900"/>
        </p:xfrm>
        <a:graphic>
          <a:graphicData uri="http://schemas.openxmlformats.org/presentationml/2006/ole">
            <mc:AlternateContent xmlns:mc="http://schemas.openxmlformats.org/markup-compatibility/2006">
              <mc:Choice xmlns:v="urn:schemas-microsoft-com:vml" Requires="v">
                <p:oleObj spid="_x0000_s17444" name="Equation" r:id="rId7" imgW="2857320" imgH="1104840" progId="Equation.DSMT4">
                  <p:embed/>
                </p:oleObj>
              </mc:Choice>
              <mc:Fallback>
                <p:oleObj name="Equation" r:id="rId7" imgW="2857320" imgH="11048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95700" y="1492044"/>
                        <a:ext cx="28575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3695700" y="3148776"/>
          <a:ext cx="2844800" cy="952500"/>
        </p:xfrm>
        <a:graphic>
          <a:graphicData uri="http://schemas.openxmlformats.org/presentationml/2006/ole">
            <mc:AlternateContent xmlns:mc="http://schemas.openxmlformats.org/markup-compatibility/2006">
              <mc:Choice xmlns:v="urn:schemas-microsoft-com:vml" Requires="v">
                <p:oleObj spid="_x0000_s17445" name="Equation" r:id="rId9" imgW="2844720" imgH="952200" progId="Equation.DSMT4">
                  <p:embed/>
                </p:oleObj>
              </mc:Choice>
              <mc:Fallback>
                <p:oleObj name="Equation" r:id="rId9" imgW="2844720" imgH="9522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95700" y="3148776"/>
                        <a:ext cx="28448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5503608" y="1219200"/>
          <a:ext cx="508000" cy="304800"/>
        </p:xfrm>
        <a:graphic>
          <a:graphicData uri="http://schemas.openxmlformats.org/presentationml/2006/ole">
            <mc:AlternateContent xmlns:mc="http://schemas.openxmlformats.org/markup-compatibility/2006">
              <mc:Choice xmlns:v="urn:schemas-microsoft-com:vml" Requires="v">
                <p:oleObj spid="_x0000_s17446" name="Equation" r:id="rId11" imgW="507960" imgH="304560" progId="Equation.DSMT4">
                  <p:embed/>
                </p:oleObj>
              </mc:Choice>
              <mc:Fallback>
                <p:oleObj name="Equation" r:id="rId11" imgW="507960" imgH="3045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03608" y="1219200"/>
                        <a:ext cx="508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5700252" y="2590800"/>
          <a:ext cx="508000" cy="304800"/>
        </p:xfrm>
        <a:graphic>
          <a:graphicData uri="http://schemas.openxmlformats.org/presentationml/2006/ole">
            <mc:AlternateContent xmlns:mc="http://schemas.openxmlformats.org/markup-compatibility/2006">
              <mc:Choice xmlns:v="urn:schemas-microsoft-com:vml" Requires="v">
                <p:oleObj spid="_x0000_s17447" name="Equation" r:id="rId13" imgW="507960" imgH="304560" progId="Equation.DSMT4">
                  <p:embed/>
                </p:oleObj>
              </mc:Choice>
              <mc:Fallback>
                <p:oleObj name="Equation" r:id="rId13" imgW="507960" imgH="3045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00252" y="2590800"/>
                        <a:ext cx="508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4044744" y="1591596"/>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5196348" y="2192592"/>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5272548" y="1538748"/>
            <a:ext cx="10668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4267200" y="2175384"/>
            <a:ext cx="9144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5469192" y="2145888"/>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4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4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45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tx1"/>
                </a:solidFill>
              </a:rPr>
              <a:t>Example 3: Multiplication with Rational Expressions (cont.)</a:t>
            </a:r>
          </a:p>
        </p:txBody>
      </p:sp>
      <p:graphicFrame>
        <p:nvGraphicFramePr>
          <p:cNvPr id="25605" name="Object 13"/>
          <p:cNvGraphicFramePr>
            <a:graphicFrameLocks noChangeAspect="1"/>
          </p:cNvGraphicFramePr>
          <p:nvPr/>
        </p:nvGraphicFramePr>
        <p:xfrm>
          <a:off x="2133394" y="4724400"/>
          <a:ext cx="1295400" cy="330200"/>
        </p:xfrm>
        <a:graphic>
          <a:graphicData uri="http://schemas.openxmlformats.org/presentationml/2006/ole">
            <mc:AlternateContent xmlns:mc="http://schemas.openxmlformats.org/markup-compatibility/2006">
              <mc:Choice xmlns:v="urn:schemas-microsoft-com:vml" Requires="v">
                <p:oleObj spid="_x0000_s18455" name="Equation" r:id="rId3" imgW="1295280" imgH="330120" progId="Equation.DSMT4">
                  <p:embed/>
                </p:oleObj>
              </mc:Choice>
              <mc:Fallback>
                <p:oleObj name="Equation" r:id="rId3" imgW="1295280" imgH="33012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394" y="4724400"/>
                        <a:ext cx="12954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6" name="Object 4"/>
          <p:cNvGraphicFramePr>
            <a:graphicFrameLocks noChangeAspect="1"/>
          </p:cNvGraphicFramePr>
          <p:nvPr/>
        </p:nvGraphicFramePr>
        <p:xfrm>
          <a:off x="530352" y="1371600"/>
          <a:ext cx="3911600" cy="876300"/>
        </p:xfrm>
        <a:graphic>
          <a:graphicData uri="http://schemas.openxmlformats.org/presentationml/2006/ole">
            <mc:AlternateContent xmlns:mc="http://schemas.openxmlformats.org/markup-compatibility/2006">
              <mc:Choice xmlns:v="urn:schemas-microsoft-com:vml" Requires="v">
                <p:oleObj spid="_x0000_s18456" name="Equation" r:id="rId5" imgW="3911400" imgH="876240" progId="Equation.DSMT4">
                  <p:embed/>
                </p:oleObj>
              </mc:Choice>
              <mc:Fallback>
                <p:oleObj name="Equation" r:id="rId5" imgW="3911400" imgH="876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1371600"/>
                        <a:ext cx="3911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1854200" y="2474246"/>
          <a:ext cx="4102100" cy="990600"/>
        </p:xfrm>
        <a:graphic>
          <a:graphicData uri="http://schemas.openxmlformats.org/presentationml/2006/ole">
            <mc:AlternateContent xmlns:mc="http://schemas.openxmlformats.org/markup-compatibility/2006">
              <mc:Choice xmlns:v="urn:schemas-microsoft-com:vml" Requires="v">
                <p:oleObj spid="_x0000_s18457" name="Equation" r:id="rId7" imgW="4101840" imgH="990360" progId="Equation.DSMT4">
                  <p:embed/>
                </p:oleObj>
              </mc:Choice>
              <mc:Fallback>
                <p:oleObj name="Equation" r:id="rId7" imgW="4101840" imgH="990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54200" y="2474246"/>
                        <a:ext cx="4102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1854200" y="3733800"/>
          <a:ext cx="6273800" cy="990600"/>
        </p:xfrm>
        <a:graphic>
          <a:graphicData uri="http://schemas.openxmlformats.org/presentationml/2006/ole">
            <mc:AlternateContent xmlns:mc="http://schemas.openxmlformats.org/markup-compatibility/2006">
              <mc:Choice xmlns:v="urn:schemas-microsoft-com:vml" Requires="v">
                <p:oleObj spid="_x0000_s18458" name="Equation" r:id="rId9" imgW="6273720" imgH="990360" progId="Equation.DSMT4">
                  <p:embed/>
                </p:oleObj>
              </mc:Choice>
              <mc:Fallback>
                <p:oleObj name="Equation" r:id="rId9" imgW="6273720" imgH="990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54200" y="3733800"/>
                        <a:ext cx="6273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10800000" flipV="1">
            <a:off x="2141586" y="2474452"/>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3682794" y="3022600"/>
            <a:ext cx="9144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3987594" y="24892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4597194" y="3022600"/>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43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tx1"/>
                </a:solidFill>
              </a:rPr>
              <a:t>Multiplication with Rational Expressions</a:t>
            </a:r>
          </a:p>
        </p:txBody>
      </p:sp>
      <p:sp>
        <p:nvSpPr>
          <p:cNvPr id="26627" name="Rectangle 3"/>
          <p:cNvSpPr>
            <a:spLocks noGrp="1"/>
          </p:cNvSpPr>
          <p:nvPr>
            <p:ph idx="1"/>
          </p:nvPr>
        </p:nvSpPr>
        <p:spPr>
          <a:xfrm>
            <a:off x="457200" y="1280160"/>
            <a:ext cx="8229600" cy="4572000"/>
          </a:xfrm>
          <a:prstGeom prst="rect">
            <a:avLst/>
          </a:prstGeom>
          <a:ln w="28575">
            <a:solidFill>
              <a:srgbClr val="FF0000"/>
            </a:solidFill>
          </a:ln>
        </p:spPr>
        <p:txBody>
          <a:bodyPr>
            <a:normAutofit lnSpcReduction="10000"/>
          </a:bodyPr>
          <a:lstStyle/>
          <a:p>
            <a:pPr algn="ctr" eaLnBrk="0" hangingPunct="0"/>
            <a:r>
              <a:rPr lang="en-US" b="1" dirty="0">
                <a:solidFill>
                  <a:srgbClr val="000000"/>
                </a:solidFill>
                <a:latin typeface="Calibri" pitchFamily="34" charset="0"/>
              </a:rPr>
              <a:t>Notes</a:t>
            </a:r>
          </a:p>
          <a:p>
            <a:pPr eaLnBrk="0" hangingPunct="0"/>
            <a:r>
              <a:rPr lang="en-US" dirty="0">
                <a:solidFill>
                  <a:srgbClr val="000000"/>
                </a:solidFill>
                <a:latin typeface="Calibri" pitchFamily="34" charset="0"/>
              </a:rPr>
              <a:t>As shown in Examples 3c and 3d there may be more than one correct form for an answer. After a rational expression has been reduced, the numerator and denominator may be multiplied out or left in factored form. </a:t>
            </a:r>
            <a:r>
              <a:rPr lang="en-US" b="1" dirty="0">
                <a:solidFill>
                  <a:srgbClr val="000000"/>
                </a:solidFill>
                <a:latin typeface="Calibri" pitchFamily="34" charset="0"/>
              </a:rPr>
              <a:t>Generally, the denominator will be left in factored form and the numerator multiplied out</a:t>
            </a:r>
            <a:r>
              <a:rPr lang="en-US" dirty="0">
                <a:solidFill>
                  <a:srgbClr val="000000"/>
                </a:solidFill>
                <a:latin typeface="Calibri" pitchFamily="34" charset="0"/>
              </a:rPr>
              <a:t>. As we will see in the next section, this form makes the results easier to add and subtract. However, be aware that this form is just an option, and multiplying out the denominator is not an error.</a:t>
            </a:r>
            <a:endParaRPr lang="en-US" i="0"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tx1"/>
                </a:solidFill>
              </a:rPr>
              <a:t>Division with Rational Expressions</a:t>
            </a:r>
          </a:p>
        </p:txBody>
      </p:sp>
      <p:sp>
        <p:nvSpPr>
          <p:cNvPr id="8" name="Content Placeholder 7"/>
          <p:cNvSpPr>
            <a:spLocks noGrp="1"/>
          </p:cNvSpPr>
          <p:nvPr>
            <p:ph idx="1"/>
          </p:nvPr>
        </p:nvSpPr>
        <p:spPr>
          <a:xfrm>
            <a:off x="457200" y="1280160"/>
            <a:ext cx="8229600" cy="3063240"/>
          </a:xfrm>
          <a:solidFill>
            <a:srgbClr val="FFFFCC"/>
          </a:solidFill>
          <a:ln w="28575">
            <a:solidFill>
              <a:srgbClr val="000000"/>
            </a:solidFill>
          </a:ln>
        </p:spPr>
        <p:txBody>
          <a:bodyPr>
            <a:noAutofit/>
          </a:bodyPr>
          <a:lstStyle/>
          <a:p>
            <a:pPr marL="533400" indent="-533400" algn="ctr" eaLnBrk="0" hangingPunct="0">
              <a:tabLst>
                <a:tab pos="457200" algn="l"/>
              </a:tabLst>
            </a:pPr>
            <a:r>
              <a:rPr lang="en-US" b="1" dirty="0">
                <a:solidFill>
                  <a:srgbClr val="000000"/>
                </a:solidFill>
                <a:latin typeface="Calibri" pitchFamily="34" charset="0"/>
              </a:rPr>
              <a:t>Division with Rational Expressions</a:t>
            </a:r>
          </a:p>
          <a:p>
            <a:pPr marL="533400" indent="-533400" eaLnBrk="0" hangingPunct="0">
              <a:tabLst>
                <a:tab pos="457200" algn="l"/>
              </a:tabLst>
            </a:pPr>
            <a:r>
              <a:rPr lang="en-US" dirty="0">
                <a:solidFill>
                  <a:srgbClr val="000000"/>
                </a:solidFill>
                <a:latin typeface="Calibri" pitchFamily="34" charset="0"/>
              </a:rPr>
              <a:t>If </a:t>
            </a:r>
            <a:r>
              <a:rPr lang="en-US" i="1" dirty="0">
                <a:solidFill>
                  <a:srgbClr val="000000"/>
                </a:solidFill>
                <a:latin typeface="Calibri" pitchFamily="34" charset="0"/>
              </a:rPr>
              <a:t>P</a:t>
            </a:r>
            <a:r>
              <a:rPr lang="en-US" dirty="0">
                <a:solidFill>
                  <a:srgbClr val="000000"/>
                </a:solidFill>
                <a:latin typeface="Calibri" pitchFamily="34" charset="0"/>
              </a:rPr>
              <a:t>, </a:t>
            </a:r>
            <a:r>
              <a:rPr lang="en-US" i="1" dirty="0">
                <a:solidFill>
                  <a:srgbClr val="000000"/>
                </a:solidFill>
                <a:latin typeface="Calibri" pitchFamily="34" charset="0"/>
              </a:rPr>
              <a:t>Q</a:t>
            </a:r>
            <a:r>
              <a:rPr lang="en-US" dirty="0">
                <a:solidFill>
                  <a:srgbClr val="000000"/>
                </a:solidFill>
                <a:latin typeface="Calibri" pitchFamily="34" charset="0"/>
              </a:rPr>
              <a:t>, </a:t>
            </a:r>
            <a:r>
              <a:rPr lang="en-US" i="1" dirty="0">
                <a:solidFill>
                  <a:srgbClr val="000000"/>
                </a:solidFill>
                <a:latin typeface="Calibri" pitchFamily="34" charset="0"/>
              </a:rPr>
              <a:t>R</a:t>
            </a:r>
            <a:r>
              <a:rPr lang="en-US" dirty="0">
                <a:solidFill>
                  <a:srgbClr val="000000"/>
                </a:solidFill>
                <a:latin typeface="Calibri" pitchFamily="34" charset="0"/>
              </a:rPr>
              <a:t>, and </a:t>
            </a:r>
            <a:r>
              <a:rPr lang="en-US" i="1" dirty="0">
                <a:solidFill>
                  <a:srgbClr val="000000"/>
                </a:solidFill>
                <a:latin typeface="Calibri" pitchFamily="34" charset="0"/>
              </a:rPr>
              <a:t>S </a:t>
            </a:r>
            <a:r>
              <a:rPr lang="en-US" dirty="0">
                <a:solidFill>
                  <a:srgbClr val="000000"/>
                </a:solidFill>
                <a:latin typeface="Calibri" pitchFamily="34" charset="0"/>
              </a:rPr>
              <a:t>are polynomials and </a:t>
            </a:r>
            <a:r>
              <a:rPr lang="en-US" i="1" dirty="0">
                <a:solidFill>
                  <a:srgbClr val="000000"/>
                </a:solidFill>
                <a:latin typeface="Calibri" pitchFamily="34" charset="0"/>
              </a:rPr>
              <a:t>Q, R, S </a:t>
            </a:r>
            <a:r>
              <a:rPr lang="en-US" dirty="0">
                <a:solidFill>
                  <a:srgbClr val="000000"/>
                </a:solidFill>
                <a:latin typeface="Calibri" pitchFamily="34" charset="0"/>
              </a:rPr>
              <a:t>≠ 0</a:t>
            </a:r>
            <a:r>
              <a:rPr lang="en-US" i="1" dirty="0">
                <a:solidFill>
                  <a:srgbClr val="000000"/>
                </a:solidFill>
                <a:latin typeface="Calibri" pitchFamily="34" charset="0"/>
              </a:rPr>
              <a:t>, </a:t>
            </a:r>
            <a:r>
              <a:rPr lang="en-US" dirty="0">
                <a:solidFill>
                  <a:srgbClr val="000000"/>
                </a:solidFill>
                <a:latin typeface="Calibri" pitchFamily="34" charset="0"/>
              </a:rPr>
              <a:t>then</a:t>
            </a:r>
          </a:p>
          <a:p>
            <a:pPr marL="533400" indent="-533400" eaLnBrk="0" hangingPunct="0">
              <a:tabLst>
                <a:tab pos="457200" algn="l"/>
              </a:tabLst>
            </a:pPr>
            <a:endParaRPr lang="en-US" dirty="0">
              <a:solidFill>
                <a:srgbClr val="000000"/>
              </a:solidFill>
              <a:latin typeface="Calibri" pitchFamily="34" charset="0"/>
            </a:endParaRPr>
          </a:p>
          <a:p>
            <a:pPr marL="533400" indent="-533400" eaLnBrk="0" hangingPunct="0">
              <a:tabLst>
                <a:tab pos="457200" algn="l"/>
              </a:tabLst>
            </a:pPr>
            <a:endParaRPr lang="en-US" dirty="0">
              <a:solidFill>
                <a:srgbClr val="000000"/>
              </a:solidFill>
              <a:latin typeface="Calibri" pitchFamily="34" charset="0"/>
            </a:endParaRPr>
          </a:p>
          <a:p>
            <a:pPr marL="533400" indent="-533400" eaLnBrk="0" hangingPunct="0">
              <a:lnSpc>
                <a:spcPct val="150000"/>
              </a:lnSpc>
              <a:tabLst>
                <a:tab pos="457200" algn="l"/>
              </a:tabLst>
            </a:pPr>
            <a:r>
              <a:rPr lang="en-US" dirty="0">
                <a:solidFill>
                  <a:srgbClr val="000000"/>
                </a:solidFill>
                <a:latin typeface="Calibri" pitchFamily="34" charset="0"/>
              </a:rPr>
              <a:t>Note that </a:t>
            </a:r>
            <a:r>
              <a:rPr lang="en-US" i="1" dirty="0">
                <a:solidFill>
                  <a:srgbClr val="000000"/>
                </a:solidFill>
                <a:latin typeface="Calibri" pitchFamily="34" charset="0"/>
              </a:rPr>
              <a:t>     </a:t>
            </a:r>
            <a:r>
              <a:rPr lang="en-US" dirty="0">
                <a:solidFill>
                  <a:srgbClr val="000000"/>
                </a:solidFill>
                <a:latin typeface="Calibri" pitchFamily="34" charset="0"/>
              </a:rPr>
              <a:t>is the reciprocal of   </a:t>
            </a:r>
          </a:p>
          <a:p>
            <a:pPr marL="533400" indent="-533400" eaLnBrk="0" hangingPunct="0">
              <a:tabLst>
                <a:tab pos="457200" algn="l"/>
              </a:tabLst>
            </a:pPr>
            <a:endParaRPr lang="en-US" dirty="0">
              <a:solidFill>
                <a:srgbClr val="000000"/>
              </a:solidFill>
              <a:latin typeface="Calibri" pitchFamily="34" charset="0"/>
            </a:endParaRPr>
          </a:p>
          <a:p>
            <a:endParaRPr lang="en-US" dirty="0"/>
          </a:p>
        </p:txBody>
      </p:sp>
      <p:graphicFrame>
        <p:nvGraphicFramePr>
          <p:cNvPr id="27653" name="Object 12"/>
          <p:cNvGraphicFramePr>
            <a:graphicFrameLocks noChangeAspect="1"/>
          </p:cNvGraphicFramePr>
          <p:nvPr/>
        </p:nvGraphicFramePr>
        <p:xfrm>
          <a:off x="3746500" y="2400300"/>
          <a:ext cx="2057400" cy="876300"/>
        </p:xfrm>
        <a:graphic>
          <a:graphicData uri="http://schemas.openxmlformats.org/presentationml/2006/ole">
            <mc:AlternateContent xmlns:mc="http://schemas.openxmlformats.org/markup-compatibility/2006">
              <mc:Choice xmlns:v="urn:schemas-microsoft-com:vml" Requires="v">
                <p:oleObj spid="_x0000_s19474" name="Equation" r:id="rId3" imgW="2057400" imgH="876240" progId="Equation.DSMT4">
                  <p:embed/>
                </p:oleObj>
              </mc:Choice>
              <mc:Fallback>
                <p:oleObj name="Equation" r:id="rId3" imgW="2057400" imgH="87624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6500" y="2400300"/>
                        <a:ext cx="20574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4" name="Object 13"/>
          <p:cNvGraphicFramePr>
            <a:graphicFrameLocks noChangeAspect="1"/>
          </p:cNvGraphicFramePr>
          <p:nvPr/>
        </p:nvGraphicFramePr>
        <p:xfrm>
          <a:off x="2010696" y="3340100"/>
          <a:ext cx="304800" cy="838200"/>
        </p:xfrm>
        <a:graphic>
          <a:graphicData uri="http://schemas.openxmlformats.org/presentationml/2006/ole">
            <mc:AlternateContent xmlns:mc="http://schemas.openxmlformats.org/markup-compatibility/2006">
              <mc:Choice xmlns:v="urn:schemas-microsoft-com:vml" Requires="v">
                <p:oleObj spid="_x0000_s19475" name="Equation" r:id="rId5" imgW="304668" imgH="837836" progId="Equation.DSMT4">
                  <p:embed/>
                </p:oleObj>
              </mc:Choice>
              <mc:Fallback>
                <p:oleObj name="Equation" r:id="rId5" imgW="304668" imgH="837836"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10696" y="3340100"/>
                        <a:ext cx="304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5" name="Object 14"/>
          <p:cNvGraphicFramePr>
            <a:graphicFrameLocks noChangeAspect="1"/>
          </p:cNvGraphicFramePr>
          <p:nvPr/>
        </p:nvGraphicFramePr>
        <p:xfrm>
          <a:off x="5168900" y="3340100"/>
          <a:ext cx="393700" cy="838200"/>
        </p:xfrm>
        <a:graphic>
          <a:graphicData uri="http://schemas.openxmlformats.org/presentationml/2006/ole">
            <mc:AlternateContent xmlns:mc="http://schemas.openxmlformats.org/markup-compatibility/2006">
              <mc:Choice xmlns:v="urn:schemas-microsoft-com:vml" Requires="v">
                <p:oleObj spid="_x0000_s19476" name="Equation" r:id="rId7" imgW="393529" imgH="837836" progId="Equation.DSMT4">
                  <p:embed/>
                </p:oleObj>
              </mc:Choice>
              <mc:Fallback>
                <p:oleObj name="Equation" r:id="rId7" imgW="393529" imgH="837836" progId="Equation.DSMT4">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68900" y="3340100"/>
                        <a:ext cx="393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dirty="0">
                <a:solidFill>
                  <a:schemeClr val="tx1"/>
                </a:solidFill>
              </a:rPr>
              <a:t>Example 4: Division with Rational Expressions</a:t>
            </a:r>
          </a:p>
        </p:txBody>
      </p:sp>
      <p:sp>
        <p:nvSpPr>
          <p:cNvPr id="28675" name="Rectangle 3"/>
          <p:cNvSpPr>
            <a:spLocks noGrp="1"/>
          </p:cNvSpPr>
          <p:nvPr>
            <p:ph idx="1"/>
          </p:nvPr>
        </p:nvSpPr>
        <p:spPr>
          <a:xfrm>
            <a:off x="457200" y="2236315"/>
            <a:ext cx="8229600" cy="1040285"/>
          </a:xfrm>
          <a:prstGeom prst="rect">
            <a:avLst/>
          </a:prstGeom>
          <a:noFill/>
        </p:spPr>
        <p:txBody>
          <a:bodyPr>
            <a:spAutoFit/>
          </a:bodyPr>
          <a:lstStyle/>
          <a:p>
            <a:pPr>
              <a:buFont typeface="Courier New" pitchFamily="49" charset="0"/>
              <a:buNone/>
            </a:pPr>
            <a:r>
              <a:rPr lang="en-US" b="1" i="0" dirty="0">
                <a:solidFill>
                  <a:schemeClr val="tx1"/>
                </a:solidFill>
              </a:rPr>
              <a:t>Solution</a:t>
            </a:r>
          </a:p>
          <a:p>
            <a:pPr>
              <a:buFont typeface="Courier New" pitchFamily="49" charset="0"/>
              <a:buNone/>
            </a:pPr>
            <a:endParaRPr lang="en-US" dirty="0">
              <a:solidFill>
                <a:schemeClr val="tx1"/>
              </a:solidFill>
            </a:endParaRPr>
          </a:p>
        </p:txBody>
      </p:sp>
      <p:graphicFrame>
        <p:nvGraphicFramePr>
          <p:cNvPr id="28676" name="Object 4"/>
          <p:cNvGraphicFramePr>
            <a:graphicFrameLocks noChangeAspect="1"/>
          </p:cNvGraphicFramePr>
          <p:nvPr/>
        </p:nvGraphicFramePr>
        <p:xfrm>
          <a:off x="530352" y="1193800"/>
          <a:ext cx="2413000" cy="939800"/>
        </p:xfrm>
        <a:graphic>
          <a:graphicData uri="http://schemas.openxmlformats.org/presentationml/2006/ole">
            <mc:AlternateContent xmlns:mc="http://schemas.openxmlformats.org/markup-compatibility/2006">
              <mc:Choice xmlns:v="urn:schemas-microsoft-com:vml" Requires="v">
                <p:oleObj spid="_x0000_s20518" name="Equation" r:id="rId3" imgW="2413000" imgH="939800" progId="Equation.DSMT4">
                  <p:embed/>
                </p:oleObj>
              </mc:Choice>
              <mc:Fallback>
                <p:oleObj name="Equation" r:id="rId3" imgW="2413000" imgH="9398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193800"/>
                        <a:ext cx="24130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678" name="Rectangle 6"/>
          <p:cNvSpPr>
            <a:spLocks noChangeArrowheads="1"/>
          </p:cNvSpPr>
          <p:nvPr/>
        </p:nvSpPr>
        <p:spPr bwMode="auto">
          <a:xfrm>
            <a:off x="5943600" y="4318000"/>
            <a:ext cx="3124200" cy="10064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Note that in this example we have used the quotient rule for exponents.</a:t>
            </a:r>
          </a:p>
        </p:txBody>
      </p:sp>
      <p:graphicFrame>
        <p:nvGraphicFramePr>
          <p:cNvPr id="20484" name="Object 4"/>
          <p:cNvGraphicFramePr>
            <a:graphicFrameLocks noChangeAspect="1"/>
          </p:cNvGraphicFramePr>
          <p:nvPr/>
        </p:nvGraphicFramePr>
        <p:xfrm>
          <a:off x="1919748" y="2118852"/>
          <a:ext cx="1943100" cy="939800"/>
        </p:xfrm>
        <a:graphic>
          <a:graphicData uri="http://schemas.openxmlformats.org/presentationml/2006/ole">
            <mc:AlternateContent xmlns:mc="http://schemas.openxmlformats.org/markup-compatibility/2006">
              <mc:Choice xmlns:v="urn:schemas-microsoft-com:vml" Requires="v">
                <p:oleObj spid="_x0000_s20519" name="Equation" r:id="rId5" imgW="1942920" imgH="939600" progId="Equation.DSMT4">
                  <p:embed/>
                </p:oleObj>
              </mc:Choice>
              <mc:Fallback>
                <p:oleObj name="Equation" r:id="rId5" imgW="1942920" imgH="9396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19748" y="2118852"/>
                        <a:ext cx="1943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3886200" y="2133600"/>
          <a:ext cx="2070100" cy="939800"/>
        </p:xfrm>
        <a:graphic>
          <a:graphicData uri="http://schemas.openxmlformats.org/presentationml/2006/ole">
            <mc:AlternateContent xmlns:mc="http://schemas.openxmlformats.org/markup-compatibility/2006">
              <mc:Choice xmlns:v="urn:schemas-microsoft-com:vml" Requires="v">
                <p:oleObj spid="_x0000_s20520" name="Equation" r:id="rId7" imgW="2070000" imgH="939600" progId="Equation.DSMT4">
                  <p:embed/>
                </p:oleObj>
              </mc:Choice>
              <mc:Fallback>
                <p:oleObj name="Equation" r:id="rId7" imgW="2070000" imgH="939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86200" y="2133600"/>
                        <a:ext cx="2070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3886200" y="3119438"/>
          <a:ext cx="2146300" cy="939800"/>
        </p:xfrm>
        <a:graphic>
          <a:graphicData uri="http://schemas.openxmlformats.org/presentationml/2006/ole">
            <mc:AlternateContent xmlns:mc="http://schemas.openxmlformats.org/markup-compatibility/2006">
              <mc:Choice xmlns:v="urn:schemas-microsoft-com:vml" Requires="v">
                <p:oleObj spid="_x0000_s20521" name="Equation" r:id="rId9" imgW="2145960" imgH="939600" progId="Equation.DSMT4">
                  <p:embed/>
                </p:oleObj>
              </mc:Choice>
              <mc:Fallback>
                <p:oleObj name="Equation" r:id="rId9" imgW="2145960" imgH="9396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86200" y="3119438"/>
                        <a:ext cx="2146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3886200" y="4144296"/>
          <a:ext cx="1612900" cy="876300"/>
        </p:xfrm>
        <a:graphic>
          <a:graphicData uri="http://schemas.openxmlformats.org/presentationml/2006/ole">
            <mc:AlternateContent xmlns:mc="http://schemas.openxmlformats.org/markup-compatibility/2006">
              <mc:Choice xmlns:v="urn:schemas-microsoft-com:vml" Requires="v">
                <p:oleObj spid="_x0000_s20522" name="Equation" r:id="rId11" imgW="1612800" imgH="876240" progId="Equation.DSMT4">
                  <p:embed/>
                </p:oleObj>
              </mc:Choice>
              <mc:Fallback>
                <p:oleObj name="Equation" r:id="rId11" imgW="1612800" imgH="876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86200" y="4144296"/>
                        <a:ext cx="1612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3886200" y="5073444"/>
          <a:ext cx="1130300" cy="876300"/>
        </p:xfrm>
        <a:graphic>
          <a:graphicData uri="http://schemas.openxmlformats.org/presentationml/2006/ole">
            <mc:AlternateContent xmlns:mc="http://schemas.openxmlformats.org/markup-compatibility/2006">
              <mc:Choice xmlns:v="urn:schemas-microsoft-com:vml" Requires="v">
                <p:oleObj spid="_x0000_s20523" name="Equation" r:id="rId13" imgW="1130040" imgH="876240" progId="Equation.DSMT4">
                  <p:embed/>
                </p:oleObj>
              </mc:Choice>
              <mc:Fallback>
                <p:oleObj name="Equation" r:id="rId13" imgW="1130040" imgH="8762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86200" y="5073444"/>
                        <a:ext cx="1130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5029200" y="5109496"/>
          <a:ext cx="863600" cy="838200"/>
        </p:xfrm>
        <a:graphic>
          <a:graphicData uri="http://schemas.openxmlformats.org/presentationml/2006/ole">
            <mc:AlternateContent xmlns:mc="http://schemas.openxmlformats.org/markup-compatibility/2006">
              <mc:Choice xmlns:v="urn:schemas-microsoft-com:vml" Requires="v">
                <p:oleObj spid="_x0000_s20524" name="Equation" r:id="rId15" imgW="863280" imgH="838080" progId="Equation.DSMT4">
                  <p:embed/>
                </p:oleObj>
              </mc:Choice>
              <mc:Fallback>
                <p:oleObj name="Equation" r:id="rId15" imgW="8632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29200" y="5109496"/>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3" name="Straight Connector 12"/>
          <p:cNvCxnSpPr/>
          <p:nvPr/>
        </p:nvCxnSpPr>
        <p:spPr>
          <a:xfrm rot="5400000">
            <a:off x="4085304" y="3229896"/>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4747752" y="3162300"/>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4122174" y="3726426"/>
            <a:ext cx="381000" cy="24334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4791996" y="3695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48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867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48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4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tx1"/>
                </a:solidFill>
              </a:rPr>
              <a:t>Example 4: Division with Rational Expressions (cont.)</a:t>
            </a:r>
          </a:p>
        </p:txBody>
      </p:sp>
      <p:sp>
        <p:nvSpPr>
          <p:cNvPr id="29699" name="Rectangle 3"/>
          <p:cNvSpPr>
            <a:spLocks noGrp="1"/>
          </p:cNvSpPr>
          <p:nvPr>
            <p:ph idx="1"/>
          </p:nvPr>
        </p:nvSpPr>
        <p:spPr>
          <a:xfrm>
            <a:off x="457200" y="2067580"/>
            <a:ext cx="8229600" cy="523220"/>
          </a:xfrm>
          <a:prstGeom prst="rect">
            <a:avLst/>
          </a:prstGeom>
          <a:noFill/>
        </p:spPr>
        <p:txBody>
          <a:bodyPr wrap="square">
            <a:spAutoFit/>
          </a:bodyPr>
          <a:lstStyle/>
          <a:p>
            <a:pPr>
              <a:buFont typeface="Courier New" pitchFamily="49" charset="0"/>
              <a:buNone/>
            </a:pPr>
            <a:r>
              <a:rPr lang="en-US" b="1" i="0" dirty="0">
                <a:solidFill>
                  <a:schemeClr val="tx1"/>
                </a:solidFill>
              </a:rPr>
              <a:t>Solution</a:t>
            </a:r>
            <a:endParaRPr lang="en-US" dirty="0"/>
          </a:p>
        </p:txBody>
      </p:sp>
      <p:graphicFrame>
        <p:nvGraphicFramePr>
          <p:cNvPr id="29700" name="Object 5"/>
          <p:cNvGraphicFramePr>
            <a:graphicFrameLocks noChangeAspect="1"/>
          </p:cNvGraphicFramePr>
          <p:nvPr/>
        </p:nvGraphicFramePr>
        <p:xfrm>
          <a:off x="530352" y="1117600"/>
          <a:ext cx="2552700" cy="939800"/>
        </p:xfrm>
        <a:graphic>
          <a:graphicData uri="http://schemas.openxmlformats.org/presentationml/2006/ole">
            <mc:AlternateContent xmlns:mc="http://schemas.openxmlformats.org/markup-compatibility/2006">
              <mc:Choice xmlns:v="urn:schemas-microsoft-com:vml" Requires="v">
                <p:oleObj spid="_x0000_s21552" name="Equation" r:id="rId3" imgW="2552700" imgH="939800" progId="Equation.DSMT4">
                  <p:embed/>
                </p:oleObj>
              </mc:Choice>
              <mc:Fallback>
                <p:oleObj name="Equation" r:id="rId3" imgW="2552700" imgH="9398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117600"/>
                        <a:ext cx="25527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2" name="Object 8"/>
          <p:cNvGraphicFramePr>
            <a:graphicFrameLocks noChangeAspect="1"/>
          </p:cNvGraphicFramePr>
          <p:nvPr/>
        </p:nvGraphicFramePr>
        <p:xfrm>
          <a:off x="6172200" y="4038600"/>
          <a:ext cx="2197100" cy="673100"/>
        </p:xfrm>
        <a:graphic>
          <a:graphicData uri="http://schemas.openxmlformats.org/presentationml/2006/ole">
            <mc:AlternateContent xmlns:mc="http://schemas.openxmlformats.org/markup-compatibility/2006">
              <mc:Choice xmlns:v="urn:schemas-microsoft-com:vml" Requires="v">
                <p:oleObj spid="_x0000_s21553" name="Equation" r:id="rId5" imgW="2197100" imgH="673100" progId="Equation.DSMT4">
                  <p:embed/>
                </p:oleObj>
              </mc:Choice>
              <mc:Fallback>
                <p:oleObj name="Equation" r:id="rId5" imgW="2197100" imgH="67310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72200" y="4038600"/>
                        <a:ext cx="2197100"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9" name="Object 5"/>
          <p:cNvGraphicFramePr>
            <a:graphicFrameLocks noChangeAspect="1"/>
          </p:cNvGraphicFramePr>
          <p:nvPr/>
        </p:nvGraphicFramePr>
        <p:xfrm>
          <a:off x="530352" y="2603500"/>
          <a:ext cx="1981200" cy="939800"/>
        </p:xfrm>
        <a:graphic>
          <a:graphicData uri="http://schemas.openxmlformats.org/presentationml/2006/ole">
            <mc:AlternateContent xmlns:mc="http://schemas.openxmlformats.org/markup-compatibility/2006">
              <mc:Choice xmlns:v="urn:schemas-microsoft-com:vml" Requires="v">
                <p:oleObj spid="_x0000_s21554" name="Equation" r:id="rId7" imgW="1981080" imgH="939600" progId="Equation.DSMT4">
                  <p:embed/>
                </p:oleObj>
              </mc:Choice>
              <mc:Fallback>
                <p:oleObj name="Equation" r:id="rId7" imgW="1981080" imgH="939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2603500"/>
                        <a:ext cx="1981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0" name="Object 6"/>
          <p:cNvGraphicFramePr>
            <a:graphicFrameLocks noChangeAspect="1"/>
          </p:cNvGraphicFramePr>
          <p:nvPr/>
        </p:nvGraphicFramePr>
        <p:xfrm>
          <a:off x="2654300" y="2603500"/>
          <a:ext cx="2082800" cy="939800"/>
        </p:xfrm>
        <a:graphic>
          <a:graphicData uri="http://schemas.openxmlformats.org/presentationml/2006/ole">
            <mc:AlternateContent xmlns:mc="http://schemas.openxmlformats.org/markup-compatibility/2006">
              <mc:Choice xmlns:v="urn:schemas-microsoft-com:vml" Requires="v">
                <p:oleObj spid="_x0000_s21555" name="Equation" r:id="rId9" imgW="2082600" imgH="939600" progId="Equation.DSMT4">
                  <p:embed/>
                </p:oleObj>
              </mc:Choice>
              <mc:Fallback>
                <p:oleObj name="Equation" r:id="rId9" imgW="2082600" imgH="9396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54300" y="2603500"/>
                        <a:ext cx="20828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1" name="Object 7"/>
          <p:cNvGraphicFramePr>
            <a:graphicFrameLocks noChangeAspect="1"/>
          </p:cNvGraphicFramePr>
          <p:nvPr/>
        </p:nvGraphicFramePr>
        <p:xfrm>
          <a:off x="2654300" y="3765756"/>
          <a:ext cx="3378200" cy="1092200"/>
        </p:xfrm>
        <a:graphic>
          <a:graphicData uri="http://schemas.openxmlformats.org/presentationml/2006/ole">
            <mc:AlternateContent xmlns:mc="http://schemas.openxmlformats.org/markup-compatibility/2006">
              <mc:Choice xmlns:v="urn:schemas-microsoft-com:vml" Requires="v">
                <p:oleObj spid="_x0000_s21556" name="Equation" r:id="rId11" imgW="3377880" imgH="1091880" progId="Equation.DSMT4">
                  <p:embed/>
                </p:oleObj>
              </mc:Choice>
              <mc:Fallback>
                <p:oleObj name="Equation" r:id="rId11" imgW="3377880" imgH="1091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54300" y="3765756"/>
                        <a:ext cx="3378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2" name="Object 8"/>
          <p:cNvGraphicFramePr>
            <a:graphicFrameLocks noChangeAspect="1"/>
          </p:cNvGraphicFramePr>
          <p:nvPr/>
        </p:nvGraphicFramePr>
        <p:xfrm>
          <a:off x="2654300" y="4999704"/>
          <a:ext cx="2527300" cy="977900"/>
        </p:xfrm>
        <a:graphic>
          <a:graphicData uri="http://schemas.openxmlformats.org/presentationml/2006/ole">
            <mc:AlternateContent xmlns:mc="http://schemas.openxmlformats.org/markup-compatibility/2006">
              <mc:Choice xmlns:v="urn:schemas-microsoft-com:vml" Requires="v">
                <p:oleObj spid="_x0000_s21557" name="Equation" r:id="rId13" imgW="2527200" imgH="977760" progId="Equation.DSMT4">
                  <p:embed/>
                </p:oleObj>
              </mc:Choice>
              <mc:Fallback>
                <p:oleObj name="Equation" r:id="rId13" imgW="2527200" imgH="9777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54300" y="4999704"/>
                        <a:ext cx="25273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3" name="Object 9"/>
          <p:cNvGraphicFramePr>
            <a:graphicFrameLocks noChangeAspect="1"/>
          </p:cNvGraphicFramePr>
          <p:nvPr/>
        </p:nvGraphicFramePr>
        <p:xfrm>
          <a:off x="5245100" y="5105400"/>
          <a:ext cx="2400300" cy="876300"/>
        </p:xfrm>
        <a:graphic>
          <a:graphicData uri="http://schemas.openxmlformats.org/presentationml/2006/ole">
            <mc:AlternateContent xmlns:mc="http://schemas.openxmlformats.org/markup-compatibility/2006">
              <mc:Choice xmlns:v="urn:schemas-microsoft-com:vml" Requires="v">
                <p:oleObj spid="_x0000_s21558" name="Equation" r:id="rId15" imgW="2400120" imgH="876240" progId="Equation.DSMT4">
                  <p:embed/>
                </p:oleObj>
              </mc:Choice>
              <mc:Fallback>
                <p:oleObj name="Equation" r:id="rId15" imgW="2400120" imgH="87624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245100" y="5105400"/>
                        <a:ext cx="2400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4" name="Object 10"/>
          <p:cNvGraphicFramePr>
            <a:graphicFrameLocks noChangeAspect="1"/>
          </p:cNvGraphicFramePr>
          <p:nvPr/>
        </p:nvGraphicFramePr>
        <p:xfrm>
          <a:off x="3530600" y="4495800"/>
          <a:ext cx="228600" cy="266700"/>
        </p:xfrm>
        <a:graphic>
          <a:graphicData uri="http://schemas.openxmlformats.org/presentationml/2006/ole">
            <mc:AlternateContent xmlns:mc="http://schemas.openxmlformats.org/markup-compatibility/2006">
              <mc:Choice xmlns:v="urn:schemas-microsoft-com:vml" Requires="v">
                <p:oleObj spid="_x0000_s21559" name="Equation" r:id="rId17" imgW="228600" imgH="266400" progId="Equation.DSMT4">
                  <p:embed/>
                </p:oleObj>
              </mc:Choice>
              <mc:Fallback>
                <p:oleObj name="Equation" r:id="rId17" imgW="228600" imgH="2664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30600" y="4495800"/>
                        <a:ext cx="2286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5" name="Object 11"/>
          <p:cNvGraphicFramePr>
            <a:graphicFrameLocks noChangeAspect="1"/>
          </p:cNvGraphicFramePr>
          <p:nvPr/>
        </p:nvGraphicFramePr>
        <p:xfrm>
          <a:off x="3225800" y="3695700"/>
          <a:ext cx="254000" cy="190500"/>
        </p:xfrm>
        <a:graphic>
          <a:graphicData uri="http://schemas.openxmlformats.org/presentationml/2006/ole">
            <mc:AlternateContent xmlns:mc="http://schemas.openxmlformats.org/markup-compatibility/2006">
              <mc:Choice xmlns:v="urn:schemas-microsoft-com:vml" Requires="v">
                <p:oleObj spid="_x0000_s21560" name="Equation" r:id="rId19" imgW="253800" imgH="190440" progId="Equation.DSMT4">
                  <p:embed/>
                </p:oleObj>
              </mc:Choice>
              <mc:Fallback>
                <p:oleObj name="Equation" r:id="rId19" imgW="253800" imgH="19044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25800" y="3695700"/>
                        <a:ext cx="254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Connector 13"/>
          <p:cNvCxnSpPr/>
          <p:nvPr/>
        </p:nvCxnSpPr>
        <p:spPr>
          <a:xfrm rot="10800000" flipV="1">
            <a:off x="2844800" y="3803856"/>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5588000" y="387759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3782552" y="4390104"/>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0800000" flipV="1">
            <a:off x="4140200" y="4413456"/>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970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5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15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15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15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dirty="0">
                <a:solidFill>
                  <a:schemeClr val="tx1"/>
                </a:solidFill>
              </a:rPr>
              <a:t>Example 4: Division with Rational Expressions (cont.)</a:t>
            </a:r>
          </a:p>
        </p:txBody>
      </p:sp>
      <p:sp>
        <p:nvSpPr>
          <p:cNvPr id="30723" name="Rectangle 3"/>
          <p:cNvSpPr>
            <a:spLocks noGrp="1"/>
          </p:cNvSpPr>
          <p:nvPr>
            <p:ph idx="1"/>
          </p:nvPr>
        </p:nvSpPr>
        <p:spPr>
          <a:xfrm>
            <a:off x="457200" y="2133600"/>
            <a:ext cx="8229600" cy="523220"/>
          </a:xfrm>
          <a:prstGeom prst="rect">
            <a:avLst/>
          </a:prstGeom>
          <a:noFill/>
        </p:spPr>
        <p:txBody>
          <a:bodyPr wrap="square">
            <a:spAutoFit/>
          </a:bodyPr>
          <a:lstStyle/>
          <a:p>
            <a:pPr>
              <a:buFont typeface="Courier New" pitchFamily="49" charset="0"/>
              <a:buNone/>
            </a:pPr>
            <a:r>
              <a:rPr lang="en-US" b="1" i="0" dirty="0">
                <a:solidFill>
                  <a:schemeClr val="tx1"/>
                </a:solidFill>
              </a:rPr>
              <a:t>Solution</a:t>
            </a:r>
            <a:endParaRPr lang="en-US" dirty="0"/>
          </a:p>
        </p:txBody>
      </p:sp>
      <p:graphicFrame>
        <p:nvGraphicFramePr>
          <p:cNvPr id="30724" name="Object 5"/>
          <p:cNvGraphicFramePr>
            <a:graphicFrameLocks noChangeAspect="1"/>
          </p:cNvGraphicFramePr>
          <p:nvPr/>
        </p:nvGraphicFramePr>
        <p:xfrm>
          <a:off x="530352" y="1219200"/>
          <a:ext cx="4356100" cy="889000"/>
        </p:xfrm>
        <a:graphic>
          <a:graphicData uri="http://schemas.openxmlformats.org/presentationml/2006/ole">
            <mc:AlternateContent xmlns:mc="http://schemas.openxmlformats.org/markup-compatibility/2006">
              <mc:Choice xmlns:v="urn:schemas-microsoft-com:vml" Requires="v">
                <p:oleObj spid="_x0000_s22562" name="Equation" r:id="rId3" imgW="4356100" imgH="889000" progId="Equation.DSMT4">
                  <p:embed/>
                </p:oleObj>
              </mc:Choice>
              <mc:Fallback>
                <p:oleObj name="Equation" r:id="rId3" imgW="4356100" imgH="8890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19200"/>
                        <a:ext cx="43561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26" name="Rectangle 7"/>
          <p:cNvSpPr>
            <a:spLocks noChangeArrowheads="1"/>
          </p:cNvSpPr>
          <p:nvPr/>
        </p:nvSpPr>
        <p:spPr bwMode="auto">
          <a:xfrm>
            <a:off x="5454444" y="4632325"/>
            <a:ext cx="3566160" cy="13112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Remember that you have the option of leaving the numerator and/or denominator in factored form.</a:t>
            </a:r>
          </a:p>
        </p:txBody>
      </p:sp>
      <p:graphicFrame>
        <p:nvGraphicFramePr>
          <p:cNvPr id="22532" name="Object 4"/>
          <p:cNvGraphicFramePr>
            <a:graphicFrameLocks noChangeAspect="1"/>
          </p:cNvGraphicFramePr>
          <p:nvPr/>
        </p:nvGraphicFramePr>
        <p:xfrm>
          <a:off x="530352" y="2684208"/>
          <a:ext cx="3924300" cy="876300"/>
        </p:xfrm>
        <a:graphic>
          <a:graphicData uri="http://schemas.openxmlformats.org/presentationml/2006/ole">
            <mc:AlternateContent xmlns:mc="http://schemas.openxmlformats.org/markup-compatibility/2006">
              <mc:Choice xmlns:v="urn:schemas-microsoft-com:vml" Requires="v">
                <p:oleObj spid="_x0000_s22563" name="Equation" r:id="rId5" imgW="3924000" imgH="876240" progId="Equation.DSMT4">
                  <p:embed/>
                </p:oleObj>
              </mc:Choice>
              <mc:Fallback>
                <p:oleObj name="Equation" r:id="rId5" imgW="3924000" imgH="876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684208"/>
                        <a:ext cx="3924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4572000" y="2684208"/>
          <a:ext cx="4038600" cy="876300"/>
        </p:xfrm>
        <a:graphic>
          <a:graphicData uri="http://schemas.openxmlformats.org/presentationml/2006/ole">
            <mc:AlternateContent xmlns:mc="http://schemas.openxmlformats.org/markup-compatibility/2006">
              <mc:Choice xmlns:v="urn:schemas-microsoft-com:vml" Requires="v">
                <p:oleObj spid="_x0000_s22564" name="Equation" r:id="rId7" imgW="4038480" imgH="876240" progId="Equation.DSMT4">
                  <p:embed/>
                </p:oleObj>
              </mc:Choice>
              <mc:Fallback>
                <p:oleObj name="Equation" r:id="rId7" imgW="403848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000" y="2684208"/>
                        <a:ext cx="4038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5" name="Object 7"/>
          <p:cNvGraphicFramePr>
            <a:graphicFrameLocks noChangeAspect="1"/>
          </p:cNvGraphicFramePr>
          <p:nvPr/>
        </p:nvGraphicFramePr>
        <p:xfrm>
          <a:off x="685800" y="3751263"/>
          <a:ext cx="4394200" cy="990600"/>
        </p:xfrm>
        <a:graphic>
          <a:graphicData uri="http://schemas.openxmlformats.org/presentationml/2006/ole">
            <mc:AlternateContent xmlns:mc="http://schemas.openxmlformats.org/markup-compatibility/2006">
              <mc:Choice xmlns:v="urn:schemas-microsoft-com:vml" Requires="v">
                <p:oleObj spid="_x0000_s22565" name="Equation" r:id="rId9" imgW="4394160" imgH="990360" progId="Equation.DSMT4">
                  <p:embed/>
                </p:oleObj>
              </mc:Choice>
              <mc:Fallback>
                <p:oleObj name="Equation" r:id="rId9" imgW="4394160" imgH="9903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5800" y="3751263"/>
                        <a:ext cx="4394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6" name="Object 8"/>
          <p:cNvGraphicFramePr>
            <a:graphicFrameLocks noChangeAspect="1"/>
          </p:cNvGraphicFramePr>
          <p:nvPr/>
        </p:nvGraphicFramePr>
        <p:xfrm>
          <a:off x="685800" y="4906296"/>
          <a:ext cx="2362200" cy="990600"/>
        </p:xfrm>
        <a:graphic>
          <a:graphicData uri="http://schemas.openxmlformats.org/presentationml/2006/ole">
            <mc:AlternateContent xmlns:mc="http://schemas.openxmlformats.org/markup-compatibility/2006">
              <mc:Choice xmlns:v="urn:schemas-microsoft-com:vml" Requires="v">
                <p:oleObj spid="_x0000_s22566" name="Equation" r:id="rId11" imgW="2361960" imgH="990360" progId="Equation.DSMT4">
                  <p:embed/>
                </p:oleObj>
              </mc:Choice>
              <mc:Fallback>
                <p:oleObj name="Equation" r:id="rId11" imgW="2361960" imgH="9903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5800" y="4906296"/>
                        <a:ext cx="2362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7" name="Object 9"/>
          <p:cNvGraphicFramePr>
            <a:graphicFrameLocks noChangeAspect="1"/>
          </p:cNvGraphicFramePr>
          <p:nvPr/>
        </p:nvGraphicFramePr>
        <p:xfrm>
          <a:off x="3092244" y="4923504"/>
          <a:ext cx="2362200" cy="990600"/>
        </p:xfrm>
        <a:graphic>
          <a:graphicData uri="http://schemas.openxmlformats.org/presentationml/2006/ole">
            <mc:AlternateContent xmlns:mc="http://schemas.openxmlformats.org/markup-compatibility/2006">
              <mc:Choice xmlns:v="urn:schemas-microsoft-com:vml" Requires="v">
                <p:oleObj spid="_x0000_s22567" name="Equation" r:id="rId13" imgW="2361960" imgH="990360" progId="Equation.DSMT4">
                  <p:embed/>
                </p:oleObj>
              </mc:Choice>
              <mc:Fallback>
                <p:oleObj name="Equation" r:id="rId13" imgW="2361960" imgH="9903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92244" y="4923504"/>
                        <a:ext cx="2362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10800000" flipV="1">
            <a:off x="1002888" y="3763296"/>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3013584" y="4296696"/>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flipV="1">
            <a:off x="3930444" y="3733800"/>
            <a:ext cx="1143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flipV="1">
            <a:off x="3930444" y="4343400"/>
            <a:ext cx="1143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25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53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07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P spid="3072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Practice Problems</a:t>
            </a:r>
          </a:p>
        </p:txBody>
      </p:sp>
      <p:sp>
        <p:nvSpPr>
          <p:cNvPr id="31747" name="Rectangle 3"/>
          <p:cNvSpPr>
            <a:spLocks noGrp="1"/>
          </p:cNvSpPr>
          <p:nvPr>
            <p:ph idx="1"/>
          </p:nvPr>
        </p:nvSpPr>
        <p:spPr>
          <a:xfrm>
            <a:off x="457200" y="1280160"/>
            <a:ext cx="8229600" cy="4434840"/>
          </a:xfrm>
          <a:prstGeom prst="rect">
            <a:avLst/>
          </a:prstGeom>
          <a:solidFill>
            <a:srgbClr val="FFFFCC"/>
          </a:solidFill>
          <a:ln w="28575">
            <a:solidFill>
              <a:srgbClr val="000000"/>
            </a:solidFill>
          </a:ln>
        </p:spPr>
        <p:txBody>
          <a:bodyPr>
            <a:noAutofit/>
          </a:bodyPr>
          <a:lstStyle/>
          <a:p>
            <a:pPr defTabSz="863600">
              <a:tabLst>
                <a:tab pos="520700" algn="l"/>
                <a:tab pos="635000" algn="l"/>
                <a:tab pos="3086100" algn="l"/>
                <a:tab pos="5435600" algn="l"/>
              </a:tabLst>
            </a:pPr>
            <a:r>
              <a:rPr lang="en-US" dirty="0">
                <a:solidFill>
                  <a:srgbClr val="000000"/>
                </a:solidFill>
                <a:latin typeface="Calibri" pitchFamily="34" charset="0"/>
              </a:rPr>
              <a:t>Reduce to lowest terms. State any restrictions on the </a:t>
            </a:r>
            <a:br>
              <a:rPr lang="en-US" dirty="0">
                <a:solidFill>
                  <a:srgbClr val="000000"/>
                </a:solidFill>
                <a:latin typeface="Calibri" pitchFamily="34" charset="0"/>
              </a:rPr>
            </a:br>
            <a:r>
              <a:rPr lang="en-US" dirty="0">
                <a:solidFill>
                  <a:srgbClr val="000000"/>
                </a:solidFill>
                <a:latin typeface="Calibri" pitchFamily="34" charset="0"/>
              </a:rPr>
              <a:t>variables. </a:t>
            </a:r>
          </a:p>
          <a:p>
            <a:pPr marL="533400" indent="-533400" defTabSz="863600">
              <a:lnSpc>
                <a:spcPct val="135000"/>
              </a:lnSpc>
              <a:tabLst>
                <a:tab pos="520700" algn="l"/>
                <a:tab pos="635000" algn="l"/>
                <a:tab pos="3086100" algn="l"/>
                <a:tab pos="5435600" algn="l"/>
              </a:tabLst>
            </a:pPr>
            <a:r>
              <a:rPr lang="en-US" b="1" dirty="0">
                <a:solidFill>
                  <a:srgbClr val="000000"/>
                </a:solidFill>
                <a:latin typeface="Calibri" pitchFamily="34" charset="0"/>
              </a:rPr>
              <a:t>1. </a:t>
            </a:r>
            <a:r>
              <a:rPr lang="en-US" dirty="0">
                <a:solidFill>
                  <a:srgbClr val="000000"/>
                </a:solidFill>
                <a:latin typeface="Calibri" pitchFamily="34" charset="0"/>
              </a:rPr>
              <a:t>				</a:t>
            </a:r>
            <a:r>
              <a:rPr lang="en-US" b="1" dirty="0">
                <a:solidFill>
                  <a:srgbClr val="000000"/>
                </a:solidFill>
                <a:latin typeface="Calibri" pitchFamily="34" charset="0"/>
              </a:rPr>
              <a:t>2. </a:t>
            </a:r>
            <a:r>
              <a:rPr lang="en-US" dirty="0">
                <a:solidFill>
                  <a:srgbClr val="000000"/>
                </a:solidFill>
                <a:latin typeface="Calibri" pitchFamily="34" charset="0"/>
              </a:rPr>
              <a:t>	</a:t>
            </a:r>
            <a:r>
              <a:rPr lang="en-US" b="1" dirty="0">
                <a:solidFill>
                  <a:srgbClr val="000000"/>
                </a:solidFill>
                <a:latin typeface="Calibri" pitchFamily="34" charset="0"/>
              </a:rPr>
              <a:t>3. </a:t>
            </a:r>
          </a:p>
          <a:p>
            <a:pPr marL="533400" indent="-533400" defTabSz="863600">
              <a:tabLst>
                <a:tab pos="520700" algn="l"/>
                <a:tab pos="635000" algn="l"/>
                <a:tab pos="3086100" algn="l"/>
                <a:tab pos="5435600" algn="l"/>
              </a:tabLst>
            </a:pPr>
            <a:endParaRPr lang="en-US" dirty="0">
              <a:solidFill>
                <a:srgbClr val="000000"/>
              </a:solidFill>
              <a:latin typeface="Calibri" pitchFamily="34" charset="0"/>
            </a:endParaRPr>
          </a:p>
          <a:p>
            <a:pPr defTabSz="863600">
              <a:tabLst>
                <a:tab pos="520700" algn="l"/>
                <a:tab pos="635000" algn="l"/>
                <a:tab pos="3086100" algn="l"/>
                <a:tab pos="5435600" algn="l"/>
              </a:tabLst>
            </a:pPr>
            <a:r>
              <a:rPr lang="en-US" dirty="0">
                <a:solidFill>
                  <a:srgbClr val="000000"/>
                </a:solidFill>
                <a:latin typeface="Calibri" pitchFamily="34" charset="0"/>
              </a:rPr>
              <a:t>Perform the following operations and simplify the results. Assume that no denominator has a value of 0. </a:t>
            </a:r>
          </a:p>
          <a:p>
            <a:pPr marL="533400" indent="-533400" defTabSz="863600">
              <a:lnSpc>
                <a:spcPct val="150000"/>
              </a:lnSpc>
              <a:tabLst>
                <a:tab pos="520700" algn="l"/>
                <a:tab pos="635000" algn="l"/>
                <a:tab pos="3086100" algn="l"/>
                <a:tab pos="5435600" algn="l"/>
              </a:tabLst>
            </a:pPr>
            <a:r>
              <a:rPr lang="en-US" b="1" dirty="0">
                <a:solidFill>
                  <a:srgbClr val="000000"/>
                </a:solidFill>
                <a:latin typeface="Calibri" pitchFamily="34" charset="0"/>
              </a:rPr>
              <a:t>4. </a:t>
            </a:r>
            <a:r>
              <a:rPr lang="en-US" dirty="0">
                <a:solidFill>
                  <a:srgbClr val="000000"/>
                </a:solidFill>
                <a:latin typeface="Calibri" pitchFamily="34" charset="0"/>
              </a:rPr>
              <a:t>				</a:t>
            </a:r>
            <a:r>
              <a:rPr lang="en-US" b="1" dirty="0">
                <a:solidFill>
                  <a:srgbClr val="000000"/>
                </a:solidFill>
                <a:latin typeface="Calibri" pitchFamily="34" charset="0"/>
              </a:rPr>
              <a:t>5. </a:t>
            </a:r>
          </a:p>
          <a:p>
            <a:pPr>
              <a:buFont typeface="Courier New" pitchFamily="49" charset="0"/>
              <a:buNone/>
            </a:pPr>
            <a:endParaRPr lang="en-US" dirty="0"/>
          </a:p>
        </p:txBody>
      </p:sp>
      <p:graphicFrame>
        <p:nvGraphicFramePr>
          <p:cNvPr id="31749" name="Object 5"/>
          <p:cNvGraphicFramePr>
            <a:graphicFrameLocks noChangeAspect="1"/>
          </p:cNvGraphicFramePr>
          <p:nvPr/>
        </p:nvGraphicFramePr>
        <p:xfrm>
          <a:off x="1054100" y="2387600"/>
          <a:ext cx="1104900" cy="838200"/>
        </p:xfrm>
        <a:graphic>
          <a:graphicData uri="http://schemas.openxmlformats.org/presentationml/2006/ole">
            <mc:AlternateContent xmlns:mc="http://schemas.openxmlformats.org/markup-compatibility/2006">
              <mc:Choice xmlns:v="urn:schemas-microsoft-com:vml" Requires="v">
                <p:oleObj spid="_x0000_s23579" name="Equation" r:id="rId3" imgW="1104900" imgH="838200" progId="Equation.DSMT4">
                  <p:embed/>
                </p:oleObj>
              </mc:Choice>
              <mc:Fallback>
                <p:oleObj name="Equation" r:id="rId3" imgW="1104900" imgH="8382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4100" y="2387600"/>
                        <a:ext cx="1104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0" name="Object 6"/>
          <p:cNvGraphicFramePr>
            <a:graphicFrameLocks noChangeAspect="1"/>
          </p:cNvGraphicFramePr>
          <p:nvPr/>
        </p:nvGraphicFramePr>
        <p:xfrm>
          <a:off x="4114800" y="2413000"/>
          <a:ext cx="927100" cy="838200"/>
        </p:xfrm>
        <a:graphic>
          <a:graphicData uri="http://schemas.openxmlformats.org/presentationml/2006/ole">
            <mc:AlternateContent xmlns:mc="http://schemas.openxmlformats.org/markup-compatibility/2006">
              <mc:Choice xmlns:v="urn:schemas-microsoft-com:vml" Requires="v">
                <p:oleObj spid="_x0000_s23580" name="Equation" r:id="rId5" imgW="927100" imgH="838200" progId="Equation.DSMT4">
                  <p:embed/>
                </p:oleObj>
              </mc:Choice>
              <mc:Fallback>
                <p:oleObj name="Equation" r:id="rId5" imgW="927100" imgH="8382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14800" y="2413000"/>
                        <a:ext cx="927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1" name="Object 7"/>
          <p:cNvGraphicFramePr>
            <a:graphicFrameLocks noChangeAspect="1"/>
          </p:cNvGraphicFramePr>
          <p:nvPr/>
        </p:nvGraphicFramePr>
        <p:xfrm>
          <a:off x="6464300" y="2362200"/>
          <a:ext cx="1562100" cy="876300"/>
        </p:xfrm>
        <a:graphic>
          <a:graphicData uri="http://schemas.openxmlformats.org/presentationml/2006/ole">
            <mc:AlternateContent xmlns:mc="http://schemas.openxmlformats.org/markup-compatibility/2006">
              <mc:Choice xmlns:v="urn:schemas-microsoft-com:vml" Requires="v">
                <p:oleObj spid="_x0000_s23581" name="Equation" r:id="rId7" imgW="1562100" imgH="876300" progId="Equation.DSMT4">
                  <p:embed/>
                </p:oleObj>
              </mc:Choice>
              <mc:Fallback>
                <p:oleObj name="Equation" r:id="rId7" imgW="1562100" imgH="87630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64300" y="2362200"/>
                        <a:ext cx="15621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2" name="Object 8"/>
          <p:cNvGraphicFramePr>
            <a:graphicFrameLocks noChangeAspect="1"/>
          </p:cNvGraphicFramePr>
          <p:nvPr>
            <p:extLst>
              <p:ext uri="{D42A27DB-BD31-4B8C-83A1-F6EECF244321}">
                <p14:modId xmlns:p14="http://schemas.microsoft.com/office/powerpoint/2010/main" val="4030983938"/>
              </p:ext>
            </p:extLst>
          </p:nvPr>
        </p:nvGraphicFramePr>
        <p:xfrm>
          <a:off x="1066800" y="4305300"/>
          <a:ext cx="1981200" cy="876300"/>
        </p:xfrm>
        <a:graphic>
          <a:graphicData uri="http://schemas.openxmlformats.org/presentationml/2006/ole">
            <mc:AlternateContent xmlns:mc="http://schemas.openxmlformats.org/markup-compatibility/2006">
              <mc:Choice xmlns:v="urn:schemas-microsoft-com:vml" Requires="v">
                <p:oleObj spid="_x0000_s23582" name="Equation" r:id="rId9" imgW="1981200" imgH="876300" progId="Equation.DSMT4">
                  <p:embed/>
                </p:oleObj>
              </mc:Choice>
              <mc:Fallback>
                <p:oleObj name="Equation" r:id="rId9" imgW="1981200" imgH="876300" progId="Equation.DSMT4">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66800" y="4305300"/>
                        <a:ext cx="19812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3" name="Object 9"/>
          <p:cNvGraphicFramePr>
            <a:graphicFrameLocks noChangeAspect="1"/>
          </p:cNvGraphicFramePr>
          <p:nvPr>
            <p:extLst>
              <p:ext uri="{D42A27DB-BD31-4B8C-83A1-F6EECF244321}">
                <p14:modId xmlns:p14="http://schemas.microsoft.com/office/powerpoint/2010/main" val="4306762"/>
              </p:ext>
            </p:extLst>
          </p:nvPr>
        </p:nvGraphicFramePr>
        <p:xfrm>
          <a:off x="4140200" y="4318000"/>
          <a:ext cx="3289300" cy="939800"/>
        </p:xfrm>
        <a:graphic>
          <a:graphicData uri="http://schemas.openxmlformats.org/presentationml/2006/ole">
            <mc:AlternateContent xmlns:mc="http://schemas.openxmlformats.org/markup-compatibility/2006">
              <mc:Choice xmlns:v="urn:schemas-microsoft-com:vml" Requires="v">
                <p:oleObj spid="_x0000_s23583" name="Equation" r:id="rId11" imgW="3289300" imgH="939800" progId="Equation.DSMT4">
                  <p:embed/>
                </p:oleObj>
              </mc:Choice>
              <mc:Fallback>
                <p:oleObj name="Equation" r:id="rId11" imgW="3289300" imgH="939800" progId="Equation.DSMT4">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40200" y="4318000"/>
                        <a:ext cx="32893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tx1"/>
                </a:solidFill>
              </a:rPr>
              <a:t>Introduction to Rational Expressions</a:t>
            </a:r>
          </a:p>
        </p:txBody>
      </p:sp>
      <p:sp>
        <p:nvSpPr>
          <p:cNvPr id="6147" name="Rectangle 3"/>
          <p:cNvSpPr>
            <a:spLocks noGrp="1"/>
          </p:cNvSpPr>
          <p:nvPr>
            <p:ph idx="1"/>
          </p:nvPr>
        </p:nvSpPr>
        <p:spPr>
          <a:xfrm>
            <a:off x="457200" y="1280160"/>
            <a:ext cx="8229600" cy="2914644"/>
          </a:xfrm>
          <a:prstGeom prst="rect">
            <a:avLst/>
          </a:prstGeom>
          <a:solidFill>
            <a:srgbClr val="FFFFCC"/>
          </a:solidFill>
          <a:ln w="28575">
            <a:solidFill>
              <a:srgbClr val="000000"/>
            </a:solidFill>
          </a:ln>
        </p:spPr>
        <p:txBody>
          <a:bodyPr>
            <a:spAutoFit/>
          </a:bodyPr>
          <a:lstStyle/>
          <a:p>
            <a:pPr marL="533400" indent="-533400" algn="ctr" eaLnBrk="0" hangingPunct="0">
              <a:tabLst>
                <a:tab pos="457200" algn="l"/>
              </a:tabLst>
            </a:pPr>
            <a:r>
              <a:rPr lang="en-US" b="1" dirty="0">
                <a:solidFill>
                  <a:srgbClr val="000000"/>
                </a:solidFill>
                <a:latin typeface="Calibri" pitchFamily="34" charset="0"/>
              </a:rPr>
              <a:t>Rational Expressions</a:t>
            </a:r>
          </a:p>
          <a:p>
            <a:pPr marL="533400" indent="-533400" eaLnBrk="0" hangingPunct="0">
              <a:tabLst>
                <a:tab pos="457200" algn="l"/>
              </a:tabLst>
            </a:pPr>
            <a:r>
              <a:rPr lang="en-US" dirty="0">
                <a:solidFill>
                  <a:srgbClr val="000000"/>
                </a:solidFill>
                <a:latin typeface="Calibri" pitchFamily="34" charset="0"/>
              </a:rPr>
              <a:t>A </a:t>
            </a:r>
            <a:r>
              <a:rPr lang="en-US" b="1" dirty="0">
                <a:solidFill>
                  <a:srgbClr val="C00000"/>
                </a:solidFill>
                <a:latin typeface="Calibri" pitchFamily="34" charset="0"/>
              </a:rPr>
              <a:t>rational expression</a:t>
            </a:r>
            <a:r>
              <a:rPr lang="en-US" dirty="0">
                <a:solidFill>
                  <a:srgbClr val="000000"/>
                </a:solidFill>
                <a:latin typeface="Calibri" pitchFamily="34" charset="0"/>
              </a:rPr>
              <a:t> is an algebraic expression that </a:t>
            </a:r>
          </a:p>
          <a:p>
            <a:pPr marL="533400" indent="-533400" eaLnBrk="0" hangingPunct="0">
              <a:tabLst>
                <a:tab pos="457200" algn="l"/>
              </a:tabLst>
            </a:pPr>
            <a:r>
              <a:rPr lang="en-US" dirty="0">
                <a:solidFill>
                  <a:srgbClr val="000000"/>
                </a:solidFill>
                <a:latin typeface="Calibri" pitchFamily="34" charset="0"/>
              </a:rPr>
              <a:t>can be written in the form</a:t>
            </a:r>
            <a:r>
              <a:rPr lang="en-US" i="1" dirty="0">
                <a:solidFill>
                  <a:srgbClr val="000000"/>
                </a:solidFill>
                <a:latin typeface="Calibri" pitchFamily="34" charset="0"/>
              </a:rPr>
              <a:t> </a:t>
            </a:r>
          </a:p>
          <a:p>
            <a:pPr marL="533400" indent="-533400" eaLnBrk="0" hangingPunct="0">
              <a:lnSpc>
                <a:spcPct val="55000"/>
              </a:lnSpc>
              <a:tabLst>
                <a:tab pos="457200" algn="l"/>
              </a:tabLst>
            </a:pPr>
            <a:endParaRPr lang="en-US" dirty="0">
              <a:solidFill>
                <a:srgbClr val="000000"/>
              </a:solidFill>
              <a:latin typeface="Calibri" pitchFamily="34" charset="0"/>
            </a:endParaRPr>
          </a:p>
          <a:p>
            <a:pPr marL="533400" indent="-533400" eaLnBrk="0" hangingPunct="0">
              <a:tabLst>
                <a:tab pos="457200" algn="l"/>
              </a:tabLst>
            </a:pPr>
            <a:r>
              <a:rPr lang="en-US" dirty="0">
                <a:solidFill>
                  <a:srgbClr val="000000"/>
                </a:solidFill>
                <a:latin typeface="Calibri" pitchFamily="34" charset="0"/>
              </a:rPr>
              <a:t>			where </a:t>
            </a:r>
            <a:r>
              <a:rPr lang="en-US" b="1" i="1" dirty="0">
                <a:solidFill>
                  <a:srgbClr val="000000"/>
                </a:solidFill>
                <a:latin typeface="Calibri" pitchFamily="34" charset="0"/>
              </a:rPr>
              <a:t>P</a:t>
            </a:r>
            <a:r>
              <a:rPr lang="en-US" i="1" dirty="0">
                <a:solidFill>
                  <a:srgbClr val="000000"/>
                </a:solidFill>
                <a:latin typeface="Calibri" pitchFamily="34" charset="0"/>
              </a:rPr>
              <a:t> </a:t>
            </a:r>
            <a:r>
              <a:rPr lang="en-US" dirty="0">
                <a:solidFill>
                  <a:srgbClr val="000000"/>
                </a:solidFill>
                <a:latin typeface="Calibri" pitchFamily="34" charset="0"/>
              </a:rPr>
              <a:t>and </a:t>
            </a:r>
            <a:r>
              <a:rPr lang="en-US" b="1" i="1" dirty="0">
                <a:solidFill>
                  <a:srgbClr val="000000"/>
                </a:solidFill>
                <a:latin typeface="Calibri" pitchFamily="34" charset="0"/>
              </a:rPr>
              <a:t>Q</a:t>
            </a:r>
            <a:r>
              <a:rPr lang="en-US" i="1" dirty="0">
                <a:solidFill>
                  <a:srgbClr val="000000"/>
                </a:solidFill>
                <a:latin typeface="Calibri" pitchFamily="34" charset="0"/>
              </a:rPr>
              <a:t> </a:t>
            </a:r>
            <a:r>
              <a:rPr lang="en-US" dirty="0">
                <a:solidFill>
                  <a:srgbClr val="000000"/>
                </a:solidFill>
                <a:latin typeface="Calibri" pitchFamily="34" charset="0"/>
              </a:rPr>
              <a:t>are polynomials and </a:t>
            </a:r>
            <a:endParaRPr lang="en-US" i="1" dirty="0">
              <a:solidFill>
                <a:srgbClr val="000000"/>
              </a:solidFill>
              <a:latin typeface="Calibri" pitchFamily="34" charset="0"/>
            </a:endParaRPr>
          </a:p>
          <a:p>
            <a:pPr marL="533400" indent="-533400" algn="just">
              <a:buFont typeface="Courier New" pitchFamily="49" charset="0"/>
              <a:buNone/>
            </a:pPr>
            <a:endParaRPr lang="en-US" i="0" dirty="0">
              <a:solidFill>
                <a:schemeClr val="tx1"/>
              </a:solidFill>
            </a:endParaRPr>
          </a:p>
        </p:txBody>
      </p:sp>
      <p:graphicFrame>
        <p:nvGraphicFramePr>
          <p:cNvPr id="6149" name="Object 32"/>
          <p:cNvGraphicFramePr>
            <a:graphicFrameLocks noChangeAspect="1"/>
          </p:cNvGraphicFramePr>
          <p:nvPr/>
        </p:nvGraphicFramePr>
        <p:xfrm>
          <a:off x="1022556" y="3018504"/>
          <a:ext cx="330200" cy="876300"/>
        </p:xfrm>
        <a:graphic>
          <a:graphicData uri="http://schemas.openxmlformats.org/presentationml/2006/ole">
            <mc:AlternateContent xmlns:mc="http://schemas.openxmlformats.org/markup-compatibility/2006">
              <mc:Choice xmlns:v="urn:schemas-microsoft-com:vml" Requires="v">
                <p:oleObj spid="_x0000_s1036" name="Equation" r:id="rId3" imgW="330200" imgH="876300" progId="Equation.DSMT4">
                  <p:embed/>
                </p:oleObj>
              </mc:Choice>
              <mc:Fallback>
                <p:oleObj name="Equation" r:id="rId3" imgW="330200" imgH="876300" progId="Equation.DSMT4">
                  <p:embed/>
                  <p:pic>
                    <p:nvPicPr>
                      <p:cNvPr id="0" name="Object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2556" y="3018504"/>
                        <a:ext cx="3302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33"/>
          <p:cNvGraphicFramePr>
            <a:graphicFrameLocks noChangeAspect="1"/>
          </p:cNvGraphicFramePr>
          <p:nvPr/>
        </p:nvGraphicFramePr>
        <p:xfrm>
          <a:off x="6667912" y="3261852"/>
          <a:ext cx="863600" cy="330200"/>
        </p:xfrm>
        <a:graphic>
          <a:graphicData uri="http://schemas.openxmlformats.org/presentationml/2006/ole">
            <mc:AlternateContent xmlns:mc="http://schemas.openxmlformats.org/markup-compatibility/2006">
              <mc:Choice xmlns:v="urn:schemas-microsoft-com:vml" Requires="v">
                <p:oleObj spid="_x0000_s1037" name="Equation" r:id="rId5" imgW="863225" imgH="330057" progId="Equation.DSMT4">
                  <p:embed/>
                </p:oleObj>
              </mc:Choice>
              <mc:Fallback>
                <p:oleObj name="Equation" r:id="rId5" imgW="863225" imgH="330057" progId="Equation.DSMT4">
                  <p:embed/>
                  <p:pic>
                    <p:nvPicPr>
                      <p:cNvPr id="0" name="Object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67912" y="3261852"/>
                        <a:ext cx="8636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r>
              <a:rPr lang="en-US" sz="3200" dirty="0">
                <a:solidFill>
                  <a:schemeClr val="accent1"/>
                </a:solidFill>
              </a:rPr>
              <a:t>Practice Problems (cont.)</a:t>
            </a:r>
          </a:p>
        </p:txBody>
      </p:sp>
      <p:sp>
        <p:nvSpPr>
          <p:cNvPr id="32771" name="Rectangle 3"/>
          <p:cNvSpPr>
            <a:spLocks noGrp="1"/>
          </p:cNvSpPr>
          <p:nvPr>
            <p:ph idx="1"/>
          </p:nvPr>
        </p:nvSpPr>
        <p:spPr>
          <a:xfrm>
            <a:off x="457200" y="1280160"/>
            <a:ext cx="8229600" cy="2763834"/>
          </a:xfrm>
          <a:prstGeom prst="rect">
            <a:avLst/>
          </a:prstGeom>
          <a:solidFill>
            <a:srgbClr val="FFFFCC"/>
          </a:solidFill>
          <a:ln w="28575">
            <a:solidFill>
              <a:srgbClr val="000000"/>
            </a:solidFill>
          </a:ln>
        </p:spPr>
        <p:txBody>
          <a:bodyPr>
            <a:spAutoFit/>
          </a:bodyPr>
          <a:lstStyle/>
          <a:p>
            <a:pPr marL="533400" indent="-533400" defTabSz="863600">
              <a:tabLst>
                <a:tab pos="520700" algn="l"/>
                <a:tab pos="635000" algn="l"/>
                <a:tab pos="3086100" algn="l"/>
                <a:tab pos="5435600" algn="l"/>
              </a:tabLst>
            </a:pPr>
            <a:endParaRPr lang="en-US" dirty="0">
              <a:solidFill>
                <a:srgbClr val="000000"/>
              </a:solidFill>
              <a:latin typeface="Calibri" pitchFamily="34" charset="0"/>
            </a:endParaRPr>
          </a:p>
          <a:p>
            <a:pPr marL="533400" indent="-533400" defTabSz="863600">
              <a:tabLst>
                <a:tab pos="520700" algn="l"/>
                <a:tab pos="635000" algn="l"/>
                <a:tab pos="3086100" algn="l"/>
                <a:tab pos="5435600" algn="l"/>
              </a:tabLst>
            </a:pPr>
            <a:r>
              <a:rPr lang="en-US" b="1" dirty="0">
                <a:solidFill>
                  <a:srgbClr val="000000"/>
                </a:solidFill>
                <a:latin typeface="Calibri" pitchFamily="34" charset="0"/>
              </a:rPr>
              <a:t>6. </a:t>
            </a:r>
            <a:r>
              <a:rPr lang="en-US" dirty="0">
                <a:solidFill>
                  <a:srgbClr val="000000"/>
                </a:solidFill>
                <a:latin typeface="Calibri" pitchFamily="34" charset="0"/>
              </a:rPr>
              <a:t>				       </a:t>
            </a:r>
          </a:p>
          <a:p>
            <a:pPr marL="533400" indent="-533400" defTabSz="863600">
              <a:tabLst>
                <a:tab pos="520700" algn="l"/>
                <a:tab pos="635000" algn="l"/>
                <a:tab pos="3086100" algn="l"/>
                <a:tab pos="5435600" algn="l"/>
              </a:tabLst>
            </a:pPr>
            <a:endParaRPr lang="en-US" dirty="0">
              <a:solidFill>
                <a:srgbClr val="000000"/>
              </a:solidFill>
              <a:latin typeface="Calibri" pitchFamily="34" charset="0"/>
            </a:endParaRPr>
          </a:p>
          <a:p>
            <a:pPr marL="533400" indent="-533400" defTabSz="863600">
              <a:lnSpc>
                <a:spcPct val="140000"/>
              </a:lnSpc>
              <a:tabLst>
                <a:tab pos="520700" algn="l"/>
                <a:tab pos="635000" algn="l"/>
                <a:tab pos="3086100" algn="l"/>
                <a:tab pos="5435600" algn="l"/>
              </a:tabLst>
            </a:pPr>
            <a:r>
              <a:rPr lang="en-US" b="1" dirty="0">
                <a:solidFill>
                  <a:srgbClr val="000000"/>
                </a:solidFill>
                <a:latin typeface="Calibri" pitchFamily="34" charset="0"/>
              </a:rPr>
              <a:t>7. </a:t>
            </a:r>
            <a:endParaRPr lang="en-US" b="1" i="1" dirty="0">
              <a:solidFill>
                <a:srgbClr val="000000"/>
              </a:solidFill>
              <a:latin typeface="Calibri" pitchFamily="34" charset="0"/>
            </a:endParaRPr>
          </a:p>
          <a:p>
            <a:pPr>
              <a:buFont typeface="Courier New" pitchFamily="49" charset="0"/>
              <a:buNone/>
            </a:pPr>
            <a:endParaRPr lang="en-US" dirty="0"/>
          </a:p>
        </p:txBody>
      </p:sp>
      <p:graphicFrame>
        <p:nvGraphicFramePr>
          <p:cNvPr id="32773" name="Object 5"/>
          <p:cNvGraphicFramePr>
            <a:graphicFrameLocks noChangeAspect="1"/>
          </p:cNvGraphicFramePr>
          <p:nvPr/>
        </p:nvGraphicFramePr>
        <p:xfrm>
          <a:off x="1079500" y="1600200"/>
          <a:ext cx="2260600" cy="876300"/>
        </p:xfrm>
        <a:graphic>
          <a:graphicData uri="http://schemas.openxmlformats.org/presentationml/2006/ole">
            <mc:AlternateContent xmlns:mc="http://schemas.openxmlformats.org/markup-compatibility/2006">
              <mc:Choice xmlns:v="urn:schemas-microsoft-com:vml" Requires="v">
                <p:oleObj spid="_x0000_s24588" name="Equation" r:id="rId3" imgW="2260600" imgH="876300" progId="Equation.DSMT4">
                  <p:embed/>
                </p:oleObj>
              </mc:Choice>
              <mc:Fallback>
                <p:oleObj name="Equation" r:id="rId3" imgW="2260600" imgH="8763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9500" y="1600200"/>
                        <a:ext cx="22606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4" name="Object 6"/>
          <p:cNvGraphicFramePr>
            <a:graphicFrameLocks noChangeAspect="1"/>
          </p:cNvGraphicFramePr>
          <p:nvPr/>
        </p:nvGraphicFramePr>
        <p:xfrm>
          <a:off x="1079500" y="2781300"/>
          <a:ext cx="4838700" cy="876300"/>
        </p:xfrm>
        <a:graphic>
          <a:graphicData uri="http://schemas.openxmlformats.org/presentationml/2006/ole">
            <mc:AlternateContent xmlns:mc="http://schemas.openxmlformats.org/markup-compatibility/2006">
              <mc:Choice xmlns:v="urn:schemas-microsoft-com:vml" Requires="v">
                <p:oleObj spid="_x0000_s24589" name="Equation" r:id="rId5" imgW="4838700" imgH="876300" progId="Equation.DSMT4">
                  <p:embed/>
                </p:oleObj>
              </mc:Choice>
              <mc:Fallback>
                <p:oleObj name="Equation" r:id="rId5" imgW="4838700" imgH="8763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9500" y="2781300"/>
                        <a:ext cx="48387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accent1"/>
                </a:solidFill>
              </a:rPr>
              <a:t>Practice Problem Answers</a:t>
            </a:r>
          </a:p>
        </p:txBody>
      </p:sp>
      <p:sp>
        <p:nvSpPr>
          <p:cNvPr id="33795" name="Rectangle 3"/>
          <p:cNvSpPr>
            <a:spLocks noGrp="1"/>
          </p:cNvSpPr>
          <p:nvPr>
            <p:ph idx="1"/>
          </p:nvPr>
        </p:nvSpPr>
        <p:spPr>
          <a:prstGeom prst="rect">
            <a:avLst/>
          </a:prstGeom>
        </p:spPr>
        <p:txBody>
          <a:bodyPr/>
          <a:lstStyle/>
          <a:p>
            <a:pPr>
              <a:buFont typeface="Courier New" pitchFamily="49" charset="0"/>
              <a:buNone/>
            </a:pPr>
            <a:r>
              <a:rPr lang="en-US" b="1" i="0" dirty="0">
                <a:solidFill>
                  <a:schemeClr val="tx1"/>
                </a:solidFill>
              </a:rPr>
              <a:t>1.			2. 			3.</a:t>
            </a:r>
            <a:r>
              <a:rPr lang="en-US" i="0" dirty="0">
                <a:solidFill>
                  <a:schemeClr val="tx1"/>
                </a:solidFill>
              </a:rPr>
              <a:t> </a:t>
            </a:r>
          </a:p>
          <a:p>
            <a:pPr>
              <a:buFont typeface="Courier New" pitchFamily="49" charset="0"/>
              <a:buNone/>
            </a:pPr>
            <a:endParaRPr lang="en-US" b="1" i="0" dirty="0">
              <a:solidFill>
                <a:schemeClr val="tx1"/>
              </a:solidFill>
            </a:endParaRPr>
          </a:p>
          <a:p>
            <a:pPr>
              <a:buFont typeface="Courier New" pitchFamily="49" charset="0"/>
              <a:buNone/>
            </a:pPr>
            <a:r>
              <a:rPr lang="en-US" b="1" i="0" dirty="0">
                <a:solidFill>
                  <a:schemeClr val="tx1"/>
                </a:solidFill>
              </a:rPr>
              <a:t>4. 			5. </a:t>
            </a:r>
            <a:r>
              <a:rPr lang="en-US" i="0" dirty="0">
                <a:solidFill>
                  <a:srgbClr val="FF0008"/>
                </a:solidFill>
              </a:rPr>
              <a:t>1</a:t>
            </a:r>
            <a:r>
              <a:rPr lang="en-US" b="1" i="0" dirty="0">
                <a:solidFill>
                  <a:schemeClr val="tx1"/>
                </a:solidFill>
              </a:rPr>
              <a:t>			6. 	</a:t>
            </a:r>
          </a:p>
          <a:p>
            <a:pPr>
              <a:buFont typeface="Courier New" pitchFamily="49" charset="0"/>
              <a:buNone/>
            </a:pPr>
            <a:endParaRPr lang="en-US" dirty="0"/>
          </a:p>
          <a:p>
            <a:pPr>
              <a:buFont typeface="Courier New" pitchFamily="49" charset="0"/>
              <a:buNone/>
            </a:pPr>
            <a:endParaRPr lang="en-US" b="1" i="0" dirty="0">
              <a:solidFill>
                <a:schemeClr val="tx1"/>
              </a:solidFill>
            </a:endParaRPr>
          </a:p>
          <a:p>
            <a:pPr>
              <a:buFont typeface="Courier New" pitchFamily="49" charset="0"/>
              <a:buNone/>
            </a:pPr>
            <a:r>
              <a:rPr lang="en-US" b="1" i="0" dirty="0">
                <a:solidFill>
                  <a:schemeClr val="tx1"/>
                </a:solidFill>
              </a:rPr>
              <a:t>7. 	</a:t>
            </a:r>
            <a:endParaRPr lang="en-US" dirty="0"/>
          </a:p>
          <a:p>
            <a:pPr>
              <a:buFont typeface="Courier New" pitchFamily="49" charset="0"/>
              <a:buNone/>
            </a:pPr>
            <a:endParaRPr lang="en-US" dirty="0"/>
          </a:p>
        </p:txBody>
      </p:sp>
      <p:graphicFrame>
        <p:nvGraphicFramePr>
          <p:cNvPr id="33796" name="Object 4"/>
          <p:cNvGraphicFramePr>
            <a:graphicFrameLocks noChangeAspect="1"/>
          </p:cNvGraphicFramePr>
          <p:nvPr>
            <p:extLst>
              <p:ext uri="{D42A27DB-BD31-4B8C-83A1-F6EECF244321}">
                <p14:modId xmlns:p14="http://schemas.microsoft.com/office/powerpoint/2010/main" val="1687472861"/>
              </p:ext>
            </p:extLst>
          </p:nvPr>
        </p:nvGraphicFramePr>
        <p:xfrm>
          <a:off x="914400" y="1204913"/>
          <a:ext cx="1346200" cy="838200"/>
        </p:xfrm>
        <a:graphic>
          <a:graphicData uri="http://schemas.openxmlformats.org/presentationml/2006/ole">
            <mc:AlternateContent xmlns:mc="http://schemas.openxmlformats.org/markup-compatibility/2006">
              <mc:Choice xmlns:v="urn:schemas-microsoft-com:vml" Requires="v">
                <p:oleObj spid="_x0000_s25632" name="Equation" r:id="rId3" imgW="1346040" imgH="838080" progId="Equation.DSMT4">
                  <p:embed/>
                </p:oleObj>
              </mc:Choice>
              <mc:Fallback>
                <p:oleObj name="Equation" r:id="rId3" imgW="1346040" imgH="838080" progId="Equation.DSMT4">
                  <p:embed/>
                  <p:pic>
                    <p:nvPicPr>
                      <p:cNvPr id="0" name="Object 4"/>
                      <p:cNvPicPr>
                        <a:picLocks noChangeAspect="1" noChangeArrowheads="1"/>
                      </p:cNvPicPr>
                      <p:nvPr/>
                    </p:nvPicPr>
                    <p:blipFill>
                      <a:blip r:embed="rId4"/>
                      <a:srcRect/>
                      <a:stretch>
                        <a:fillRect/>
                      </a:stretch>
                    </p:blipFill>
                    <p:spPr bwMode="auto">
                      <a:xfrm>
                        <a:off x="914400" y="1204913"/>
                        <a:ext cx="1346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7" name="Object 5"/>
          <p:cNvGraphicFramePr>
            <a:graphicFrameLocks noChangeAspect="1"/>
          </p:cNvGraphicFramePr>
          <p:nvPr>
            <p:extLst>
              <p:ext uri="{D42A27DB-BD31-4B8C-83A1-F6EECF244321}">
                <p14:modId xmlns:p14="http://schemas.microsoft.com/office/powerpoint/2010/main" val="1959378121"/>
              </p:ext>
            </p:extLst>
          </p:nvPr>
        </p:nvGraphicFramePr>
        <p:xfrm>
          <a:off x="3670300" y="1433513"/>
          <a:ext cx="1244600" cy="381000"/>
        </p:xfrm>
        <a:graphic>
          <a:graphicData uri="http://schemas.openxmlformats.org/presentationml/2006/ole">
            <mc:AlternateContent xmlns:mc="http://schemas.openxmlformats.org/markup-compatibility/2006">
              <mc:Choice xmlns:v="urn:schemas-microsoft-com:vml" Requires="v">
                <p:oleObj spid="_x0000_s25633" name="Equation" r:id="rId5" imgW="1244520" imgH="380880" progId="Equation.DSMT4">
                  <p:embed/>
                </p:oleObj>
              </mc:Choice>
              <mc:Fallback>
                <p:oleObj name="Equation" r:id="rId5" imgW="1244520" imgH="380880" progId="Equation.DSMT4">
                  <p:embed/>
                  <p:pic>
                    <p:nvPicPr>
                      <p:cNvPr id="0" name="Object 5"/>
                      <p:cNvPicPr>
                        <a:picLocks noChangeAspect="1" noChangeArrowheads="1"/>
                      </p:cNvPicPr>
                      <p:nvPr/>
                    </p:nvPicPr>
                    <p:blipFill>
                      <a:blip r:embed="rId6"/>
                      <a:srcRect/>
                      <a:stretch>
                        <a:fillRect/>
                      </a:stretch>
                    </p:blipFill>
                    <p:spPr bwMode="auto">
                      <a:xfrm>
                        <a:off x="3670300" y="1433513"/>
                        <a:ext cx="12446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8" name="Object 6"/>
          <p:cNvGraphicFramePr>
            <a:graphicFrameLocks noChangeAspect="1"/>
          </p:cNvGraphicFramePr>
          <p:nvPr>
            <p:extLst>
              <p:ext uri="{D42A27DB-BD31-4B8C-83A1-F6EECF244321}">
                <p14:modId xmlns:p14="http://schemas.microsoft.com/office/powerpoint/2010/main" val="1674409615"/>
              </p:ext>
            </p:extLst>
          </p:nvPr>
        </p:nvGraphicFramePr>
        <p:xfrm>
          <a:off x="6438900" y="1204452"/>
          <a:ext cx="2298700" cy="838200"/>
        </p:xfrm>
        <a:graphic>
          <a:graphicData uri="http://schemas.openxmlformats.org/presentationml/2006/ole">
            <mc:AlternateContent xmlns:mc="http://schemas.openxmlformats.org/markup-compatibility/2006">
              <mc:Choice xmlns:v="urn:schemas-microsoft-com:vml" Requires="v">
                <p:oleObj spid="_x0000_s25634" name="Equation" r:id="rId7" imgW="2298600" imgH="838080" progId="Equation.DSMT4">
                  <p:embed/>
                </p:oleObj>
              </mc:Choice>
              <mc:Fallback>
                <p:oleObj name="Equation" r:id="rId7" imgW="2298600" imgH="838080" progId="Equation.DSMT4">
                  <p:embed/>
                  <p:pic>
                    <p:nvPicPr>
                      <p:cNvPr id="0" name="Object 6"/>
                      <p:cNvPicPr>
                        <a:picLocks noChangeAspect="1" noChangeArrowheads="1"/>
                      </p:cNvPicPr>
                      <p:nvPr/>
                    </p:nvPicPr>
                    <p:blipFill>
                      <a:blip r:embed="rId8"/>
                      <a:srcRect/>
                      <a:stretch>
                        <a:fillRect/>
                      </a:stretch>
                    </p:blipFill>
                    <p:spPr bwMode="auto">
                      <a:xfrm>
                        <a:off x="6438900" y="1204452"/>
                        <a:ext cx="2298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9" name="Object 7"/>
          <p:cNvGraphicFramePr>
            <a:graphicFrameLocks noChangeAspect="1"/>
          </p:cNvGraphicFramePr>
          <p:nvPr/>
        </p:nvGraphicFramePr>
        <p:xfrm>
          <a:off x="952500" y="2220452"/>
          <a:ext cx="1219200" cy="952500"/>
        </p:xfrm>
        <a:graphic>
          <a:graphicData uri="http://schemas.openxmlformats.org/presentationml/2006/ole">
            <mc:AlternateContent xmlns:mc="http://schemas.openxmlformats.org/markup-compatibility/2006">
              <mc:Choice xmlns:v="urn:schemas-microsoft-com:vml" Requires="v">
                <p:oleObj spid="_x0000_s25635" name="Equation" r:id="rId9" imgW="1218671" imgH="952087" progId="Equation.DSMT4">
                  <p:embed/>
                </p:oleObj>
              </mc:Choice>
              <mc:Fallback>
                <p:oleObj name="Equation" r:id="rId9" imgW="1218671" imgH="952087"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52500" y="2220452"/>
                        <a:ext cx="12192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800" name="Object 8"/>
          <p:cNvGraphicFramePr>
            <a:graphicFrameLocks noChangeAspect="1"/>
          </p:cNvGraphicFramePr>
          <p:nvPr/>
        </p:nvGraphicFramePr>
        <p:xfrm>
          <a:off x="6426200" y="2220452"/>
          <a:ext cx="914400" cy="876300"/>
        </p:xfrm>
        <a:graphic>
          <a:graphicData uri="http://schemas.openxmlformats.org/presentationml/2006/ole">
            <mc:AlternateContent xmlns:mc="http://schemas.openxmlformats.org/markup-compatibility/2006">
              <mc:Choice xmlns:v="urn:schemas-microsoft-com:vml" Requires="v">
                <p:oleObj spid="_x0000_s25636" name="Equation" r:id="rId11" imgW="914400" imgH="876240" progId="Equation.DSMT4">
                  <p:embed/>
                </p:oleObj>
              </mc:Choice>
              <mc:Fallback>
                <p:oleObj name="Equation" r:id="rId11" imgW="914400" imgH="876240" progId="Equation.DSMT4">
                  <p:embed/>
                  <p:pic>
                    <p:nvPicPr>
                      <p:cNvPr id="0" name="Object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26200" y="2220452"/>
                        <a:ext cx="9144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801" name="Object 9"/>
          <p:cNvGraphicFramePr>
            <a:graphicFrameLocks noChangeAspect="1"/>
          </p:cNvGraphicFramePr>
          <p:nvPr/>
        </p:nvGraphicFramePr>
        <p:xfrm>
          <a:off x="977900" y="3706352"/>
          <a:ext cx="1193800" cy="990600"/>
        </p:xfrm>
        <a:graphic>
          <a:graphicData uri="http://schemas.openxmlformats.org/presentationml/2006/ole">
            <mc:AlternateContent xmlns:mc="http://schemas.openxmlformats.org/markup-compatibility/2006">
              <mc:Choice xmlns:v="urn:schemas-microsoft-com:vml" Requires="v">
                <p:oleObj spid="_x0000_s25637" name="Equation" r:id="rId13" imgW="1193800" imgH="990600" progId="Equation.DSMT4">
                  <p:embed/>
                </p:oleObj>
              </mc:Choice>
              <mc:Fallback>
                <p:oleObj name="Equation" r:id="rId13" imgW="1193800" imgH="990600" progId="Equation.DSMT4">
                  <p:embed/>
                  <p:pic>
                    <p:nvPicPr>
                      <p:cNvPr id="0" name="Object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77900" y="3706352"/>
                        <a:ext cx="11938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tx1"/>
                </a:solidFill>
              </a:rPr>
              <a:t>Introduction to Rational Expressions</a:t>
            </a:r>
          </a:p>
        </p:txBody>
      </p:sp>
      <p:sp>
        <p:nvSpPr>
          <p:cNvPr id="6147" name="Rectangle 3"/>
          <p:cNvSpPr>
            <a:spLocks noGrp="1"/>
          </p:cNvSpPr>
          <p:nvPr>
            <p:ph idx="1"/>
          </p:nvPr>
        </p:nvSpPr>
        <p:spPr>
          <a:xfrm>
            <a:off x="457200" y="1280160"/>
            <a:ext cx="8229600" cy="1471172"/>
          </a:xfrm>
          <a:prstGeom prst="rect">
            <a:avLst/>
          </a:prstGeom>
          <a:ln w="28575">
            <a:solidFill>
              <a:srgbClr val="FF0000"/>
            </a:solidFill>
          </a:ln>
        </p:spPr>
        <p:txBody>
          <a:bodyPr>
            <a:spAutoFit/>
          </a:bodyPr>
          <a:lstStyle/>
          <a:p>
            <a:pPr algn="ctr" eaLnBrk="0" hangingPunct="0"/>
            <a:r>
              <a:rPr lang="en-US" b="1" dirty="0">
                <a:solidFill>
                  <a:srgbClr val="000000"/>
                </a:solidFill>
                <a:latin typeface="Calibri" pitchFamily="34" charset="0"/>
              </a:rPr>
              <a:t>Notes</a:t>
            </a:r>
          </a:p>
          <a:p>
            <a:pPr eaLnBrk="0" hangingPunct="0"/>
            <a:r>
              <a:rPr lang="en-US" b="1" dirty="0">
                <a:solidFill>
                  <a:srgbClr val="C00000"/>
                </a:solidFill>
                <a:latin typeface="Calibri" pitchFamily="34" charset="0"/>
              </a:rPr>
              <a:t>Remember, the denominator of a rational expression can never be 0</a:t>
            </a:r>
            <a:r>
              <a:rPr lang="en-US" dirty="0">
                <a:solidFill>
                  <a:srgbClr val="C00C08"/>
                </a:solidFill>
                <a:latin typeface="Calibri" pitchFamily="34" charset="0"/>
              </a:rPr>
              <a:t>.</a:t>
            </a:r>
            <a:r>
              <a:rPr lang="en-US" dirty="0">
                <a:solidFill>
                  <a:srgbClr val="000000"/>
                </a:solidFill>
                <a:latin typeface="Calibri" pitchFamily="34" charset="0"/>
              </a:rPr>
              <a:t> Division by 0 is undefined.</a:t>
            </a:r>
            <a:endParaRPr lang="en-US" i="1" dirty="0">
              <a:solidFill>
                <a:srgbClr val="000000"/>
              </a:solidFill>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tx1"/>
                </a:solidFill>
              </a:rPr>
              <a:t>Example 1: Finding Restrictions on the Variable</a:t>
            </a:r>
          </a:p>
        </p:txBody>
      </p:sp>
      <p:sp>
        <p:nvSpPr>
          <p:cNvPr id="717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Determine what values of the variable, if any, will make </a:t>
            </a:r>
          </a:p>
          <a:p>
            <a:pPr>
              <a:buFont typeface="Courier New" pitchFamily="49" charset="0"/>
              <a:buNone/>
            </a:pPr>
            <a:r>
              <a:rPr lang="en-US" i="0" dirty="0">
                <a:solidFill>
                  <a:schemeClr val="tx1"/>
                </a:solidFill>
              </a:rPr>
              <a:t>the rational expression undefined. (These values are </a:t>
            </a:r>
          </a:p>
          <a:p>
            <a:pPr>
              <a:buFont typeface="Courier New" pitchFamily="49" charset="0"/>
              <a:buNone/>
            </a:pPr>
            <a:r>
              <a:rPr lang="en-US" i="0" dirty="0">
                <a:solidFill>
                  <a:schemeClr val="tx1"/>
                </a:solidFill>
              </a:rPr>
              <a:t>called </a:t>
            </a:r>
            <a:r>
              <a:rPr lang="en-US" b="1" i="0" dirty="0">
                <a:solidFill>
                  <a:schemeClr val="tx1"/>
                </a:solidFill>
              </a:rPr>
              <a:t>restrictions </a:t>
            </a:r>
            <a:r>
              <a:rPr lang="en-US" i="0" dirty="0">
                <a:solidFill>
                  <a:schemeClr val="tx1"/>
                </a:solidFill>
              </a:rPr>
              <a:t>on the variable.)</a:t>
            </a: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b="1" i="0" dirty="0">
                <a:solidFill>
                  <a:schemeClr val="tx1"/>
                </a:solidFill>
              </a:rPr>
              <a:t>Solution</a:t>
            </a:r>
            <a:r>
              <a:rPr lang="en-US" dirty="0">
                <a:solidFill>
                  <a:schemeClr val="tx1"/>
                </a:solidFill>
              </a:rPr>
              <a:t>  </a:t>
            </a:r>
          </a:p>
          <a:p>
            <a:pPr>
              <a:buFont typeface="Courier New" pitchFamily="49" charset="0"/>
              <a:buNone/>
            </a:pPr>
            <a:endParaRPr lang="en-US" dirty="0">
              <a:solidFill>
                <a:schemeClr val="tx1"/>
              </a:solidFill>
            </a:endParaRPr>
          </a:p>
        </p:txBody>
      </p:sp>
      <p:graphicFrame>
        <p:nvGraphicFramePr>
          <p:cNvPr id="7172" name="Object 11"/>
          <p:cNvGraphicFramePr>
            <a:graphicFrameLocks noChangeAspect="1"/>
          </p:cNvGraphicFramePr>
          <p:nvPr/>
        </p:nvGraphicFramePr>
        <p:xfrm>
          <a:off x="543052" y="2882900"/>
          <a:ext cx="1371600" cy="838200"/>
        </p:xfrm>
        <a:graphic>
          <a:graphicData uri="http://schemas.openxmlformats.org/presentationml/2006/ole">
            <mc:AlternateContent xmlns:mc="http://schemas.openxmlformats.org/markup-compatibility/2006">
              <mc:Choice xmlns:v="urn:schemas-microsoft-com:vml" Requires="v">
                <p:oleObj spid="_x0000_s2071" name="Equation" r:id="rId3" imgW="1371600" imgH="838200" progId="Equation.DSMT4">
                  <p:embed/>
                </p:oleObj>
              </mc:Choice>
              <mc:Fallback>
                <p:oleObj name="Equation" r:id="rId3" imgW="1371600" imgH="83820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3052" y="2882900"/>
                        <a:ext cx="1371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74" name="Rectangle 13"/>
          <p:cNvSpPr>
            <a:spLocks noChangeArrowheads="1"/>
          </p:cNvSpPr>
          <p:nvPr/>
        </p:nvSpPr>
        <p:spPr bwMode="auto">
          <a:xfrm>
            <a:off x="3733800" y="3909552"/>
            <a:ext cx="3581400" cy="3968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Set the denominator equal to 0.</a:t>
            </a:r>
          </a:p>
        </p:txBody>
      </p:sp>
      <p:sp>
        <p:nvSpPr>
          <p:cNvPr id="7175" name="Rectangle 14"/>
          <p:cNvSpPr>
            <a:spLocks noChangeArrowheads="1"/>
          </p:cNvSpPr>
          <p:nvPr/>
        </p:nvSpPr>
        <p:spPr bwMode="auto">
          <a:xfrm>
            <a:off x="3733800" y="4497388"/>
            <a:ext cx="2895600" cy="3968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Solve the equation.</a:t>
            </a:r>
          </a:p>
        </p:txBody>
      </p:sp>
      <p:graphicFrame>
        <p:nvGraphicFramePr>
          <p:cNvPr id="2052" name="Object 4"/>
          <p:cNvGraphicFramePr>
            <a:graphicFrameLocks noChangeAspect="1"/>
          </p:cNvGraphicFramePr>
          <p:nvPr/>
        </p:nvGraphicFramePr>
        <p:xfrm>
          <a:off x="2057400" y="3963527"/>
          <a:ext cx="1371600" cy="292100"/>
        </p:xfrm>
        <a:graphic>
          <a:graphicData uri="http://schemas.openxmlformats.org/presentationml/2006/ole">
            <mc:AlternateContent xmlns:mc="http://schemas.openxmlformats.org/markup-compatibility/2006">
              <mc:Choice xmlns:v="urn:schemas-microsoft-com:vml" Requires="v">
                <p:oleObj spid="_x0000_s2072" name="Equation" r:id="rId5" imgW="1371600" imgH="291960" progId="Equation.DSMT4">
                  <p:embed/>
                </p:oleObj>
              </mc:Choice>
              <mc:Fallback>
                <p:oleObj name="Equation" r:id="rId5" imgW="13716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7400" y="3963527"/>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552700" y="4572000"/>
          <a:ext cx="876300" cy="292100"/>
        </p:xfrm>
        <a:graphic>
          <a:graphicData uri="http://schemas.openxmlformats.org/presentationml/2006/ole">
            <mc:AlternateContent xmlns:mc="http://schemas.openxmlformats.org/markup-compatibility/2006">
              <mc:Choice xmlns:v="urn:schemas-microsoft-com:vml" Requires="v">
                <p:oleObj spid="_x0000_s2073" name="Equation" r:id="rId7" imgW="876240" imgH="291960" progId="Equation.DSMT4">
                  <p:embed/>
                </p:oleObj>
              </mc:Choice>
              <mc:Fallback>
                <p:oleObj name="Equation" r:id="rId7" imgW="87624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52700" y="4572000"/>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734596" y="5029200"/>
          <a:ext cx="774700" cy="838200"/>
        </p:xfrm>
        <a:graphic>
          <a:graphicData uri="http://schemas.openxmlformats.org/presentationml/2006/ole">
            <mc:AlternateContent xmlns:mc="http://schemas.openxmlformats.org/markup-compatibility/2006">
              <mc:Choice xmlns:v="urn:schemas-microsoft-com:vml" Requires="v">
                <p:oleObj spid="_x0000_s2074" name="Equation" r:id="rId9" imgW="774360" imgH="838080" progId="Equation.DSMT4">
                  <p:embed/>
                </p:oleObj>
              </mc:Choice>
              <mc:Fallback>
                <p:oleObj name="Equation" r:id="rId9" imgW="7743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34596" y="50292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7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p:bldP spid="717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tx1"/>
                </a:solidFill>
              </a:rPr>
              <a:t>Example 1: Finding Restrictions on the Variable (cont.)</a:t>
            </a:r>
          </a:p>
        </p:txBody>
      </p:sp>
      <p:sp>
        <p:nvSpPr>
          <p:cNvPr id="8195" name="Rectangle 3"/>
          <p:cNvSpPr>
            <a:spLocks noGrp="1"/>
          </p:cNvSpPr>
          <p:nvPr>
            <p:ph idx="1"/>
          </p:nvPr>
        </p:nvSpPr>
        <p:spPr>
          <a:prstGeom prst="rect">
            <a:avLst/>
          </a:prstGeom>
        </p:spPr>
        <p:txBody>
          <a:bodyPr/>
          <a:lstStyle/>
          <a:p>
            <a:pPr marL="533400" indent="-533400" algn="just">
              <a:buFont typeface="Courier New" pitchFamily="49" charset="0"/>
              <a:buNone/>
            </a:pPr>
            <a:r>
              <a:rPr lang="en-US" i="0" dirty="0">
                <a:solidFill>
                  <a:schemeClr val="tx1"/>
                </a:solidFill>
              </a:rPr>
              <a:t>Thus the expression             is undefined for             Any </a:t>
            </a:r>
          </a:p>
          <a:p>
            <a:pPr marL="533400" indent="-533400" algn="just">
              <a:lnSpc>
                <a:spcPct val="125000"/>
              </a:lnSpc>
              <a:spcBef>
                <a:spcPct val="45000"/>
              </a:spcBef>
              <a:buFont typeface="Courier New" pitchFamily="49" charset="0"/>
              <a:buNone/>
            </a:pPr>
            <a:r>
              <a:rPr lang="en-US" i="0" dirty="0">
                <a:solidFill>
                  <a:schemeClr val="tx1"/>
                </a:solidFill>
              </a:rPr>
              <a:t>other real number may be substituted for </a:t>
            </a:r>
            <a:r>
              <a:rPr lang="en-US" i="1" dirty="0">
                <a:solidFill>
                  <a:schemeClr val="tx1"/>
                </a:solidFill>
              </a:rPr>
              <a:t>x</a:t>
            </a:r>
            <a:r>
              <a:rPr lang="en-US" dirty="0">
                <a:solidFill>
                  <a:schemeClr val="tx1"/>
                </a:solidFill>
              </a:rPr>
              <a:t> </a:t>
            </a:r>
            <a:r>
              <a:rPr lang="en-US" i="0" dirty="0">
                <a:solidFill>
                  <a:schemeClr val="tx1"/>
                </a:solidFill>
              </a:rPr>
              <a:t>in the </a:t>
            </a:r>
          </a:p>
          <a:p>
            <a:pPr marL="533400" indent="-533400" algn="just">
              <a:spcBef>
                <a:spcPct val="50000"/>
              </a:spcBef>
              <a:buFont typeface="Courier New" pitchFamily="49" charset="0"/>
              <a:buNone/>
            </a:pPr>
            <a:r>
              <a:rPr lang="en-US" i="0" dirty="0">
                <a:solidFill>
                  <a:schemeClr val="tx1"/>
                </a:solidFill>
              </a:rPr>
              <a:t>expression.  We write           to indicate the restriction </a:t>
            </a:r>
          </a:p>
          <a:p>
            <a:pPr marL="533400" indent="-533400" algn="just">
              <a:buFont typeface="Courier New" pitchFamily="49" charset="0"/>
              <a:buNone/>
            </a:pPr>
            <a:r>
              <a:rPr lang="en-US" i="0" dirty="0">
                <a:solidFill>
                  <a:schemeClr val="tx1"/>
                </a:solidFill>
              </a:rPr>
              <a:t>on the variable.</a:t>
            </a:r>
          </a:p>
          <a:p>
            <a:pPr marL="533400" indent="-533400" algn="just">
              <a:buFont typeface="Courier New" pitchFamily="49" charset="0"/>
              <a:buNone/>
            </a:pPr>
            <a:endParaRPr lang="en-US" i="0" dirty="0">
              <a:solidFill>
                <a:schemeClr val="tx1"/>
              </a:solidFill>
            </a:endParaRPr>
          </a:p>
          <a:p>
            <a:pPr marL="533400" indent="-533400" algn="just">
              <a:buFont typeface="Courier New" pitchFamily="49" charset="0"/>
              <a:buNone/>
            </a:pPr>
            <a:endParaRPr lang="en-US" i="0" dirty="0">
              <a:solidFill>
                <a:schemeClr val="tx1"/>
              </a:solidFill>
            </a:endParaRPr>
          </a:p>
        </p:txBody>
      </p:sp>
      <p:graphicFrame>
        <p:nvGraphicFramePr>
          <p:cNvPr id="8196" name="Object 41"/>
          <p:cNvGraphicFramePr>
            <a:graphicFrameLocks noChangeAspect="1"/>
          </p:cNvGraphicFramePr>
          <p:nvPr/>
        </p:nvGraphicFramePr>
        <p:xfrm>
          <a:off x="3530600" y="1157748"/>
          <a:ext cx="889000" cy="838200"/>
        </p:xfrm>
        <a:graphic>
          <a:graphicData uri="http://schemas.openxmlformats.org/presentationml/2006/ole">
            <mc:AlternateContent xmlns:mc="http://schemas.openxmlformats.org/markup-compatibility/2006">
              <mc:Choice xmlns:v="urn:schemas-microsoft-com:vml" Requires="v">
                <p:oleObj spid="_x0000_s3089" name="Equation" r:id="rId3" imgW="889000" imgH="838200" progId="Equation.DSMT4">
                  <p:embed/>
                </p:oleObj>
              </mc:Choice>
              <mc:Fallback>
                <p:oleObj name="Equation" r:id="rId3" imgW="889000" imgH="838200" progId="Equation.DSMT4">
                  <p:embed/>
                  <p:pic>
                    <p:nvPicPr>
                      <p:cNvPr id="0" name="Object 4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0600" y="1157748"/>
                        <a:ext cx="889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7" name="Object 42"/>
          <p:cNvGraphicFramePr>
            <a:graphicFrameLocks noChangeAspect="1"/>
          </p:cNvGraphicFramePr>
          <p:nvPr/>
        </p:nvGraphicFramePr>
        <p:xfrm>
          <a:off x="6794500" y="1145048"/>
          <a:ext cx="863600" cy="838200"/>
        </p:xfrm>
        <a:graphic>
          <a:graphicData uri="http://schemas.openxmlformats.org/presentationml/2006/ole">
            <mc:AlternateContent xmlns:mc="http://schemas.openxmlformats.org/markup-compatibility/2006">
              <mc:Choice xmlns:v="urn:schemas-microsoft-com:vml" Requires="v">
                <p:oleObj spid="_x0000_s3090" name="Equation" r:id="rId5" imgW="863225" imgH="837836" progId="Equation.DSMT4">
                  <p:embed/>
                </p:oleObj>
              </mc:Choice>
              <mc:Fallback>
                <p:oleObj name="Equation" r:id="rId5" imgW="863225" imgH="837836" progId="Equation.DSMT4">
                  <p:embed/>
                  <p:pic>
                    <p:nvPicPr>
                      <p:cNvPr id="0" name="Object 4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94500" y="1145048"/>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43"/>
          <p:cNvGraphicFramePr>
            <a:graphicFrameLocks noChangeAspect="1"/>
          </p:cNvGraphicFramePr>
          <p:nvPr/>
        </p:nvGraphicFramePr>
        <p:xfrm>
          <a:off x="3683000" y="2501900"/>
          <a:ext cx="774700" cy="838200"/>
        </p:xfrm>
        <a:graphic>
          <a:graphicData uri="http://schemas.openxmlformats.org/presentationml/2006/ole">
            <mc:AlternateContent xmlns:mc="http://schemas.openxmlformats.org/markup-compatibility/2006">
              <mc:Choice xmlns:v="urn:schemas-microsoft-com:vml" Requires="v">
                <p:oleObj spid="_x0000_s3091" name="Equation" r:id="rId7" imgW="774364" imgH="837836" progId="Equation.DSMT4">
                  <p:embed/>
                </p:oleObj>
              </mc:Choice>
              <mc:Fallback>
                <p:oleObj name="Equation" r:id="rId7" imgW="774364" imgH="837836" progId="Equation.DSMT4">
                  <p:embed/>
                  <p:pic>
                    <p:nvPicPr>
                      <p:cNvPr id="0" name="Object 4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83000" y="2501900"/>
                        <a:ext cx="774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tx1"/>
                </a:solidFill>
              </a:rPr>
              <a:t>Example 1: Finding Restrictions on the Variable (cont.)</a:t>
            </a:r>
          </a:p>
        </p:txBody>
      </p:sp>
      <p:sp>
        <p:nvSpPr>
          <p:cNvPr id="9219" name="Rectangle 3"/>
          <p:cNvSpPr>
            <a:spLocks noGrp="1"/>
          </p:cNvSpPr>
          <p:nvPr>
            <p:ph idx="1"/>
          </p:nvPr>
        </p:nvSpPr>
        <p:spPr>
          <a:prstGeom prst="rect">
            <a:avLst/>
          </a:prstGeom>
        </p:spPr>
        <p:txBody>
          <a:bodyPr/>
          <a:lstStyle/>
          <a:p>
            <a:pPr marL="533400" indent="-533400" algn="just">
              <a:buFont typeface="Courier New" pitchFamily="49" charset="0"/>
              <a:buNone/>
            </a:pPr>
            <a:endParaRPr lang="en-US" i="0" dirty="0">
              <a:solidFill>
                <a:schemeClr val="tx1"/>
              </a:solidFill>
            </a:endParaRPr>
          </a:p>
          <a:p>
            <a:pPr marL="533400" indent="-533400" algn="just">
              <a:buFont typeface="Courier New" pitchFamily="49" charset="0"/>
              <a:buNone/>
            </a:pPr>
            <a:endParaRPr lang="en-US" i="0" dirty="0">
              <a:solidFill>
                <a:schemeClr val="tx1"/>
              </a:solidFill>
            </a:endParaRPr>
          </a:p>
          <a:p>
            <a:pPr marL="533400" indent="-533400" algn="just">
              <a:lnSpc>
                <a:spcPct val="130000"/>
              </a:lnSpc>
              <a:buFont typeface="Courier New" pitchFamily="49" charset="0"/>
              <a:buNone/>
            </a:pPr>
            <a:r>
              <a:rPr lang="en-US" b="1" i="0" dirty="0">
                <a:solidFill>
                  <a:schemeClr val="tx1"/>
                </a:solidFill>
              </a:rPr>
              <a:t>Solution</a:t>
            </a:r>
          </a:p>
        </p:txBody>
      </p:sp>
      <p:graphicFrame>
        <p:nvGraphicFramePr>
          <p:cNvPr id="9220" name="Object 7"/>
          <p:cNvGraphicFramePr>
            <a:graphicFrameLocks noChangeAspect="1"/>
          </p:cNvGraphicFramePr>
          <p:nvPr/>
        </p:nvGraphicFramePr>
        <p:xfrm>
          <a:off x="590550" y="1333500"/>
          <a:ext cx="2019300" cy="889000"/>
        </p:xfrm>
        <a:graphic>
          <a:graphicData uri="http://schemas.openxmlformats.org/presentationml/2006/ole">
            <mc:AlternateContent xmlns:mc="http://schemas.openxmlformats.org/markup-compatibility/2006">
              <mc:Choice xmlns:v="urn:schemas-microsoft-com:vml" Requires="v">
                <p:oleObj spid="_x0000_s4140" name="Equation" r:id="rId3" imgW="2019300" imgH="889000" progId="Equation.DSMT4">
                  <p:embed/>
                </p:oleObj>
              </mc:Choice>
              <mc:Fallback>
                <p:oleObj name="Equation" r:id="rId3" imgW="2019300" imgH="8890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0550" y="1333500"/>
                        <a:ext cx="20193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2" name="Rectangle 9"/>
          <p:cNvSpPr>
            <a:spLocks noChangeArrowheads="1"/>
          </p:cNvSpPr>
          <p:nvPr/>
        </p:nvSpPr>
        <p:spPr bwMode="auto">
          <a:xfrm>
            <a:off x="5257800" y="2491454"/>
            <a:ext cx="3581400" cy="3968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Set the denominator equal to 0.</a:t>
            </a:r>
          </a:p>
        </p:txBody>
      </p:sp>
      <p:sp>
        <p:nvSpPr>
          <p:cNvPr id="9223" name="Rectangle 10"/>
          <p:cNvSpPr>
            <a:spLocks noChangeArrowheads="1"/>
          </p:cNvSpPr>
          <p:nvPr/>
        </p:nvSpPr>
        <p:spPr bwMode="auto">
          <a:xfrm>
            <a:off x="5257800" y="3126454"/>
            <a:ext cx="3581400" cy="3968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Solve the equation by factoring.</a:t>
            </a:r>
          </a:p>
        </p:txBody>
      </p:sp>
      <p:sp>
        <p:nvSpPr>
          <p:cNvPr id="9225" name="Rectangle 12"/>
          <p:cNvSpPr>
            <a:spLocks noChangeArrowheads="1"/>
          </p:cNvSpPr>
          <p:nvPr/>
        </p:nvSpPr>
        <p:spPr bwMode="auto">
          <a:xfrm>
            <a:off x="455613" y="4853654"/>
            <a:ext cx="8226425" cy="946150"/>
          </a:xfrm>
          <a:prstGeom prst="rect">
            <a:avLst/>
          </a:prstGeom>
          <a:noFill/>
          <a:ln w="9525">
            <a:noFill/>
            <a:miter lim="800000"/>
            <a:headEnd/>
            <a:tailEnd/>
          </a:ln>
        </p:spPr>
        <p:txBody>
          <a:bodyPr>
            <a:spAutoFit/>
          </a:bodyPr>
          <a:lstStyle/>
          <a:p>
            <a:r>
              <a:rPr lang="en-US" sz="2800" b="0" dirty="0">
                <a:latin typeface="Calibri" pitchFamily="34" charset="0"/>
              </a:rPr>
              <a:t>Thus there are two restrictions on the variable: </a:t>
            </a:r>
          </a:p>
          <a:p>
            <a:r>
              <a:rPr lang="en-US" sz="2800" b="0" dirty="0">
                <a:solidFill>
                  <a:srgbClr val="FF0008"/>
                </a:solidFill>
                <a:latin typeface="Calibri" pitchFamily="34" charset="0"/>
              </a:rPr>
              <a:t>6 and –1</a:t>
            </a:r>
            <a:r>
              <a:rPr lang="en-US" sz="2800" b="0" dirty="0">
                <a:latin typeface="Calibri" pitchFamily="34" charset="0"/>
              </a:rPr>
              <a:t>.</a:t>
            </a:r>
            <a:r>
              <a:rPr lang="en-US" sz="2800" b="0" i="1" dirty="0">
                <a:latin typeface="Calibri" pitchFamily="34" charset="0"/>
              </a:rPr>
              <a:t>  </a:t>
            </a:r>
            <a:r>
              <a:rPr lang="en-US" sz="2800" b="0" dirty="0">
                <a:latin typeface="Calibri" pitchFamily="34" charset="0"/>
              </a:rPr>
              <a:t>We write </a:t>
            </a:r>
            <a:r>
              <a:rPr lang="en-US" sz="2800" b="0" i="1" dirty="0">
                <a:solidFill>
                  <a:srgbClr val="FF0008"/>
                </a:solidFill>
                <a:latin typeface="Calibri" pitchFamily="34" charset="0"/>
              </a:rPr>
              <a:t>x</a:t>
            </a:r>
            <a:r>
              <a:rPr lang="en-US" sz="2800" b="0" dirty="0">
                <a:solidFill>
                  <a:srgbClr val="FF0008"/>
                </a:solidFill>
                <a:latin typeface="Calibri" pitchFamily="34" charset="0"/>
              </a:rPr>
              <a:t> ≠ </a:t>
            </a:r>
            <a:r>
              <a:rPr lang="en-US" sz="2800" b="0" dirty="0">
                <a:solidFill>
                  <a:srgbClr val="FF0008"/>
                </a:solidFill>
                <a:latin typeface="Symbol" pitchFamily="18" charset="2"/>
              </a:rPr>
              <a:t>-</a:t>
            </a:r>
            <a:r>
              <a:rPr lang="en-US" sz="2800" b="0" dirty="0">
                <a:solidFill>
                  <a:srgbClr val="FF0008"/>
                </a:solidFill>
                <a:latin typeface="Calibri" pitchFamily="34" charset="0"/>
              </a:rPr>
              <a:t>1, 6</a:t>
            </a:r>
            <a:r>
              <a:rPr lang="en-US" sz="2800" b="0" dirty="0">
                <a:latin typeface="Calibri" pitchFamily="34" charset="0"/>
              </a:rPr>
              <a:t>.</a:t>
            </a:r>
          </a:p>
        </p:txBody>
      </p:sp>
      <p:graphicFrame>
        <p:nvGraphicFramePr>
          <p:cNvPr id="4101" name="Object 5"/>
          <p:cNvGraphicFramePr>
            <a:graphicFrameLocks noChangeAspect="1"/>
          </p:cNvGraphicFramePr>
          <p:nvPr/>
        </p:nvGraphicFramePr>
        <p:xfrm>
          <a:off x="2459704" y="2421604"/>
          <a:ext cx="2032000" cy="381000"/>
        </p:xfrm>
        <a:graphic>
          <a:graphicData uri="http://schemas.openxmlformats.org/presentationml/2006/ole">
            <mc:AlternateContent xmlns:mc="http://schemas.openxmlformats.org/markup-compatibility/2006">
              <mc:Choice xmlns:v="urn:schemas-microsoft-com:vml" Requires="v">
                <p:oleObj spid="_x0000_s4141" name="Equation" r:id="rId5" imgW="2031840" imgH="380880" progId="Equation.DSMT4">
                  <p:embed/>
                </p:oleObj>
              </mc:Choice>
              <mc:Fallback>
                <p:oleObj name="Equation" r:id="rId5" imgW="2031840" imgH="3808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59704" y="2421604"/>
                        <a:ext cx="203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2104104" y="3077496"/>
          <a:ext cx="2387600" cy="469900"/>
        </p:xfrm>
        <a:graphic>
          <a:graphicData uri="http://schemas.openxmlformats.org/presentationml/2006/ole">
            <mc:AlternateContent xmlns:mc="http://schemas.openxmlformats.org/markup-compatibility/2006">
              <mc:Choice xmlns:v="urn:schemas-microsoft-com:vml" Requires="v">
                <p:oleObj spid="_x0000_s4142" name="Equation" r:id="rId7" imgW="2387520" imgH="469800" progId="Equation.DSMT4">
                  <p:embed/>
                </p:oleObj>
              </mc:Choice>
              <mc:Fallback>
                <p:oleObj name="Equation" r:id="rId7" imgW="238752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04104" y="3077496"/>
                        <a:ext cx="2387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133600" y="3839496"/>
          <a:ext cx="1219200" cy="292100"/>
        </p:xfrm>
        <a:graphic>
          <a:graphicData uri="http://schemas.openxmlformats.org/presentationml/2006/ole">
            <mc:AlternateContent xmlns:mc="http://schemas.openxmlformats.org/markup-compatibility/2006">
              <mc:Choice xmlns:v="urn:schemas-microsoft-com:vml" Requires="v">
                <p:oleObj spid="_x0000_s4143" name="Equation" r:id="rId9" imgW="1218960" imgH="291960" progId="Equation.DSMT4">
                  <p:embed/>
                </p:oleObj>
              </mc:Choice>
              <mc:Fallback>
                <p:oleObj name="Equation" r:id="rId9" imgW="121896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33600" y="3839496"/>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2628900" y="4387644"/>
          <a:ext cx="723900" cy="292100"/>
        </p:xfrm>
        <a:graphic>
          <a:graphicData uri="http://schemas.openxmlformats.org/presentationml/2006/ole">
            <mc:AlternateContent xmlns:mc="http://schemas.openxmlformats.org/markup-compatibility/2006">
              <mc:Choice xmlns:v="urn:schemas-microsoft-com:vml" Requires="v">
                <p:oleObj spid="_x0000_s4144" name="Equation" r:id="rId11" imgW="723600" imgH="291960" progId="Equation.DSMT4">
                  <p:embed/>
                </p:oleObj>
              </mc:Choice>
              <mc:Fallback>
                <p:oleObj name="Equation" r:id="rId11" imgW="72360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28900" y="4387644"/>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3638550" y="3856704"/>
          <a:ext cx="342900" cy="241300"/>
        </p:xfrm>
        <a:graphic>
          <a:graphicData uri="http://schemas.openxmlformats.org/presentationml/2006/ole">
            <mc:AlternateContent xmlns:mc="http://schemas.openxmlformats.org/markup-compatibility/2006">
              <mc:Choice xmlns:v="urn:schemas-microsoft-com:vml" Requires="v">
                <p:oleObj spid="_x0000_s4145" name="Equation" r:id="rId13" imgW="342720" imgH="241200" progId="Equation.DSMT4">
                  <p:embed/>
                </p:oleObj>
              </mc:Choice>
              <mc:Fallback>
                <p:oleObj name="Equation" r:id="rId13" imgW="342720" imgH="2412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38550" y="3856704"/>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4267200" y="3839496"/>
          <a:ext cx="1206500" cy="292100"/>
        </p:xfrm>
        <a:graphic>
          <a:graphicData uri="http://schemas.openxmlformats.org/presentationml/2006/ole">
            <mc:AlternateContent xmlns:mc="http://schemas.openxmlformats.org/markup-compatibility/2006">
              <mc:Choice xmlns:v="urn:schemas-microsoft-com:vml" Requires="v">
                <p:oleObj spid="_x0000_s4146" name="Equation" r:id="rId15" imgW="1206360" imgH="291960" progId="Equation.DSMT4">
                  <p:embed/>
                </p:oleObj>
              </mc:Choice>
              <mc:Fallback>
                <p:oleObj name="Equation" r:id="rId15" imgW="1206360" imgH="2919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67200" y="3839496"/>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4737100" y="4383548"/>
          <a:ext cx="927100" cy="279400"/>
        </p:xfrm>
        <a:graphic>
          <a:graphicData uri="http://schemas.openxmlformats.org/presentationml/2006/ole">
            <mc:AlternateContent xmlns:mc="http://schemas.openxmlformats.org/markup-compatibility/2006">
              <mc:Choice xmlns:v="urn:schemas-microsoft-com:vml" Requires="v">
                <p:oleObj spid="_x0000_s4147" name="Equation" r:id="rId17" imgW="927000" imgH="279360" progId="Equation.DSMT4">
                  <p:embed/>
                </p:oleObj>
              </mc:Choice>
              <mc:Fallback>
                <p:oleObj name="Equation" r:id="rId17" imgW="927000" imgH="2793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737100" y="4383548"/>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2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10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10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10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10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2" grpId="0"/>
      <p:bldP spid="9223" grpId="0"/>
      <p:bldP spid="92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tx1"/>
                </a:solidFill>
              </a:rPr>
              <a:t>Example 1: Finding Restrictions on the Variable (cont.)</a:t>
            </a:r>
          </a:p>
        </p:txBody>
      </p:sp>
      <p:sp>
        <p:nvSpPr>
          <p:cNvPr id="10243" name="Rectangle 3"/>
          <p:cNvSpPr>
            <a:spLocks noGrp="1"/>
          </p:cNvSpPr>
          <p:nvPr>
            <p:ph idx="1"/>
          </p:nvPr>
        </p:nvSpPr>
        <p:spPr>
          <a:xfrm>
            <a:off x="457200" y="2347452"/>
            <a:ext cx="8229600" cy="2228302"/>
          </a:xfrm>
          <a:prstGeom prst="rect">
            <a:avLst/>
          </a:prstGeom>
          <a:noFill/>
        </p:spPr>
        <p:txBody>
          <a:bodyPr wrap="square">
            <a:spAutoFit/>
          </a:bodyPr>
          <a:lstStyle/>
          <a:p>
            <a:pPr>
              <a:buFont typeface="Courier New" pitchFamily="49" charset="0"/>
              <a:buNone/>
            </a:pPr>
            <a:r>
              <a:rPr lang="en-US" b="1" i="0" dirty="0">
                <a:solidFill>
                  <a:schemeClr val="tx1"/>
                </a:solidFill>
              </a:rPr>
              <a:t>Solution  </a:t>
            </a:r>
            <a:r>
              <a:rPr lang="en-US" i="0" dirty="0">
                <a:solidFill>
                  <a:schemeClr val="tx1"/>
                </a:solidFill>
              </a:rPr>
              <a:t> </a:t>
            </a:r>
            <a:endParaRPr lang="en-US" b="1" i="0" dirty="0">
              <a:solidFill>
                <a:schemeClr val="tx1"/>
              </a:solidFill>
            </a:endParaRPr>
          </a:p>
          <a:p>
            <a:pPr>
              <a:buFont typeface="Courier New" pitchFamily="49" charset="0"/>
              <a:buNone/>
            </a:pPr>
            <a:endParaRPr lang="en-US" i="0" dirty="0">
              <a:solidFill>
                <a:schemeClr val="tx1"/>
              </a:solidFill>
            </a:endParaRPr>
          </a:p>
          <a:p>
            <a:pPr>
              <a:lnSpc>
                <a:spcPct val="120000"/>
              </a:lnSpc>
              <a:spcBef>
                <a:spcPts val="1200"/>
              </a:spcBef>
              <a:buFont typeface="Courier New" pitchFamily="49" charset="0"/>
              <a:buNone/>
            </a:pPr>
            <a:r>
              <a:rPr lang="en-US" i="0" dirty="0">
                <a:solidFill>
                  <a:schemeClr val="tx1"/>
                </a:solidFill>
              </a:rPr>
              <a:t>However there is no real number whose square is </a:t>
            </a:r>
            <a:r>
              <a:rPr lang="en-US" i="0" dirty="0">
                <a:solidFill>
                  <a:schemeClr val="tx1"/>
                </a:solidFill>
                <a:latin typeface="Symbol" pitchFamily="18" charset="2"/>
              </a:rPr>
              <a:t>-</a:t>
            </a:r>
            <a:r>
              <a:rPr lang="en-US" i="0" dirty="0">
                <a:solidFill>
                  <a:schemeClr val="tx1"/>
                </a:solidFill>
              </a:rPr>
              <a:t>36. </a:t>
            </a:r>
          </a:p>
          <a:p>
            <a:pPr>
              <a:buFont typeface="Courier New" pitchFamily="49" charset="0"/>
              <a:buNone/>
            </a:pPr>
            <a:r>
              <a:rPr lang="en-US" i="0" dirty="0">
                <a:solidFill>
                  <a:schemeClr val="tx1"/>
                </a:solidFill>
              </a:rPr>
              <a:t>Thus there are </a:t>
            </a:r>
            <a:r>
              <a:rPr lang="en-US" b="1" i="0" dirty="0">
                <a:solidFill>
                  <a:srgbClr val="FF0008"/>
                </a:solidFill>
              </a:rPr>
              <a:t>no restrictions</a:t>
            </a:r>
            <a:r>
              <a:rPr lang="en-US" b="1" i="0" dirty="0">
                <a:solidFill>
                  <a:schemeClr val="tx1"/>
                </a:solidFill>
              </a:rPr>
              <a:t> </a:t>
            </a:r>
            <a:r>
              <a:rPr lang="en-US" i="0" dirty="0">
                <a:solidFill>
                  <a:schemeClr val="tx1"/>
                </a:solidFill>
              </a:rPr>
              <a:t>on the variable.</a:t>
            </a:r>
          </a:p>
        </p:txBody>
      </p:sp>
      <p:graphicFrame>
        <p:nvGraphicFramePr>
          <p:cNvPr id="10244" name="Object 34"/>
          <p:cNvGraphicFramePr>
            <a:graphicFrameLocks noChangeAspect="1"/>
          </p:cNvGraphicFramePr>
          <p:nvPr/>
        </p:nvGraphicFramePr>
        <p:xfrm>
          <a:off x="463550" y="1294729"/>
          <a:ext cx="1549400" cy="838200"/>
        </p:xfrm>
        <a:graphic>
          <a:graphicData uri="http://schemas.openxmlformats.org/presentationml/2006/ole">
            <mc:AlternateContent xmlns:mc="http://schemas.openxmlformats.org/markup-compatibility/2006">
              <mc:Choice xmlns:v="urn:schemas-microsoft-com:vml" Requires="v">
                <p:oleObj spid="_x0000_s5138" name="Equation" r:id="rId3" imgW="1549400" imgH="838200" progId="Equation.DSMT4">
                  <p:embed/>
                </p:oleObj>
              </mc:Choice>
              <mc:Fallback>
                <p:oleObj name="Equation" r:id="rId3" imgW="1549400" imgH="838200" progId="Equation.DSMT4">
                  <p:embed/>
                  <p:pic>
                    <p:nvPicPr>
                      <p:cNvPr id="0" name="Object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3550" y="1294729"/>
                        <a:ext cx="1549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46" name="Rectangle 36"/>
          <p:cNvSpPr>
            <a:spLocks noChangeArrowheads="1"/>
          </p:cNvSpPr>
          <p:nvPr/>
        </p:nvSpPr>
        <p:spPr bwMode="auto">
          <a:xfrm>
            <a:off x="4114800" y="2362867"/>
            <a:ext cx="3581400" cy="3968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Set the denominator equal to 0.</a:t>
            </a:r>
          </a:p>
        </p:txBody>
      </p:sp>
      <p:sp>
        <p:nvSpPr>
          <p:cNvPr id="10247" name="Rectangle 37"/>
          <p:cNvSpPr>
            <a:spLocks noChangeArrowheads="1"/>
          </p:cNvSpPr>
          <p:nvPr/>
        </p:nvSpPr>
        <p:spPr bwMode="auto">
          <a:xfrm>
            <a:off x="4114800" y="3014408"/>
            <a:ext cx="3581400" cy="3968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Solve the equation.</a:t>
            </a:r>
          </a:p>
        </p:txBody>
      </p:sp>
      <p:graphicFrame>
        <p:nvGraphicFramePr>
          <p:cNvPr id="5124" name="Object 4"/>
          <p:cNvGraphicFramePr>
            <a:graphicFrameLocks noChangeAspect="1"/>
          </p:cNvGraphicFramePr>
          <p:nvPr/>
        </p:nvGraphicFramePr>
        <p:xfrm>
          <a:off x="1981200" y="2370804"/>
          <a:ext cx="1536700" cy="381000"/>
        </p:xfrm>
        <a:graphic>
          <a:graphicData uri="http://schemas.openxmlformats.org/presentationml/2006/ole">
            <mc:AlternateContent xmlns:mc="http://schemas.openxmlformats.org/markup-compatibility/2006">
              <mc:Choice xmlns:v="urn:schemas-microsoft-com:vml" Requires="v">
                <p:oleObj spid="_x0000_s5139" name="Equation" r:id="rId5" imgW="1536480" imgH="380880" progId="Equation.DSMT4">
                  <p:embed/>
                </p:oleObj>
              </mc:Choice>
              <mc:Fallback>
                <p:oleObj name="Equation" r:id="rId5" imgW="153648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2370804"/>
                        <a:ext cx="153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660444" y="2989008"/>
          <a:ext cx="1257300" cy="381000"/>
        </p:xfrm>
        <a:graphic>
          <a:graphicData uri="http://schemas.openxmlformats.org/presentationml/2006/ole">
            <mc:AlternateContent xmlns:mc="http://schemas.openxmlformats.org/markup-compatibility/2006">
              <mc:Choice xmlns:v="urn:schemas-microsoft-com:vml" Requires="v">
                <p:oleObj spid="_x0000_s5140" name="Equation" r:id="rId7" imgW="1257120" imgH="380880" progId="Equation.DSMT4">
                  <p:embed/>
                </p:oleObj>
              </mc:Choice>
              <mc:Fallback>
                <p:oleObj name="Equation" r:id="rId7" imgW="125712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0444" y="2989008"/>
                        <a:ext cx="1257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4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24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3">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6" grpId="0"/>
      <p:bldP spid="1024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tx1"/>
                </a:solidFill>
              </a:rPr>
              <a:t>Introduction to Rational Expressions</a:t>
            </a:r>
          </a:p>
        </p:txBody>
      </p:sp>
      <p:sp>
        <p:nvSpPr>
          <p:cNvPr id="11267" name="Rectangle 3"/>
          <p:cNvSpPr>
            <a:spLocks noGrp="1"/>
          </p:cNvSpPr>
          <p:nvPr>
            <p:ph idx="1"/>
          </p:nvPr>
        </p:nvSpPr>
        <p:spPr>
          <a:xfrm>
            <a:off x="457200" y="1280160"/>
            <a:ext cx="8229600" cy="3711785"/>
          </a:xfrm>
          <a:prstGeom prst="rect">
            <a:avLst/>
          </a:prstGeom>
          <a:ln w="28575">
            <a:solidFill>
              <a:srgbClr val="FF0000"/>
            </a:solidFill>
          </a:ln>
        </p:spPr>
        <p:txBody>
          <a:bodyPr>
            <a:spAutoFit/>
          </a:bodyPr>
          <a:lstStyle/>
          <a:p>
            <a:pPr algn="ctr" eaLnBrk="0" hangingPunct="0"/>
            <a:r>
              <a:rPr lang="en-US" b="1" dirty="0">
                <a:solidFill>
                  <a:srgbClr val="000000"/>
                </a:solidFill>
                <a:latin typeface="Calibri" pitchFamily="34" charset="0"/>
              </a:rPr>
              <a:t>Notes</a:t>
            </a:r>
          </a:p>
          <a:p>
            <a:pPr eaLnBrk="0" hangingPunct="0"/>
            <a:r>
              <a:rPr lang="en-US" b="1" dirty="0">
                <a:solidFill>
                  <a:srgbClr val="C00000"/>
                </a:solidFill>
                <a:latin typeface="Calibri" pitchFamily="34" charset="0"/>
              </a:rPr>
              <a:t>Comments about the Numerator Being 0</a:t>
            </a:r>
          </a:p>
          <a:p>
            <a:pPr eaLnBrk="0" hangingPunct="0"/>
            <a:r>
              <a:rPr lang="en-US" b="1" dirty="0">
                <a:solidFill>
                  <a:srgbClr val="000000"/>
                </a:solidFill>
                <a:latin typeface="Calibri" pitchFamily="34" charset="0"/>
              </a:rPr>
              <a:t>If the numerator of a rational expression has a value of 0 and the denominator is not 0 for that value of the variable, then the expression is defined and has a value of 0</a:t>
            </a:r>
            <a:r>
              <a:rPr lang="en-US" dirty="0">
                <a:solidFill>
                  <a:srgbClr val="000000"/>
                </a:solidFill>
                <a:latin typeface="Calibri" pitchFamily="34" charset="0"/>
              </a:rPr>
              <a:t>. If both numerator and denominator are 0, then the expression is </a:t>
            </a:r>
            <a:r>
              <a:rPr lang="en-US" b="1" dirty="0">
                <a:solidFill>
                  <a:srgbClr val="C00000"/>
                </a:solidFill>
                <a:latin typeface="Calibri" pitchFamily="34" charset="0"/>
              </a:rPr>
              <a:t>undefined</a:t>
            </a:r>
            <a:r>
              <a:rPr lang="en-US" dirty="0">
                <a:solidFill>
                  <a:srgbClr val="C00C08"/>
                </a:solidFill>
                <a:latin typeface="Calibri" pitchFamily="34" charset="0"/>
              </a:rPr>
              <a:t> </a:t>
            </a:r>
            <a:r>
              <a:rPr lang="en-US" dirty="0">
                <a:solidFill>
                  <a:srgbClr val="000000"/>
                </a:solidFill>
                <a:latin typeface="Calibri" pitchFamily="34" charset="0"/>
              </a:rPr>
              <a:t>just as in the case where only the denominator is 0.</a:t>
            </a:r>
            <a:endParaRPr lang="en-US" i="0" dirty="0">
              <a:solidFill>
                <a:schemeClr val="tx1"/>
              </a:solidFill>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504</TotalTime>
  <Words>965</Words>
  <Application>Microsoft Office PowerPoint</Application>
  <PresentationFormat>On-screen Show (4:3)</PresentationFormat>
  <Paragraphs>156</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Arial</vt:lpstr>
      <vt:lpstr>Calibri</vt:lpstr>
      <vt:lpstr>Symbol</vt:lpstr>
      <vt:lpstr>Courier New</vt:lpstr>
      <vt:lpstr>Office Theme</vt:lpstr>
      <vt:lpstr>Equation</vt:lpstr>
      <vt:lpstr>Section 7.1</vt:lpstr>
      <vt:lpstr>Objectives</vt:lpstr>
      <vt:lpstr>Introduction to Rational Expressions</vt:lpstr>
      <vt:lpstr>Introduction to Rational Expressions</vt:lpstr>
      <vt:lpstr>Example 1: Finding Restrictions on the Variable</vt:lpstr>
      <vt:lpstr>Example 1: Finding Restrictions on the Variable (cont.)</vt:lpstr>
      <vt:lpstr>Example 1: Finding Restrictions on the Variable (cont.)</vt:lpstr>
      <vt:lpstr>Example 1: Finding Restrictions on the Variable (cont.)</vt:lpstr>
      <vt:lpstr>Introduction to Rational Expressions</vt:lpstr>
      <vt:lpstr>Introduction to Rational Expressions</vt:lpstr>
      <vt:lpstr>Introduction to Rational Expressions</vt:lpstr>
      <vt:lpstr>Introduction to Rational Expressions</vt:lpstr>
      <vt:lpstr>Example 2: Reducing Rational Expressions</vt:lpstr>
      <vt:lpstr>Example 2: Reducing Rational Expressions (cont.)</vt:lpstr>
      <vt:lpstr>Example 2: Reducing Rational Expressions (cont.)</vt:lpstr>
      <vt:lpstr>Reducing (or Simplifying) Rational Expressions</vt:lpstr>
      <vt:lpstr>Reducing (or Simplifying) Rational Expressions</vt:lpstr>
      <vt:lpstr>Reducing (or Simplifying) Rational Expressions</vt:lpstr>
      <vt:lpstr>Multiplication with Rational Expressions</vt:lpstr>
      <vt:lpstr>Multiplication with Rational Expressions</vt:lpstr>
      <vt:lpstr>Example 3: Multiplication with Rational Expressions</vt:lpstr>
      <vt:lpstr>Example 3: Multiplication with Rational Expressions (cont.)</vt:lpstr>
      <vt:lpstr>Example 3: Multiplication with Rational Expressions (cont.)</vt:lpstr>
      <vt:lpstr>Multiplication with Rational Expressions</vt:lpstr>
      <vt:lpstr>Division with Rational Expressions</vt:lpstr>
      <vt:lpstr>Example 4: Division with Rational Expressions</vt:lpstr>
      <vt:lpstr>Example 4: Division with Rational Expressions (cont.)</vt:lpstr>
      <vt:lpstr>Example 4: Division with Rational Expressions (cont.)</vt:lpstr>
      <vt:lpstr>Practice Problems</vt:lpstr>
      <vt:lpstr>Practice Problems (cont.)</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4</cp:revision>
  <dcterms:created xsi:type="dcterms:W3CDTF">2013-04-26T14:43:13Z</dcterms:created>
  <dcterms:modified xsi:type="dcterms:W3CDTF">2016-10-04T13:33:19Z</dcterms:modified>
</cp:coreProperties>
</file>