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1065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17595-82C6-4155-8270-99DC50CB37D0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4FC0CA-144B-4C60-8739-D0DA4B6CFA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6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Complex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Second Method for Simplifying Complex Fractions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following complex fractions.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30352" y="1814052"/>
          <a:ext cx="19177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1917700" imgH="1663700" progId="Equation.DSMT4">
                  <p:embed/>
                </p:oleObj>
              </mc:Choice>
              <mc:Fallback>
                <p:oleObj name="Equation" r:id="rId3" imgW="1917700" imgH="1663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814052"/>
                        <a:ext cx="1917700" cy="166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562600" y="4114800"/>
            <a:ext cx="33528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+ 3), the LCM of {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+3}. This multiplication can be done because the net effect is that the fraction is multiplied by 1.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0352" y="4023852"/>
          <a:ext cx="13716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1371600" imgH="1663560" progId="Equation.DSMT4">
                  <p:embed/>
                </p:oleObj>
              </mc:Choice>
              <mc:Fallback>
                <p:oleObj name="Equation" r:id="rId5" imgW="1371600" imgH="1663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23852"/>
                        <a:ext cx="13716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057400" y="3966496"/>
          <a:ext cx="32893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7" imgW="3288960" imgH="1777680" progId="Equation.DSMT4">
                  <p:embed/>
                </p:oleObj>
              </mc:Choice>
              <mc:Fallback>
                <p:oleObj name="Equation" r:id="rId7" imgW="3288960" imgH="1777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66496"/>
                        <a:ext cx="32893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Second Method for Simplifying Complex Fractions (cont.)</a:t>
            </a: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4724400" y="4632325"/>
            <a:ext cx="42976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Note that this matches the result found in Example 2a using Method 1.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975852" y="3352800"/>
          <a:ext cx="2895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2895480" imgH="990360" progId="Equation.DSMT4">
                  <p:embed/>
                </p:oleObj>
              </mc:Choice>
              <mc:Fallback>
                <p:oleObj name="Equation" r:id="rId3" imgW="289548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5852" y="3352800"/>
                        <a:ext cx="2895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975852" y="4419600"/>
          <a:ext cx="219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2197080" imgH="952200" progId="Equation.DSMT4">
                  <p:embed/>
                </p:oleObj>
              </mc:Choice>
              <mc:Fallback>
                <p:oleObj name="Equation" r:id="rId5" imgW="219708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5852" y="4419600"/>
                        <a:ext cx="2197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296262" y="4429432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1409400" imgH="990360" progId="Equation.DSMT4">
                  <p:embed/>
                </p:oleObj>
              </mc:Choice>
              <mc:Fallback>
                <p:oleObj name="Equation" r:id="rId7" imgW="140940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6262" y="4429432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975852" y="1418304"/>
          <a:ext cx="42037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9" imgW="4203360" imgH="1663560" progId="Equation.DSMT4">
                  <p:embed/>
                </p:oleObj>
              </mc:Choice>
              <mc:Fallback>
                <p:oleObj name="Equation" r:id="rId9" imgW="4203360" imgH="1663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5852" y="1418304"/>
                        <a:ext cx="42037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10800000" flipV="1">
            <a:off x="2362200" y="16002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1295400" y="1981200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947652" y="1767348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534696" y="1966452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648996" y="2596944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299952" y="2828004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Second Method for Simplifying Complex Fractions (cont.)</a:t>
            </a:r>
          </a:p>
        </p:txBody>
      </p:sp>
      <p:sp>
        <p:nvSpPr>
          <p:cNvPr id="15364" name="Rectangle 6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5363" name="Object 4"/>
          <p:cNvGraphicFramePr>
            <a:graphicFrameLocks noChangeAspect="1"/>
          </p:cNvGraphicFramePr>
          <p:nvPr/>
        </p:nvGraphicFramePr>
        <p:xfrm>
          <a:off x="530352" y="1371600"/>
          <a:ext cx="1828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3" imgW="1828800" imgH="901440" progId="Equation.DSMT4">
                  <p:embed/>
                </p:oleObj>
              </mc:Choice>
              <mc:Fallback>
                <p:oleObj name="Equation" r:id="rId3" imgW="1828800" imgH="9014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8288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5181600" y="3657600"/>
            <a:ext cx="38404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>
                <a:solidFill>
                  <a:srgbClr val="FF00FF"/>
                </a:solidFill>
                <a:latin typeface="Calibri" pitchFamily="34" charset="0"/>
              </a:rPr>
              <a:t>xy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{1,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}.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0352" y="3414252"/>
          <a:ext cx="1295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5" imgW="1295280" imgH="901440" progId="Equation.DSMT4">
                  <p:embed/>
                </p:oleObj>
              </mc:Choice>
              <mc:Fallback>
                <p:oleObj name="Equation" r:id="rId5" imgW="129528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14252"/>
                        <a:ext cx="1295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897126" y="3018504"/>
          <a:ext cx="11557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7" imgW="1155600" imgH="1726920" progId="Equation.DSMT4">
                  <p:embed/>
                </p:oleObj>
              </mc:Choice>
              <mc:Fallback>
                <p:oleObj name="Equation" r:id="rId7" imgW="1155600" imgH="1726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7126" y="3018504"/>
                        <a:ext cx="11557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124200" y="2971800"/>
          <a:ext cx="19304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9" imgW="1930320" imgH="1841400" progId="Equation.DSMT4">
                  <p:embed/>
                </p:oleObj>
              </mc:Choice>
              <mc:Fallback>
                <p:oleObj name="Equation" r:id="rId9" imgW="1930320" imgH="1841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971800"/>
                        <a:ext cx="19304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Second Method for Simplifying Complex Fractions (cont.)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819400" y="1416050"/>
          <a:ext cx="21717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2171520" imgH="1371600" progId="Equation.DSMT4">
                  <p:embed/>
                </p:oleObj>
              </mc:Choice>
              <mc:Fallback>
                <p:oleObj name="Equation" r:id="rId3" imgW="2171520" imgH="1371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416050"/>
                        <a:ext cx="21717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819400" y="3080005"/>
          <a:ext cx="1663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5" imgW="1663560" imgH="939600" progId="Equation.DSMT4">
                  <p:embed/>
                </p:oleObj>
              </mc:Choice>
              <mc:Fallback>
                <p:oleObj name="Equation" r:id="rId5" imgW="166356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080005"/>
                        <a:ext cx="1663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819400" y="4343400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7" imgW="647640" imgH="304560" progId="Equation.DSMT4">
                  <p:embed/>
                </p:oleObj>
              </mc:Choice>
              <mc:Fallback>
                <p:oleObj name="Equation" r:id="rId7" imgW="64764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343400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3118056" y="2491248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429000" y="22098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671552" y="2233152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100052" y="2485104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3048000" y="3048000"/>
            <a:ext cx="10668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3352800" y="3657600"/>
            <a:ext cx="838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Simplifying Complex Algebraic Expressions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following expression.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a complex algebraic expression such as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rules for order of operations indicate that the division is to be done first.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168650" y="1905000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2806700" imgH="838200" progId="Equation.DSMT4">
                  <p:embed/>
                </p:oleObj>
              </mc:Choice>
              <mc:Fallback>
                <p:oleObj name="Equation" r:id="rId3" imgW="28067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0" y="1905000"/>
                        <a:ext cx="280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168650" y="3964193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5" imgW="2806700" imgH="838200" progId="Equation.DSMT4">
                  <p:embed/>
                </p:oleObj>
              </mc:Choice>
              <mc:Fallback>
                <p:oleObj name="Equation" r:id="rId5" imgW="28067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0" y="3964193"/>
                        <a:ext cx="280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Simplifying Complex Algebraic Expressions (cont.)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295400" y="1447800"/>
          <a:ext cx="285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3" imgW="2857320" imgH="838080" progId="Equation.DSMT4">
                  <p:embed/>
                </p:oleObj>
              </mc:Choice>
              <mc:Fallback>
                <p:oleObj name="Equation" r:id="rId3" imgW="28573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447800"/>
                        <a:ext cx="285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4296696" y="1435100"/>
          <a:ext cx="297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5" imgW="2971800" imgH="838080" progId="Equation.DSMT4">
                  <p:embed/>
                </p:oleObj>
              </mc:Choice>
              <mc:Fallback>
                <p:oleObj name="Equation" r:id="rId5" imgW="2971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6696" y="1435100"/>
                        <a:ext cx="297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4296696" y="2573867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7" imgW="2095200" imgH="838080" progId="Equation.DSMT4">
                  <p:embed/>
                </p:oleObj>
              </mc:Choice>
              <mc:Fallback>
                <p:oleObj name="Equation" r:id="rId7" imgW="2095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6696" y="2573867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296696" y="3649134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9" imgW="2031840" imgH="838080" progId="Equation.DSMT4">
                  <p:embed/>
                </p:oleObj>
              </mc:Choice>
              <mc:Fallback>
                <p:oleObj name="Equation" r:id="rId9" imgW="2031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6696" y="3649134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296696" y="47244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1" imgW="1028520" imgH="838080" progId="Equation.DSMT4">
                  <p:embed/>
                </p:oleObj>
              </mc:Choice>
              <mc:Fallback>
                <p:oleObj name="Equation" r:id="rId11" imgW="10285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6696" y="47244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5829300" y="14859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6752304" y="1981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9459" name="Rectangle 4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14288" indent="-14288" defTabSz="1090613">
              <a:buFont typeface="Courier New" pitchFamily="49" charset="0"/>
              <a:buNone/>
              <a:tabLst>
                <a:tab pos="457200" algn="l"/>
                <a:tab pos="1943100" algn="l"/>
              </a:tabLst>
            </a:pPr>
            <a:r>
              <a:rPr lang="en-US" i="0" dirty="0">
                <a:solidFill>
                  <a:srgbClr val="000000"/>
                </a:solidFill>
              </a:rPr>
              <a:t>Simplify each of the following expressions. </a:t>
            </a:r>
          </a:p>
          <a:p>
            <a:pPr marL="14288" indent="-14288" defTabSz="1090613">
              <a:buFont typeface="Courier New" pitchFamily="49" charset="0"/>
              <a:buNone/>
              <a:tabLst>
                <a:tab pos="457200" algn="l"/>
                <a:tab pos="19431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19460" name="Object 5"/>
          <p:cNvGraphicFramePr>
            <a:graphicFrameLocks noChangeAspect="1"/>
          </p:cNvGraphicFramePr>
          <p:nvPr/>
        </p:nvGraphicFramePr>
        <p:xfrm>
          <a:off x="548640" y="1905000"/>
          <a:ext cx="7226300" cy="379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7226300" imgH="3797300" progId="Equation.DSMT4">
                  <p:embed/>
                </p:oleObj>
              </mc:Choice>
              <mc:Fallback>
                <p:oleObj name="Equation" r:id="rId3" imgW="7226300" imgH="3797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05000"/>
                        <a:ext cx="7226300" cy="379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20483" name="Object 4"/>
          <p:cNvGraphicFramePr>
            <a:graphicFrameLocks noChangeAspect="1"/>
          </p:cNvGraphicFramePr>
          <p:nvPr/>
        </p:nvGraphicFramePr>
        <p:xfrm>
          <a:off x="548640" y="1371600"/>
          <a:ext cx="5232400" cy="322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5232400" imgH="3225800" progId="Equation.DSMT4">
                  <p:embed/>
                </p:oleObj>
              </mc:Choice>
              <mc:Fallback>
                <p:oleObj name="Equation" r:id="rId3" imgW="5232400" imgH="3225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71600"/>
                        <a:ext cx="5232400" cy="322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Simplify complex fractions.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Simplifying Complex Fractions (First Method)</a:t>
            </a:r>
          </a:p>
        </p:txBody>
      </p:sp>
      <p:sp>
        <p:nvSpPr>
          <p:cNvPr id="6147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4288" indent="-14288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To Simplify Complex Fractions (First Method)</a:t>
            </a:r>
            <a:endParaRPr lang="en-US" i="0" dirty="0">
              <a:solidFill>
                <a:srgbClr val="000000"/>
              </a:solidFill>
            </a:endParaRPr>
          </a:p>
          <a:p>
            <a:pPr marL="14288" indent="-14288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Simplify the numerator so that it is a single rational 	expression.</a:t>
            </a:r>
          </a:p>
          <a:p>
            <a:pPr marL="14288" indent="-14288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Simplify the denominator so that it is a single 	rational expression.</a:t>
            </a:r>
          </a:p>
          <a:p>
            <a:pPr marL="14288" indent="-14288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Divide the numerator by the denominator and 	reduce to lowest terms.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First Method for Simplifying Complex Fractions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4845050" y="1228725"/>
          <a:ext cx="7620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" imgW="762000" imgH="1803400" progId="Equation.DSMT4">
                  <p:embed/>
                </p:oleObj>
              </mc:Choice>
              <mc:Fallback>
                <p:oleObj name="Equation" r:id="rId3" imgW="762000" imgH="1803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5050" y="1228725"/>
                        <a:ext cx="762000" cy="180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5181600" y="3489320"/>
            <a:ext cx="3429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42004" y="3537156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004" y="3537156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099596" y="2819400"/>
          <a:ext cx="6731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7" imgW="672840" imgH="1790640" progId="Equation.DSMT4">
                  <p:embed/>
                </p:oleObj>
              </mc:Choice>
              <mc:Fallback>
                <p:oleObj name="Equation" r:id="rId7" imgW="672840" imgH="1790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9596" y="2819400"/>
                        <a:ext cx="6731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921000" y="3270245"/>
          <a:ext cx="1574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9" imgW="1574640" imgH="927000" progId="Equation.DSMT4">
                  <p:embed/>
                </p:oleObj>
              </mc:Choice>
              <mc:Fallback>
                <p:oleObj name="Equation" r:id="rId9" imgW="157464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3270245"/>
                        <a:ext cx="1574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921000" y="4567487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1" imgW="736560" imgH="901440" progId="Equation.DSMT4">
                  <p:embed/>
                </p:oleObj>
              </mc:Choice>
              <mc:Fallback>
                <p:oleObj name="Equation" r:id="rId11" imgW="736560" imgH="901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4567487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384756" y="4173787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3" imgW="152280" imgH="215640" progId="Equation.DSMT4">
                  <p:embed/>
                </p:oleObj>
              </mc:Choice>
              <mc:Fallback>
                <p:oleObj name="Equation" r:id="rId13" imgW="152280" imgH="215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756" y="4173787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903408" y="4248351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5" imgW="164880" imgH="203040" progId="Equation.DSMT4">
                  <p:embed/>
                </p:oleObj>
              </mc:Choice>
              <mc:Fallback>
                <p:oleObj name="Equation" r:id="rId15" imgW="164880" imgH="203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3408" y="4248351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5400000">
            <a:off x="3071352" y="3329443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399504" y="329134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3229896" y="3719047"/>
            <a:ext cx="3810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015248" y="329994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V="1">
            <a:off x="3854244" y="379524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4191000" y="380999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Fractions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4288" indent="-14288">
              <a:buFont typeface="Courier New" pitchFamily="49" charset="0"/>
              <a:buNone/>
              <a:tabLst>
                <a:tab pos="114300" algn="l"/>
                <a:tab pos="519113" algn="l"/>
                <a:tab pos="862013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the following complex fractions.</a:t>
            </a:r>
            <a:endParaRPr lang="en-US" b="1" i="0" dirty="0">
              <a:solidFill>
                <a:schemeClr val="tx1"/>
              </a:solidFill>
            </a:endParaRPr>
          </a:p>
          <a:p>
            <a:pPr marL="14288" indent="-14288">
              <a:buFont typeface="Courier New" pitchFamily="49" charset="0"/>
              <a:buNone/>
              <a:tabLst>
                <a:tab pos="114300" algn="l"/>
                <a:tab pos="519113" algn="l"/>
                <a:tab pos="862013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14288" indent="-14288">
              <a:buFont typeface="Courier New" pitchFamily="49" charset="0"/>
              <a:buNone/>
              <a:tabLst>
                <a:tab pos="114300" algn="l"/>
                <a:tab pos="519113" algn="l"/>
                <a:tab pos="862013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14288" indent="-14288">
              <a:buFont typeface="Courier New" pitchFamily="49" charset="0"/>
              <a:buNone/>
              <a:tabLst>
                <a:tab pos="114300" algn="l"/>
                <a:tab pos="519113" algn="l"/>
                <a:tab pos="862013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14288" indent="-14288">
              <a:lnSpc>
                <a:spcPct val="150000"/>
              </a:lnSpc>
              <a:buFont typeface="Courier New" pitchFamily="49" charset="0"/>
              <a:buNone/>
              <a:tabLst>
                <a:tab pos="114300" algn="l"/>
                <a:tab pos="519113" algn="l"/>
                <a:tab pos="8620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8196" name="Object 9"/>
          <p:cNvGraphicFramePr>
            <a:graphicFrameLocks noChangeAspect="1"/>
          </p:cNvGraphicFramePr>
          <p:nvPr/>
        </p:nvGraphicFramePr>
        <p:xfrm>
          <a:off x="548640" y="1752600"/>
          <a:ext cx="18288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1828800" imgH="1663560" progId="Equation.DSMT4">
                  <p:embed/>
                </p:oleObj>
              </mc:Choice>
              <mc:Fallback>
                <p:oleObj name="Equation" r:id="rId3" imgW="1828800" imgH="1663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752600"/>
                        <a:ext cx="1828800" cy="166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11"/>
          <p:cNvSpPr>
            <a:spLocks noChangeArrowheads="1"/>
          </p:cNvSpPr>
          <p:nvPr/>
        </p:nvSpPr>
        <p:spPr bwMode="auto">
          <a:xfrm>
            <a:off x="5410200" y="4343400"/>
            <a:ext cx="3124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the fractions in the numerator and in the denominator separately.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48640" y="4191000"/>
          <a:ext cx="13716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1371600" imgH="1663560" progId="Equation.DSMT4">
                  <p:embed/>
                </p:oleObj>
              </mc:Choice>
              <mc:Fallback>
                <p:oleObj name="Equation" r:id="rId5" imgW="1371600" imgH="1663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191000"/>
                        <a:ext cx="13716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072148" y="4036140"/>
          <a:ext cx="31623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3162240" imgH="1815840" progId="Equation.DSMT4">
                  <p:embed/>
                </p:oleObj>
              </mc:Choice>
              <mc:Fallback>
                <p:oleObj name="Equation" r:id="rId7" imgW="3162240" imgH="1815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2148" y="4036140"/>
                        <a:ext cx="31623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505394" y="5334000"/>
          <a:ext cx="1676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9" imgW="1676160" imgH="609480" progId="Equation.DSMT4">
                  <p:embed/>
                </p:oleObj>
              </mc:Choice>
              <mc:Fallback>
                <p:oleObj name="Equation" r:id="rId9" imgW="1676160" imgH="609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394" y="5334000"/>
                        <a:ext cx="1676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Fractions (cont.)</a:t>
            </a:r>
          </a:p>
        </p:txBody>
      </p:sp>
      <p:sp>
        <p:nvSpPr>
          <p:cNvPr id="9220" name="Rectangle 8"/>
          <p:cNvSpPr>
            <a:spLocks noChangeArrowheads="1"/>
          </p:cNvSpPr>
          <p:nvPr/>
        </p:nvSpPr>
        <p:spPr bwMode="auto">
          <a:xfrm>
            <a:off x="5105400" y="5235714"/>
            <a:ext cx="393192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143000" y="1174956"/>
          <a:ext cx="18288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1828800" imgH="1815840" progId="Equation.DSMT4">
                  <p:embed/>
                </p:oleObj>
              </mc:Choice>
              <mc:Fallback>
                <p:oleObj name="Equation" r:id="rId3" imgW="1828800" imgH="1815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174956"/>
                        <a:ext cx="18288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143000" y="3094704"/>
          <a:ext cx="1587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5" imgW="1587240" imgH="1777680" progId="Equation.DSMT4">
                  <p:embed/>
                </p:oleObj>
              </mc:Choice>
              <mc:Fallback>
                <p:oleObj name="Equation" r:id="rId5" imgW="1587240" imgH="1777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94704"/>
                        <a:ext cx="1587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882900" y="3098800"/>
          <a:ext cx="15367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7" imgW="1536480" imgH="1777680" progId="Equation.DSMT4">
                  <p:embed/>
                </p:oleObj>
              </mc:Choice>
              <mc:Fallback>
                <p:oleObj name="Equation" r:id="rId7" imgW="1536480" imgH="1777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3098800"/>
                        <a:ext cx="15367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143000" y="4984750"/>
          <a:ext cx="2362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9" imgW="2361960" imgH="952200" progId="Equation.DSMT4">
                  <p:embed/>
                </p:oleObj>
              </mc:Choice>
              <mc:Fallback>
                <p:oleObj name="Equation" r:id="rId9" imgW="236196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984750"/>
                        <a:ext cx="2362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657600" y="5029200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1" imgW="1409400" imgH="990360" progId="Equation.DSMT4">
                  <p:embed/>
                </p:oleObj>
              </mc:Choice>
              <mc:Fallback>
                <p:oleObj name="Equation" r:id="rId11" imgW="1409400" imgH="990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029200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018504" y="5029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1409700" y="5571204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Fractions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290513" algn="l"/>
                <a:tab pos="914400" algn="l"/>
                <a:tab pos="1204913" algn="l"/>
                <a:tab pos="1371600" algn="l"/>
              </a:tabLst>
            </a:pPr>
            <a:endParaRPr lang="en-US" b="1" i="0" dirty="0"/>
          </a:p>
          <a:p>
            <a:pPr marL="0" indent="0">
              <a:buFont typeface="Courier New" pitchFamily="49" charset="0"/>
              <a:buNone/>
              <a:tabLst>
                <a:tab pos="290513" algn="l"/>
                <a:tab pos="914400" algn="l"/>
                <a:tab pos="1204913" algn="l"/>
                <a:tab pos="1371600" algn="l"/>
              </a:tabLst>
            </a:pPr>
            <a:endParaRPr lang="en-US" b="1" i="0" dirty="0"/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290513" algn="l"/>
                <a:tab pos="914400" algn="l"/>
                <a:tab pos="1204913" algn="l"/>
                <a:tab pos="13716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/>
        </p:nvGraphicFramePr>
        <p:xfrm>
          <a:off x="548640" y="1280652"/>
          <a:ext cx="1727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1727200" imgH="901700" progId="Equation.DSMT4">
                  <p:embed/>
                </p:oleObj>
              </mc:Choice>
              <mc:Fallback>
                <p:oleObj name="Equation" r:id="rId3" imgW="1727200" imgH="901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80652"/>
                        <a:ext cx="17272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Rectangle 7"/>
          <p:cNvSpPr>
            <a:spLocks noChangeArrowheads="1"/>
          </p:cNvSpPr>
          <p:nvPr/>
        </p:nvSpPr>
        <p:spPr bwMode="auto">
          <a:xfrm>
            <a:off x="4301835" y="4906180"/>
            <a:ext cx="457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Add the two fractions in the denominator.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48640" y="2819400"/>
          <a:ext cx="1295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5" imgW="1295280" imgH="901440" progId="Equation.DSMT4">
                  <p:embed/>
                </p:oleObj>
              </mc:Choice>
              <mc:Fallback>
                <p:oleObj name="Equation" r:id="rId5" imgW="129528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819400"/>
                        <a:ext cx="1295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981200" y="2819400"/>
          <a:ext cx="11557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7" imgW="1155600" imgH="1333440" progId="Equation.DSMT4">
                  <p:embed/>
                </p:oleObj>
              </mc:Choice>
              <mc:Fallback>
                <p:oleObj name="Equation" r:id="rId7" imgW="1155600" imgH="1333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19400"/>
                        <a:ext cx="11557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343400" y="2889250"/>
          <a:ext cx="3187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9" imgW="3187440" imgH="672840" progId="Equation.DSMT4">
                  <p:embed/>
                </p:oleObj>
              </mc:Choice>
              <mc:Fallback>
                <p:oleObj name="Equation" r:id="rId9" imgW="3187440" imgH="672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889250"/>
                        <a:ext cx="3187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981200" y="4267200"/>
          <a:ext cx="19558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1" imgW="1955520" imgH="1726920" progId="Equation.DSMT4">
                  <p:embed/>
                </p:oleObj>
              </mc:Choice>
              <mc:Fallback>
                <p:oleObj name="Equation" r:id="rId11" imgW="1955520" imgH="1726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267200"/>
                        <a:ext cx="19558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Fractions (cont.)</a:t>
            </a:r>
          </a:p>
        </p:txBody>
      </p:sp>
      <p:sp>
        <p:nvSpPr>
          <p:cNvPr id="11268" name="Rectangle 8"/>
          <p:cNvSpPr>
            <a:spLocks noChangeArrowheads="1"/>
          </p:cNvSpPr>
          <p:nvPr/>
        </p:nvSpPr>
        <p:spPr bwMode="auto">
          <a:xfrm>
            <a:off x="4572000" y="3489325"/>
            <a:ext cx="38639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the reciprocal of the denominator. 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762000" y="1371600"/>
          <a:ext cx="1485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1485720" imgH="1726920" progId="Equation.DSMT4">
                  <p:embed/>
                </p:oleObj>
              </mc:Choice>
              <mc:Fallback>
                <p:oleObj name="Equation" r:id="rId3" imgW="1485720" imgH="1726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71600"/>
                        <a:ext cx="1485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415048" y="1352756"/>
          <a:ext cx="1104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5" imgW="1104840" imgH="1726920" progId="Equation.DSMT4">
                  <p:embed/>
                </p:oleObj>
              </mc:Choice>
              <mc:Fallback>
                <p:oleObj name="Equation" r:id="rId5" imgW="1104840" imgH="1726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5048" y="1352756"/>
                        <a:ext cx="1104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415048" y="3289300"/>
          <a:ext cx="1943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7" imgW="1942920" imgH="901440" progId="Equation.DSMT4">
                  <p:embed/>
                </p:oleObj>
              </mc:Choice>
              <mc:Fallback>
                <p:oleObj name="Equation" r:id="rId7" imgW="194292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5048" y="3289300"/>
                        <a:ext cx="1943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415048" y="4343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5048" y="4343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415048" y="5334000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1" imgW="647640" imgH="304560" progId="Equation.DSMT4">
                  <p:embed/>
                </p:oleObj>
              </mc:Choice>
              <mc:Fallback>
                <p:oleObj name="Equation" r:id="rId11" imgW="64764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5048" y="5334000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2667000" y="3352800"/>
            <a:ext cx="838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3581400" y="3851565"/>
            <a:ext cx="838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/>
              <a:t>Simplifying Complex Fractions (Second Method)</a:t>
            </a:r>
          </a:p>
        </p:txBody>
      </p:sp>
      <p:sp>
        <p:nvSpPr>
          <p:cNvPr id="12291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4288" indent="-14288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To Simplify Complex Fractions (Second Method)</a:t>
            </a:r>
          </a:p>
          <a:p>
            <a:pPr marL="14288" indent="-14288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Find the LCM of all the denominators in the 	numerator and denominator of the complex 	fraction.</a:t>
            </a:r>
          </a:p>
          <a:p>
            <a:pPr marL="14288" indent="-14288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Multiply both the numerator and denominator of 	the complex fraction by this LCM.</a:t>
            </a:r>
          </a:p>
          <a:p>
            <a:pPr marL="14288" indent="-14288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Simplify both the numerator and denominator and 	reduce to lowest terms.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330</Words>
  <Application>Microsoft Office PowerPoint</Application>
  <PresentationFormat>On-screen Show (4:3)</PresentationFormat>
  <Paragraphs>62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7.3</vt:lpstr>
      <vt:lpstr>Objective</vt:lpstr>
      <vt:lpstr>Simplifying Complex Fractions (First Method)</vt:lpstr>
      <vt:lpstr>Example 1: First Method for Simplifying Complex Fractions</vt:lpstr>
      <vt:lpstr>Example 2: First Method for Simplifying Complex Fractions</vt:lpstr>
      <vt:lpstr>Example 2: First Method for Simplifying Complex Fractions (cont.)</vt:lpstr>
      <vt:lpstr>Example 2: First Method for Simplifying Complex Fractions (cont.)</vt:lpstr>
      <vt:lpstr>Example 2: First Method for Simplifying Complex Fractions (cont.)</vt:lpstr>
      <vt:lpstr>Simplifying Complex Fractions (Second Method)</vt:lpstr>
      <vt:lpstr>Example 3: Second Method for Simplifying Complex Fractions</vt:lpstr>
      <vt:lpstr>Example 3: Second Method for Simplifying Complex Fractions (cont.)</vt:lpstr>
      <vt:lpstr>Example 3: Second Method for Simplifying Complex Fractions (cont.)</vt:lpstr>
      <vt:lpstr>Example 3: Second Method for Simplifying Complex Fractions (cont.)</vt:lpstr>
      <vt:lpstr>Example 4: Simplifying Complex Algebraic Expressions</vt:lpstr>
      <vt:lpstr>Example 4: Simplifying Complex Algebraic Expressions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2016-10-04T13:38:36Z</dcterms:modified>
</cp:coreProperties>
</file>