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8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07013-BABF-4AC8-AB8D-89D0913DFFD3}" type="datetimeFigureOut">
              <a:rPr lang="en-US" smtClean="0"/>
              <a:pPr/>
              <a:t>9/4/2018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6465-6CFD-49FD-807D-64DCEFCA72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6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Equations with Rational Expressions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Application of Proportions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3270250"/>
            <a:ext cx="680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On this drawing,        </a:t>
            </a:r>
            <a:r>
              <a:rPr lang="en-US" sz="2800" dirty="0">
                <a:solidFill>
                  <a:srgbClr val="FF0008"/>
                </a:solidFill>
              </a:rPr>
              <a:t>inche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/>
              <a:t> represent </a:t>
            </a:r>
            <a:r>
              <a:rPr lang="en-US" sz="2800" dirty="0">
                <a:solidFill>
                  <a:srgbClr val="FF0008"/>
                </a:solidFill>
              </a:rPr>
              <a:t>50 feet</a:t>
            </a:r>
            <a:r>
              <a:rPr lang="en-US" sz="2800" dirty="0"/>
              <a:t>.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001296" y="3136900"/>
          <a:ext cx="444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3" imgW="444307" imgH="825142" progId="Equation.DSMT4">
                  <p:embed/>
                </p:oleObj>
              </mc:Choice>
              <mc:Fallback>
                <p:oleObj name="Equation" r:id="rId3" imgW="444307" imgH="82514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296" y="3136900"/>
                        <a:ext cx="444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133600" y="1418304"/>
          <a:ext cx="554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5" imgW="5549760" imgH="838080" progId="Equation.DSMT4">
                  <p:embed/>
                </p:oleObj>
              </mc:Choice>
              <mc:Fallback>
                <p:oleObj name="Equation" r:id="rId5" imgW="554976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18304"/>
                        <a:ext cx="554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713704" y="2421192"/>
          <a:ext cx="3327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7" imgW="3327120" imgH="330120" progId="Equation.DSMT4">
                  <p:embed/>
                </p:oleObj>
              </mc:Choice>
              <mc:Fallback>
                <p:oleObj name="Equation" r:id="rId7" imgW="3327120" imgH="3301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704" y="2421192"/>
                        <a:ext cx="3327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Proportions</a:t>
            </a:r>
          </a:p>
        </p:txBody>
      </p:sp>
      <p:sp>
        <p:nvSpPr>
          <p:cNvPr id="14339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3840"/>
          </a:xfrm>
          <a:prstGeom prst="rect">
            <a:avLst/>
          </a:prstGeom>
          <a:ln w="28575">
            <a:solidFill>
              <a:srgbClr val="FF0008"/>
            </a:solidFill>
          </a:ln>
        </p:spPr>
        <p:txBody>
          <a:bodyPr>
            <a:noAutofit/>
          </a:bodyPr>
          <a:lstStyle/>
          <a:p>
            <a:pPr marL="14288" indent="-14288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Any of the following four equations could have been used to solve the problem in Example 2:</a:t>
            </a:r>
          </a:p>
          <a:p>
            <a:pPr marL="14288" indent="-14288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Agree in type</a:t>
            </a:r>
            <a:endParaRPr lang="en-US" i="0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endParaRPr lang="en-US" b="1" i="0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43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024966"/>
              </p:ext>
            </p:extLst>
          </p:nvPr>
        </p:nvGraphicFramePr>
        <p:xfrm>
          <a:off x="1289050" y="3449638"/>
          <a:ext cx="6473825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3" imgW="6476760" imgH="1663560" progId="Equation.DSMT4">
                  <p:embed/>
                </p:oleObj>
              </mc:Choice>
              <mc:Fallback>
                <p:oleObj name="Equation" r:id="rId3" imgW="6476760" imgH="1663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449638"/>
                        <a:ext cx="6473825" cy="166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Proportions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91840"/>
          </a:xfrm>
          <a:prstGeom prst="rect">
            <a:avLst/>
          </a:prstGeom>
          <a:ln w="28575">
            <a:solidFill>
              <a:srgbClr val="FF0008"/>
            </a:solidFill>
          </a:ln>
        </p:spPr>
        <p:txBody>
          <a:bodyPr>
            <a:noAutofit/>
          </a:bodyPr>
          <a:lstStyle/>
          <a:p>
            <a:pPr marL="14288" indent="-14288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 (cont.)</a:t>
            </a:r>
          </a:p>
          <a:p>
            <a:pPr marL="14288" indent="-14288">
              <a:spcBef>
                <a:spcPct val="45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Correspond:</a:t>
            </a:r>
            <a:endParaRPr lang="en-US" i="0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219200" y="2617787"/>
          <a:ext cx="64484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6451600" imgH="1651000" progId="Equation.DSMT4">
                  <p:embed/>
                </p:oleObj>
              </mc:Choice>
              <mc:Fallback>
                <p:oleObj name="Equation" r:id="rId3" imgW="6451600" imgH="165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17787"/>
                        <a:ext cx="6448425" cy="164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Similar Triangles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i="0" dirty="0">
                <a:solidFill>
                  <a:schemeClr val="tx1"/>
                </a:solidFill>
              </a:rPr>
              <a:t>In the figure shown, </a:t>
            </a:r>
            <a:r>
              <a:rPr lang="en-US" i="0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i="1" dirty="0">
                <a:solidFill>
                  <a:srgbClr val="0000FF"/>
                </a:solidFill>
              </a:rPr>
              <a:t>ABC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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</a:t>
            </a:r>
            <a:r>
              <a:rPr lang="en-US" i="1" dirty="0">
                <a:solidFill>
                  <a:srgbClr val="0000FF"/>
                </a:solidFill>
              </a:rPr>
              <a:t>PQR</a:t>
            </a:r>
            <a:r>
              <a:rPr lang="en-US" i="0" dirty="0">
                <a:solidFill>
                  <a:schemeClr val="tx1"/>
                </a:solidFill>
              </a:rPr>
              <a:t>. Find the lengths of the sides </a:t>
            </a:r>
            <a:r>
              <a:rPr lang="en-US" i="1" dirty="0">
                <a:solidFill>
                  <a:schemeClr val="tx1"/>
                </a:solidFill>
              </a:rPr>
              <a:t>AB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QR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pic>
        <p:nvPicPr>
          <p:cNvPr id="16388" name="Picture 7" descr="sim-triangles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0"/>
            <a:ext cx="48387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Similar Triangles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Set up a proportion involving corresponding sides and solve for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352800" y="2880852"/>
          <a:ext cx="135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3" imgW="1358640" imgH="838080" progId="Equation.DSMT4">
                  <p:embed/>
                </p:oleObj>
              </mc:Choice>
              <mc:Fallback>
                <p:oleObj name="Equation" r:id="rId3" imgW="13586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880852"/>
                        <a:ext cx="135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667000" y="3841750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5" imgW="2743200" imgH="838080" progId="Equation.DSMT4">
                  <p:embed/>
                </p:oleObj>
              </mc:Choice>
              <mc:Fallback>
                <p:oleObj name="Equation" r:id="rId5" imgW="274320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841750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971800" y="4830096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7" imgW="2184120" imgH="469800" progId="Equation.DSMT4">
                  <p:embed/>
                </p:oleObj>
              </mc:Choice>
              <mc:Fallback>
                <p:oleObj name="Equation" r:id="rId7" imgW="21841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830096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3106992" y="5424948"/>
          <a:ext cx="1739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9" imgW="1739880" imgH="380880" progId="Equation.DSMT4">
                  <p:embed/>
                </p:oleObj>
              </mc:Choice>
              <mc:Fallback>
                <p:oleObj name="Equation" r:id="rId9" imgW="17398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992" y="5424948"/>
                        <a:ext cx="1739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5400000">
            <a:off x="2681748" y="4053348"/>
            <a:ext cx="381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3505200" y="4343400"/>
            <a:ext cx="457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715796" y="4197144"/>
            <a:ext cx="3810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098026" y="4444182"/>
            <a:ext cx="334296" cy="1966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Similar Triangles (cont.)</a:t>
            </a:r>
          </a:p>
        </p:txBody>
      </p:sp>
      <p:sp>
        <p:nvSpPr>
          <p:cNvPr id="18435" name="Rectangle 6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Because the length of a side cannot be negative,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only acceptable solution is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10. Thus         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Substituting 10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gives </a:t>
            </a:r>
          </a:p>
        </p:txBody>
      </p:sp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6283035" y="4361728"/>
          <a:ext cx="1219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3" imgW="1218960" imgH="431640" progId="Equation.DSMT4">
                  <p:embed/>
                </p:oleObj>
              </mc:Choice>
              <mc:Fallback>
                <p:oleObj name="Equation" r:id="rId3" imgW="121896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035" y="4361728"/>
                        <a:ext cx="1219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1"/>
          <p:cNvGraphicFramePr>
            <a:graphicFrameLocks noChangeAspect="1"/>
          </p:cNvGraphicFramePr>
          <p:nvPr/>
        </p:nvGraphicFramePr>
        <p:xfrm>
          <a:off x="4294045" y="4879253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5" imgW="2209680" imgH="406080" progId="Equation.DSMT4">
                  <p:embed/>
                </p:oleObj>
              </mc:Choice>
              <mc:Fallback>
                <p:oleObj name="Equation" r:id="rId5" imgW="2209680" imgH="4060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045" y="4879253"/>
                        <a:ext cx="2209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283156" y="1524000"/>
          <a:ext cx="223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7" imgW="2234880" imgH="380880" progId="Equation.DSMT4">
                  <p:embed/>
                </p:oleObj>
              </mc:Choice>
              <mc:Fallback>
                <p:oleObj name="Equation" r:id="rId7" imgW="22348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156" y="1524000"/>
                        <a:ext cx="2235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940256" y="2086896"/>
          <a:ext cx="257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9" imgW="2577960" imgH="469800" progId="Equation.DSMT4">
                  <p:embed/>
                </p:oleObj>
              </mc:Choice>
              <mc:Fallback>
                <p:oleObj name="Equation" r:id="rId9" imgW="25779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256" y="2086896"/>
                        <a:ext cx="257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038556" y="2728913"/>
          <a:ext cx="347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1" imgW="3479760" imgH="380880" progId="Equation.DSMT4">
                  <p:embed/>
                </p:oleObj>
              </mc:Choice>
              <mc:Fallback>
                <p:oleObj name="Equation" r:id="rId11" imgW="34797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556" y="2728913"/>
                        <a:ext cx="347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2667000" y="32766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3" imgW="888840" imgH="291960" progId="Equation.DSMT4">
                  <p:embed/>
                </p:oleObj>
              </mc:Choice>
              <mc:Fallback>
                <p:oleObj name="Equation" r:id="rId13" imgW="8888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76600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765965" y="32766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5" imgW="939600" imgH="291960" progId="Equation.DSMT4">
                  <p:embed/>
                </p:oleObj>
              </mc:Choice>
              <mc:Fallback>
                <p:oleObj name="Equation" r:id="rId15" imgW="9396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965" y="32766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Solving Equations with Rational Expressions</a:t>
            </a:r>
          </a:p>
        </p:txBody>
      </p:sp>
      <p:sp>
        <p:nvSpPr>
          <p:cNvPr id="19459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1502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4288" indent="-14288" algn="ctr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To Solve an Equation Containing Rational Expressions</a:t>
            </a:r>
            <a:endParaRPr lang="en-US" i="0" dirty="0">
              <a:solidFill>
                <a:srgbClr val="000000"/>
              </a:solidFill>
            </a:endParaRPr>
          </a:p>
          <a:p>
            <a:pPr marL="14288" indent="-14288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1.	</a:t>
            </a:r>
            <a:r>
              <a:rPr lang="en-US" i="0" dirty="0">
                <a:solidFill>
                  <a:srgbClr val="000000"/>
                </a:solidFill>
              </a:rPr>
              <a:t>Find the LCD of the fractions.</a:t>
            </a:r>
          </a:p>
          <a:p>
            <a:pPr marL="14288" indent="-14288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2.	</a:t>
            </a:r>
            <a:r>
              <a:rPr lang="en-US" i="0" dirty="0">
                <a:solidFill>
                  <a:srgbClr val="000000"/>
                </a:solidFill>
              </a:rPr>
              <a:t>Multiply both sides of the equation by this LCD and 	simplify.</a:t>
            </a:r>
          </a:p>
          <a:p>
            <a:pPr marL="14288" indent="-14288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Solve the resulting equation. (This equation will 	have only polynomials on both sides.)</a:t>
            </a:r>
          </a:p>
          <a:p>
            <a:pPr marL="14288" indent="-14288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4.	</a:t>
            </a:r>
            <a:r>
              <a:rPr lang="en-US" i="0" dirty="0">
                <a:solidFill>
                  <a:srgbClr val="000000"/>
                </a:solidFill>
              </a:rPr>
              <a:t>Check each solution in the </a:t>
            </a:r>
            <a:r>
              <a:rPr lang="en-US" b="1" i="0" dirty="0">
                <a:solidFill>
                  <a:srgbClr val="C00C08"/>
                </a:solidFill>
              </a:rPr>
              <a:t>original equation</a:t>
            </a:r>
            <a:r>
              <a:rPr lang="en-US" i="0" dirty="0">
                <a:solidFill>
                  <a:srgbClr val="000000"/>
                </a:solidFill>
              </a:rPr>
              <a:t>. 	(Remember that no denominator can be 0 and any 	solution that gives a 0 denominator is to be 	discarded.)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State any restrictions on the variable, and then solve the equation.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First find the LCD of the fractions, and then multiply both sides of the equation by the LCD.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548640" y="2286000"/>
          <a:ext cx="2590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" imgW="2590800" imgH="838200" progId="Equation.DSMT4">
                  <p:embed/>
                </p:oleObj>
              </mc:Choice>
              <mc:Fallback>
                <p:oleObj name="Equation" r:id="rId3" imgW="25908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86000"/>
                        <a:ext cx="2590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85966"/>
              </p:ext>
            </p:extLst>
          </p:nvPr>
        </p:nvGraphicFramePr>
        <p:xfrm>
          <a:off x="1295400" y="4800600"/>
          <a:ext cx="5854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5" imgW="5854680" imgH="1079280" progId="Equation.DSMT4">
                  <p:embed/>
                </p:oleObj>
              </mc:Choice>
              <mc:Fallback>
                <p:oleObj name="Equation" r:id="rId5" imgW="5854680" imgH="1079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00600"/>
                        <a:ext cx="58547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3276600" y="147955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7955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44367"/>
              </p:ext>
            </p:extLst>
          </p:nvPr>
        </p:nvGraphicFramePr>
        <p:xfrm>
          <a:off x="747713" y="1446213"/>
          <a:ext cx="75057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5" imgW="7505640" imgH="952200" progId="Equation.DSMT4">
                  <p:embed/>
                </p:oleObj>
              </mc:Choice>
              <mc:Fallback>
                <p:oleObj name="Equation" r:id="rId5" imgW="750564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446213"/>
                        <a:ext cx="75057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467896" y="2576052"/>
          <a:ext cx="2451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7" imgW="2450880" imgH="469800" progId="Equation.DSMT4">
                  <p:embed/>
                </p:oleObj>
              </mc:Choice>
              <mc:Fallback>
                <p:oleObj name="Equation" r:id="rId7" imgW="24508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896" y="2576052"/>
                        <a:ext cx="2451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8844" y="3217608"/>
          <a:ext cx="2260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9" imgW="2260440" imgH="380880" progId="Equation.DSMT4">
                  <p:embed/>
                </p:oleObj>
              </mc:Choice>
              <mc:Fallback>
                <p:oleObj name="Equation" r:id="rId9" imgW="226044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844" y="3217608"/>
                        <a:ext cx="2260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966452" y="3841956"/>
          <a:ext cx="209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1" imgW="2095200" imgH="380880" progId="Equation.DSMT4">
                  <p:embed/>
                </p:oleObj>
              </mc:Choice>
              <mc:Fallback>
                <p:oleObj name="Equation" r:id="rId11" imgW="20952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452" y="3841956"/>
                        <a:ext cx="209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805448" y="4483100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13" imgW="2247840" imgH="469800" progId="Equation.DSMT4">
                  <p:embed/>
                </p:oleObj>
              </mc:Choice>
              <mc:Fallback>
                <p:oleObj name="Equation" r:id="rId13" imgW="22478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448" y="4483100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rot="10800000" flipV="1">
            <a:off x="1828801" y="1659192"/>
            <a:ext cx="901129" cy="39820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819400" y="19812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95700" y="17907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962400" y="16764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6096000" y="1905000"/>
            <a:ext cx="9144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836225" y="199852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381000" y="2635250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/>
              <a:t>Since 6 and 2 are not restrictions, there are two solutions, </a:t>
            </a:r>
            <a:r>
              <a:rPr lang="en-US" sz="2800" i="1" dirty="0">
                <a:solidFill>
                  <a:srgbClr val="FF0000"/>
                </a:solidFill>
              </a:rPr>
              <a:t>x </a:t>
            </a:r>
            <a:r>
              <a:rPr lang="en-US" sz="2800" dirty="0">
                <a:solidFill>
                  <a:srgbClr val="FF0000"/>
                </a:solidFill>
              </a:rPr>
              <a:t>= 6 and </a:t>
            </a:r>
            <a:r>
              <a:rPr lang="en-US" sz="2800" i="1" dirty="0">
                <a:solidFill>
                  <a:srgbClr val="FF0000"/>
                </a:solidFill>
              </a:rPr>
              <a:t>x </a:t>
            </a:r>
            <a:r>
              <a:rPr lang="en-US" sz="2800" dirty="0">
                <a:solidFill>
                  <a:srgbClr val="FF0000"/>
                </a:solidFill>
              </a:rPr>
              <a:t>= 2</a:t>
            </a:r>
            <a:r>
              <a:rPr lang="en-US" sz="2800" dirty="0"/>
              <a:t>.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057400" y="1600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5" name="Equation" r:id="rId3" imgW="1218960" imgH="291960" progId="Equation.DSMT4">
                  <p:embed/>
                </p:oleObj>
              </mc:Choice>
              <mc:Fallback>
                <p:oleObj name="Equation" r:id="rId3" imgW="121896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3581400" y="16637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6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637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237704" y="1614948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7" name="Equation" r:id="rId7" imgW="1218960" imgH="291960" progId="Equation.DSMT4">
                  <p:embed/>
                </p:oleObj>
              </mc:Choice>
              <mc:Fallback>
                <p:oleObj name="Equation" r:id="rId7" imgW="121896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704" y="1614948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529348" y="2133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8" name="Equation" r:id="rId9" imgW="723600" imgH="291960" progId="Equation.DSMT4">
                  <p:embed/>
                </p:oleObj>
              </mc:Choice>
              <mc:Fallback>
                <p:oleObj name="Equation" r:id="rId9" imgW="723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348" y="2133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4724400" y="213360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9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proportions.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Solve other equations with rational expressions.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First find the LCD of the fractions and then multiply each term on both sides of the equation by the LCD.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548640" y="1308100"/>
          <a:ext cx="47625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3" imgW="4762500" imgH="952500" progId="Equation.DSMT4">
                  <p:embed/>
                </p:oleObj>
              </mc:Choice>
              <mc:Fallback>
                <p:oleObj name="Equation" r:id="rId3" imgW="4762500" imgH="952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08100"/>
                        <a:ext cx="47625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51111"/>
              </p:ext>
            </p:extLst>
          </p:nvPr>
        </p:nvGraphicFramePr>
        <p:xfrm>
          <a:off x="2590800" y="4038600"/>
          <a:ext cx="3606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3606480" imgH="1054080" progId="Equation.DSMT4">
                  <p:embed/>
                </p:oleObj>
              </mc:Choice>
              <mc:Fallback>
                <p:oleObj name="Equation" r:id="rId5" imgW="3606480" imgH="1054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38600"/>
                        <a:ext cx="36068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189749"/>
              </p:ext>
            </p:extLst>
          </p:nvPr>
        </p:nvGraphicFramePr>
        <p:xfrm>
          <a:off x="7448550" y="2743200"/>
          <a:ext cx="90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3" imgW="901440" imgH="419040" progId="Equation.DSMT4">
                  <p:embed/>
                </p:oleObj>
              </mc:Choice>
              <mc:Fallback>
                <p:oleObj name="Equation" r:id="rId3" imgW="90144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2743200"/>
                        <a:ext cx="90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94852" y="1433052"/>
          <a:ext cx="66421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5" imgW="6642000" imgH="1892160" progId="Equation.DSMT4">
                  <p:embed/>
                </p:oleObj>
              </mc:Choice>
              <mc:Fallback>
                <p:oleObj name="Equation" r:id="rId5" imgW="6642000" imgH="1892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2" y="1433052"/>
                        <a:ext cx="66421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212644" y="3566652"/>
          <a:ext cx="3022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7" imgW="3022560" imgH="380880" progId="Equation.DSMT4">
                  <p:embed/>
                </p:oleObj>
              </mc:Choice>
              <mc:Fallback>
                <p:oleObj name="Equation" r:id="rId7" imgW="30225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644" y="3566652"/>
                        <a:ext cx="3022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362200" y="4191000"/>
          <a:ext cx="238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9" imgW="2387520" imgH="380880" progId="Equation.DSMT4">
                  <p:embed/>
                </p:oleObj>
              </mc:Choice>
              <mc:Fallback>
                <p:oleObj name="Equation" r:id="rId9" imgW="2387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238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324100" y="4787900"/>
          <a:ext cx="2552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11" imgW="2552400" imgH="469800" progId="Equation.DSMT4">
                  <p:embed/>
                </p:oleObj>
              </mc:Choice>
              <mc:Fallback>
                <p:oleObj name="Equation" r:id="rId11" imgW="25524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787900"/>
                        <a:ext cx="2552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762000" y="1600200"/>
            <a:ext cx="990600" cy="4572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1828800" y="1981200"/>
            <a:ext cx="762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819400" y="1752600"/>
            <a:ext cx="3810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048000" y="1676400"/>
            <a:ext cx="10668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191000" y="2057400"/>
            <a:ext cx="304800" cy="152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4343400" y="1905000"/>
            <a:ext cx="10668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3048000" y="26670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114800" y="2971800"/>
            <a:ext cx="762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410200" y="2743200"/>
            <a:ext cx="914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6477000" y="3048000"/>
            <a:ext cx="685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only solution is             since 2 is a restricted value 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 </a:t>
            </a:r>
            <a:r>
              <a:rPr lang="en-US" i="0" dirty="0">
                <a:solidFill>
                  <a:schemeClr val="tx1"/>
                </a:solidFill>
              </a:rPr>
              <a:t>0, 2) and thus </a:t>
            </a:r>
            <a:r>
              <a:rPr lang="en-US" b="1" i="0" dirty="0">
                <a:solidFill>
                  <a:schemeClr val="tx1"/>
                </a:solidFill>
              </a:rPr>
              <a:t>not </a:t>
            </a:r>
            <a:r>
              <a:rPr lang="en-US" i="0" dirty="0">
                <a:solidFill>
                  <a:schemeClr val="tx1"/>
                </a:solidFill>
              </a:rPr>
              <a:t>a solution. No denominator can be 0.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3374247" y="388955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3" imgW="914400" imgH="838080" progId="Equation.DSMT4">
                  <p:embed/>
                </p:oleObj>
              </mc:Choice>
              <mc:Fallback>
                <p:oleObj name="Equation" r:id="rId3" imgW="91440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247" y="3889550"/>
                        <a:ext cx="914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2477655" y="1631950"/>
          <a:ext cx="347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5" imgW="3479760" imgH="380880" progId="Equation.DSMT4">
                  <p:embed/>
                </p:oleObj>
              </mc:Choice>
              <mc:Fallback>
                <p:oleObj name="Equation" r:id="rId5" imgW="34797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655" y="1631950"/>
                        <a:ext cx="3479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953699" y="2271252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7" imgW="901440" imgH="291960" progId="Equation.DSMT4">
                  <p:embed/>
                </p:oleObj>
              </mc:Choice>
              <mc:Fallback>
                <p:oleObj name="Equation" r:id="rId7" imgW="9014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699" y="2271252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247148" y="2271252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9" imgW="711000" imgH="279360" progId="Equation.DSMT4">
                  <p:embed/>
                </p:oleObj>
              </mc:Choice>
              <mc:Fallback>
                <p:oleObj name="Equation" r:id="rId9" imgW="71100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148" y="2271252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151017" y="2696496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11" imgW="799920" imgH="838080" progId="Equation.DSMT4">
                  <p:embed/>
                </p:oleObj>
              </mc:Choice>
              <mc:Fallback>
                <p:oleObj name="Equation" r:id="rId11" imgW="799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017" y="2696496"/>
                        <a:ext cx="800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5181600" y="2254044"/>
            <a:ext cx="838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257800" y="2254044"/>
            <a:ext cx="8382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First find the LCD of the fractions and then multiply each term on both sides of the equation by the LCD.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48640" y="1371600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3" imgW="3429000" imgH="838080" progId="Equation.DSMT4">
                  <p:embed/>
                </p:oleObj>
              </mc:Choice>
              <mc:Fallback>
                <p:oleObj name="Equation" r:id="rId3" imgW="34290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371600"/>
                        <a:ext cx="3429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187450" y="4000500"/>
          <a:ext cx="668020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5" imgW="6680160" imgH="1638000" progId="Equation.DSMT4">
                  <p:embed/>
                </p:oleObj>
              </mc:Choice>
              <mc:Fallback>
                <p:oleObj name="Equation" r:id="rId5" imgW="6680160" imgH="1638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000500"/>
                        <a:ext cx="6680200" cy="163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514600" y="5564854"/>
            <a:ext cx="399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3 is one of the restrictions.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06413" y="1251156"/>
          <a:ext cx="73787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3" name="Equation" r:id="rId3" imgW="7378560" imgH="1968480" progId="Equation.DSMT4">
                  <p:embed/>
                </p:oleObj>
              </mc:Choice>
              <mc:Fallback>
                <p:oleObj name="Equation" r:id="rId3" imgW="7378560" imgH="1968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251156"/>
                        <a:ext cx="73787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914400" y="3308556"/>
          <a:ext cx="414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4" name="Equation" r:id="rId5" imgW="4140000" imgH="482400" progId="Equation.DSMT4">
                  <p:embed/>
                </p:oleObj>
              </mc:Choice>
              <mc:Fallback>
                <p:oleObj name="Equation" r:id="rId5" imgW="41400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08556"/>
                        <a:ext cx="4140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6858000" y="3352800"/>
          <a:ext cx="1422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7" imgW="1422360" imgH="469800" progId="Equation.DSMT4">
                  <p:embed/>
                </p:oleObj>
              </mc:Choice>
              <mc:Fallback>
                <p:oleObj name="Equation" r:id="rId7" imgW="14223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352800"/>
                        <a:ext cx="1422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914400" y="3932904"/>
          <a:ext cx="316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9" imgW="3162240" imgH="380880" progId="Equation.DSMT4">
                  <p:embed/>
                </p:oleObj>
              </mc:Choice>
              <mc:Fallback>
                <p:oleObj name="Equation" r:id="rId9" imgW="316224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32904"/>
                        <a:ext cx="316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914400" y="4466304"/>
          <a:ext cx="251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11" imgW="2514600" imgH="380880" progId="Equation.DSMT4">
                  <p:embed/>
                </p:oleObj>
              </mc:Choice>
              <mc:Fallback>
                <p:oleObj name="Equation" r:id="rId11" imgW="251460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66304"/>
                        <a:ext cx="251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231900" y="507590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13" imgW="901440" imgH="291960" progId="Equation.DSMT4">
                  <p:embed/>
                </p:oleObj>
              </mc:Choice>
              <mc:Fallback>
                <p:oleObj name="Equation" r:id="rId13" imgW="9014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075904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231900" y="5609304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15" imgW="711000" imgH="291960" progId="Equation.DSMT4">
                  <p:embed/>
                </p:oleObj>
              </mc:Choice>
              <mc:Fallback>
                <p:oleObj name="Equation" r:id="rId15" imgW="7110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5609304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4347496" y="2332704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17" imgW="177480" imgH="177480" progId="Equation.DSMT4">
                  <p:embed/>
                </p:oleObj>
              </mc:Choice>
              <mc:Fallback>
                <p:oleObj name="Equation" r:id="rId17" imgW="177480" imgH="177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496" y="2332704"/>
                        <a:ext cx="1778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 rot="10800000" flipV="1">
            <a:off x="838200" y="14478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1752600" y="14478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2863644" y="1752600"/>
            <a:ext cx="9906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3810000" y="17526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219200" y="2482644"/>
            <a:ext cx="457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642852" y="2728452"/>
            <a:ext cx="381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284408" y="2423652"/>
            <a:ext cx="3810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667500" y="2857500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6934200" y="27432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219200" y="5562600"/>
            <a:ext cx="762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1219200" y="5562600"/>
            <a:ext cx="7620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623560" y="2514600"/>
            <a:ext cx="9144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Equations Involving Rational Expressions (cont.)</a:t>
            </a: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There is </a:t>
            </a:r>
            <a:r>
              <a:rPr lang="en-US" i="0" dirty="0">
                <a:solidFill>
                  <a:srgbClr val="FF0000"/>
                </a:solidFill>
              </a:rPr>
              <a:t>no solution</a:t>
            </a:r>
            <a:r>
              <a:rPr lang="en-US" i="0" dirty="0">
                <a:solidFill>
                  <a:schemeClr val="tx1"/>
                </a:solidFill>
              </a:rPr>
              <a:t>. The solution set is the empty set, </a:t>
            </a:r>
            <a:r>
              <a:rPr lang="en-US" dirty="0">
                <a:solidFill>
                  <a:srgbClr val="FF0000"/>
                </a:solidFill>
                <a:latin typeface="Symbol" pitchFamily="98" charset="2"/>
                <a:sym typeface="Symbol"/>
              </a:rPr>
              <a:t></a:t>
            </a:r>
            <a:r>
              <a:rPr lang="en-US" i="0" dirty="0">
                <a:solidFill>
                  <a:schemeClr val="tx1"/>
                </a:solidFill>
              </a:rPr>
              <a:t>. The original equation is a contradiction.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a Formula for a Specified Variable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The formula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= 2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i="0" baseline="30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+ 2</a:t>
            </a:r>
            <a:r>
              <a:rPr lang="el-GR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i="1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rh</a:t>
            </a:r>
            <a:r>
              <a:rPr lang="en-US" i="0" dirty="0">
                <a:solidFill>
                  <a:schemeClr val="tx1"/>
                </a:solidFill>
              </a:rPr>
              <a:t> is used to find the surface area (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i="0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of a right circular cylinder, where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is the radius of the cylinder and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is the height of the cylinder. Solve the formula for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449147"/>
              </p:ext>
            </p:extLst>
          </p:nvPr>
        </p:nvGraphicFramePr>
        <p:xfrm>
          <a:off x="1779588" y="3709988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3" imgW="4267080" imgH="380880" progId="Equation.DSMT4">
                  <p:embed/>
                </p:oleObj>
              </mc:Choice>
              <mc:Fallback>
                <p:oleObj name="Equation" r:id="rId3" imgW="42670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3709988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66035"/>
              </p:ext>
            </p:extLst>
          </p:nvPr>
        </p:nvGraphicFramePr>
        <p:xfrm>
          <a:off x="1268413" y="4322763"/>
          <a:ext cx="660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5" imgW="6603840" imgH="431640" progId="Equation.DSMT4">
                  <p:embed/>
                </p:oleObj>
              </mc:Choice>
              <mc:Fallback>
                <p:oleObj name="Equation" r:id="rId5" imgW="660384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4322763"/>
                        <a:ext cx="6604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27556"/>
              </p:ext>
            </p:extLst>
          </p:nvPr>
        </p:nvGraphicFramePr>
        <p:xfrm>
          <a:off x="1455738" y="4914900"/>
          <a:ext cx="4495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7" imgW="4495680" imgH="876240" progId="Equation.DSMT4">
                  <p:embed/>
                </p:oleObj>
              </mc:Choice>
              <mc:Fallback>
                <p:oleObj name="Equation" r:id="rId7" imgW="449568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4914900"/>
                        <a:ext cx="4495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a Formula for a Specified Variable (cont.)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530352" y="1371600"/>
          <a:ext cx="468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" imgW="4686120" imgH="317160" progId="Equation.DSMT4">
                  <p:embed/>
                </p:oleObj>
              </mc:Choice>
              <mc:Fallback>
                <p:oleObj name="Equation" r:id="rId3" imgW="46861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4686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26025"/>
              </p:ext>
            </p:extLst>
          </p:nvPr>
        </p:nvGraphicFramePr>
        <p:xfrm>
          <a:off x="2495550" y="1898650"/>
          <a:ext cx="41529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5" imgW="4152600" imgH="952200" progId="Equation.DSMT4">
                  <p:embed/>
                </p:oleObj>
              </mc:Choice>
              <mc:Fallback>
                <p:oleObj name="Equation" r:id="rId5" imgW="415260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898650"/>
                        <a:ext cx="41529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</a:t>
            </a:r>
          </a:p>
        </p:txBody>
      </p:sp>
      <p:sp>
        <p:nvSpPr>
          <p:cNvPr id="30723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4288" indent="-14288" defTabSz="1090613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r>
              <a:rPr lang="en-US" i="0" dirty="0">
                <a:solidFill>
                  <a:srgbClr val="000000"/>
                </a:solidFill>
              </a:rPr>
              <a:t>Solve each proportion. State any restrictions on the variable. </a:t>
            </a:r>
          </a:p>
          <a:p>
            <a:pPr marL="14288" indent="-14288" defTabSz="1090613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 defTabSz="1090613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 defTabSz="1090613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 defTabSz="1090613">
              <a:lnSpc>
                <a:spcPct val="90000"/>
              </a:lnSpc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3.	</a:t>
            </a:r>
            <a:r>
              <a:rPr lang="en-US" i="0" dirty="0">
                <a:solidFill>
                  <a:srgbClr val="000000"/>
                </a:solidFill>
              </a:rPr>
              <a:t>On a road map, each inch represents 50 miles. 	What distance is represented by 4.5 inches on the 	map?</a:t>
            </a:r>
          </a:p>
        </p:txBody>
      </p:sp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548640" y="2362200"/>
          <a:ext cx="601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6019800" imgH="838200" progId="Equation.DSMT4">
                  <p:embed/>
                </p:oleObj>
              </mc:Choice>
              <mc:Fallback>
                <p:oleObj name="Equation" r:id="rId3" imgW="60198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362200"/>
                        <a:ext cx="6019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Problems (cont.)</a:t>
            </a:r>
          </a:p>
        </p:txBody>
      </p:sp>
      <p:sp>
        <p:nvSpPr>
          <p:cNvPr id="31747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4288" indent="-14288" defTabSz="1090613"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r>
              <a:rPr lang="en-US" i="0" dirty="0">
                <a:solidFill>
                  <a:srgbClr val="000000"/>
                </a:solidFill>
              </a:rPr>
              <a:t>Solve each equation. State any restrictions on the variable.</a:t>
            </a:r>
          </a:p>
          <a:p>
            <a:pPr marL="14288" indent="-14288" defTabSz="1090613"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 defTabSz="1090613"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4288" indent="-14288" defTabSz="1090613">
              <a:spcBef>
                <a:spcPct val="40000"/>
              </a:spcBef>
              <a:buFont typeface="Courier New" pitchFamily="49" charset="0"/>
              <a:buNone/>
              <a:tabLst>
                <a:tab pos="457200" algn="l"/>
                <a:tab pos="1943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6.	</a:t>
            </a:r>
            <a:r>
              <a:rPr lang="en-US" i="0" dirty="0">
                <a:solidFill>
                  <a:srgbClr val="000000"/>
                </a:solidFill>
              </a:rPr>
              <a:t>Solve the formula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+ </a:t>
            </a:r>
            <a:r>
              <a:rPr lang="en-US" i="1" dirty="0">
                <a:solidFill>
                  <a:srgbClr val="000000"/>
                </a:solidFill>
              </a:rPr>
              <a:t>Pr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548640" y="2271252"/>
          <a:ext cx="736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7366000" imgH="838200" progId="Equation.DSMT4">
                  <p:embed/>
                </p:oleObj>
              </mc:Choice>
              <mc:Fallback>
                <p:oleObj name="Equation" r:id="rId3" imgW="73660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271252"/>
                        <a:ext cx="7366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Proportions</a:t>
            </a:r>
          </a:p>
        </p:txBody>
      </p:sp>
      <p:sp>
        <p:nvSpPr>
          <p:cNvPr id="6147" name="Rectangle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26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4288" indent="-14288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Proportion</a:t>
            </a:r>
            <a:endParaRPr lang="en-US" i="0" dirty="0">
              <a:solidFill>
                <a:srgbClr val="000000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A </a:t>
            </a:r>
            <a:r>
              <a:rPr lang="en-US" b="1" i="0" dirty="0">
                <a:solidFill>
                  <a:srgbClr val="C00C08"/>
                </a:solidFill>
              </a:rPr>
              <a:t>proportion </a:t>
            </a:r>
            <a:r>
              <a:rPr lang="en-US" i="0" dirty="0">
                <a:solidFill>
                  <a:srgbClr val="000000"/>
                </a:solidFill>
              </a:rPr>
              <a:t>is an equation stating that two ratios are </a:t>
            </a:r>
          </a:p>
          <a:p>
            <a:pPr marL="14288" indent="-14288">
              <a:spcBef>
                <a:spcPct val="55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equal. In symbols,              is a proportion.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3267075" y="2286000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889000" imgH="838200" progId="Equation.DSMT4">
                  <p:embed/>
                </p:oleObj>
              </mc:Choice>
              <mc:Fallback>
                <p:oleObj name="Equation" r:id="rId3" imgW="889000" imgH="83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2286000"/>
                        <a:ext cx="889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Practice Problem Answers</a:t>
            </a: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511175" y="1295400"/>
          <a:ext cx="65151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3" imgW="6515100" imgH="3073400" progId="Equation.DSMT4">
                  <p:embed/>
                </p:oleObj>
              </mc:Choice>
              <mc:Fallback>
                <p:oleObj name="Equation" r:id="rId3" imgW="6515100" imgH="307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295400"/>
                        <a:ext cx="6515100" cy="307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Proportions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1277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proportions.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533400" y="1752600"/>
          <a:ext cx="1930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1930400" imgH="838200" progId="Equation.DSMT4">
                  <p:embed/>
                </p:oleObj>
              </mc:Choice>
              <mc:Fallback>
                <p:oleObj name="Equation" r:id="rId3" imgW="1930400" imgH="838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1930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5257800" y="1966452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LCD = </a:t>
            </a:r>
            <a:r>
              <a:rPr lang="en-US" sz="2000" dirty="0">
                <a:solidFill>
                  <a:srgbClr val="FF00FF"/>
                </a:solidFill>
              </a:rPr>
              <a:t>6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1800" dirty="0">
                <a:latin typeface="Arial" pitchFamily="34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57800" y="2816940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8080"/>
                </a:solidFill>
              </a:rPr>
              <a:t>Note: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≠ 0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57800" y="3744186"/>
            <a:ext cx="388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2000" dirty="0">
                <a:solidFill>
                  <a:srgbClr val="008080"/>
                </a:solidFill>
              </a:rPr>
              <a:t>Multiply both sides by the LCD, </a:t>
            </a:r>
            <a:r>
              <a:rPr lang="en-US" sz="2000" dirty="0">
                <a:solidFill>
                  <a:srgbClr val="FF00FF"/>
                </a:solidFill>
              </a:rPr>
              <a:t>6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878804" y="2544096"/>
          <a:ext cx="151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1511280" imgH="838080" progId="Equation.DSMT4">
                  <p:embed/>
                </p:oleObj>
              </mc:Choice>
              <mc:Fallback>
                <p:oleObj name="Equation" r:id="rId5" imgW="1511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804" y="2544096"/>
                        <a:ext cx="1511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2324100" y="3429000"/>
          <a:ext cx="255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7" imgW="2552400" imgH="838080" progId="Equation.DSMT4">
                  <p:embed/>
                </p:oleObj>
              </mc:Choice>
              <mc:Fallback>
                <p:oleObj name="Equation" r:id="rId7" imgW="255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429000"/>
                        <a:ext cx="255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489200" y="4328652"/>
          <a:ext cx="2082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9" imgW="2082600" imgH="469800" progId="Equation.DSMT4">
                  <p:embed/>
                </p:oleObj>
              </mc:Choice>
              <mc:Fallback>
                <p:oleObj name="Equation" r:id="rId9" imgW="20826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328652"/>
                        <a:ext cx="2082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590800" y="4891548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1" imgW="1701720" imgH="291960" progId="Equation.DSMT4">
                  <p:embed/>
                </p:oleObj>
              </mc:Choice>
              <mc:Fallback>
                <p:oleObj name="Equation" r:id="rId11" imgW="17017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91548"/>
                        <a:ext cx="170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47104" y="53340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3" imgW="1066680" imgH="291960" progId="Equation.DSMT4">
                  <p:embed/>
                </p:oleObj>
              </mc:Choice>
              <mc:Fallback>
                <p:oleObj name="Equation" r:id="rId13" imgW="10666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104" y="5334000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390900" y="571746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5" imgW="723600" imgH="291960" progId="Equation.DSMT4">
                  <p:embed/>
                </p:oleObj>
              </mc:Choice>
              <mc:Fallback>
                <p:oleObj name="Equation" r:id="rId15" imgW="7236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571746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Proportions (cont.)</a:t>
            </a:r>
          </a:p>
        </p:txBody>
      </p:sp>
      <p:sp>
        <p:nvSpPr>
          <p:cNvPr id="8195" name="Rectangle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the solution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= 9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347452" y="1098756"/>
          <a:ext cx="1587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1587240" imgH="965160" progId="Equation.DSMT4">
                  <p:embed/>
                </p:oleObj>
              </mc:Choice>
              <mc:Fallback>
                <p:oleObj name="Equation" r:id="rId3" imgW="158724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452" y="1098756"/>
                        <a:ext cx="15875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658396" y="2195052"/>
          <a:ext cx="1104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5" imgW="1104840" imgH="965160" progId="Equation.DSMT4">
                  <p:embed/>
                </p:oleObj>
              </mc:Choice>
              <mc:Fallback>
                <p:oleObj name="Equation" r:id="rId5" imgW="110484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396" y="2195052"/>
                        <a:ext cx="1104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787856" y="3261852"/>
          <a:ext cx="82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825480" imgH="838080" progId="Equation.DSMT4">
                  <p:embed/>
                </p:oleObj>
              </mc:Choice>
              <mc:Fallback>
                <p:oleObj name="Equation" r:id="rId7" imgW="82548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56" y="3261852"/>
                        <a:ext cx="825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Proportions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14288" indent="-14288">
              <a:buFont typeface="Courier New" pitchFamily="49" charset="0"/>
              <a:buNone/>
              <a:tabLst>
                <a:tab pos="114300" algn="l"/>
                <a:tab pos="519113" algn="l"/>
                <a:tab pos="862013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114300" algn="l"/>
                <a:tab pos="519113" algn="l"/>
                <a:tab pos="862013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lnSpc>
                <a:spcPct val="80000"/>
              </a:lnSpc>
              <a:spcBef>
                <a:spcPct val="0"/>
              </a:spcBef>
              <a:buFont typeface="Courier New" pitchFamily="49" charset="0"/>
              <a:buNone/>
              <a:tabLst>
                <a:tab pos="114300" algn="l"/>
                <a:tab pos="519113" algn="l"/>
                <a:tab pos="862013" algn="l"/>
              </a:tabLst>
            </a:pPr>
            <a:endParaRPr lang="en-US" sz="1700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  <a:tabLst>
                <a:tab pos="114300" algn="l"/>
                <a:tab pos="519113" algn="l"/>
                <a:tab pos="862013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548640" y="1263444"/>
          <a:ext cx="177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3" imgW="1778000" imgH="838200" progId="Equation.DSMT4">
                  <p:embed/>
                </p:oleObj>
              </mc:Choice>
              <mc:Fallback>
                <p:oleObj name="Equation" r:id="rId3" imgW="1778000" imgH="83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1263444"/>
                        <a:ext cx="1778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5638800" y="1539669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LCD = 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dirty="0">
                <a:solidFill>
                  <a:srgbClr val="FF00FF"/>
                </a:solidFill>
              </a:rPr>
              <a:t>(</a:t>
            </a:r>
            <a:r>
              <a:rPr lang="en-US" sz="2000" i="1" dirty="0">
                <a:solidFill>
                  <a:srgbClr val="FF00FF"/>
                </a:solidFill>
              </a:rPr>
              <a:t>x </a:t>
            </a:r>
            <a:r>
              <a:rPr lang="en-US" sz="2000" dirty="0">
                <a:solidFill>
                  <a:srgbClr val="FF00FF"/>
                </a:solidFill>
              </a:rPr>
              <a:t>– 6)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467896" y="2347452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5" imgW="1346040" imgH="838080" progId="Equation.DSMT4">
                  <p:embed/>
                </p:oleObj>
              </mc:Choice>
              <mc:Fallback>
                <p:oleObj name="Equation" r:id="rId5" imgW="134604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896" y="2347452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58644" y="3321050"/>
          <a:ext cx="4165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Equation" r:id="rId7" imgW="4165560" imgH="952200" progId="Equation.DSMT4">
                  <p:embed/>
                </p:oleObj>
              </mc:Choice>
              <mc:Fallback>
                <p:oleObj name="Equation" r:id="rId7" imgW="416556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644" y="3321050"/>
                        <a:ext cx="4165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851356" y="4466304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Equation" r:id="rId9" imgW="1752480" imgH="291960" progId="Equation.DSMT4">
                  <p:embed/>
                </p:oleObj>
              </mc:Choice>
              <mc:Fallback>
                <p:oleObj name="Equation" r:id="rId9" imgW="1752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356" y="4466304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52252" y="50292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11" imgW="1498320" imgH="291960" progId="Equation.DSMT4">
                  <p:embed/>
                </p:oleObj>
              </mc:Choice>
              <mc:Fallback>
                <p:oleObj name="Equation" r:id="rId11" imgW="14983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252" y="50292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033252" y="5547852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13" imgW="888840" imgH="291960" progId="Equation.DSMT4">
                  <p:embed/>
                </p:oleObj>
              </mc:Choice>
              <mc:Fallback>
                <p:oleObj name="Equation" r:id="rId13" imgW="88884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252" y="5547852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638800" y="2586438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rgbClr val="008080"/>
                </a:solidFill>
              </a:rPr>
              <a:t>Note: </a:t>
            </a:r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≠ 0, 6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38800" y="3429000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Multiply both sides by the LCD, 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dirty="0">
                <a:solidFill>
                  <a:srgbClr val="FF00FF"/>
                </a:solidFill>
              </a:rPr>
              <a:t>(</a:t>
            </a:r>
            <a:r>
              <a:rPr lang="en-US" sz="2000" i="1" dirty="0">
                <a:solidFill>
                  <a:srgbClr val="FF00FF"/>
                </a:solidFill>
              </a:rPr>
              <a:t>x </a:t>
            </a:r>
            <a:r>
              <a:rPr lang="en-US" sz="2000" dirty="0">
                <a:solidFill>
                  <a:srgbClr val="FF00FF"/>
                </a:solidFill>
              </a:rPr>
              <a:t>– 6)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1143000" y="3505200"/>
            <a:ext cx="9906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209800" y="3810000"/>
            <a:ext cx="1066800" cy="381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496596" y="3604752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23952" y="3880056"/>
            <a:ext cx="3048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Proportions (cont.)</a:t>
            </a:r>
          </a:p>
        </p:txBody>
      </p:sp>
      <p:sp>
        <p:nvSpPr>
          <p:cNvPr id="10243" name="Rectangle 9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28160"/>
          </a:xfrm>
          <a:prstGeom prst="rect">
            <a:avLst/>
          </a:prstGeom>
          <a:noFill/>
        </p:spPr>
        <p:txBody>
          <a:bodyPr/>
          <a:lstStyle/>
          <a:p>
            <a:pPr marL="14288" indent="-14288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14288" indent="-142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14288" indent="-14288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the solution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= 15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90800" y="1265904"/>
          <a:ext cx="1574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3" imgW="1574640" imgH="965160" progId="Equation.DSMT4">
                  <p:embed/>
                </p:oleObj>
              </mc:Choice>
              <mc:Fallback>
                <p:oleObj name="Equation" r:id="rId3" imgW="1574640" imgH="965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65904"/>
                        <a:ext cx="1574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187700" y="2421192"/>
          <a:ext cx="9271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5" imgW="927000" imgH="965160" progId="Equation.DSMT4">
                  <p:embed/>
                </p:oleObj>
              </mc:Choice>
              <mc:Fallback>
                <p:oleObj name="Equation" r:id="rId5" imgW="927000" imgH="965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2421192"/>
                        <a:ext cx="9271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156156" y="3581400"/>
          <a:ext cx="812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7" imgW="812520" imgH="838080" progId="Equation.DSMT4">
                  <p:embed/>
                </p:oleObj>
              </mc:Choice>
              <mc:Fallback>
                <p:oleObj name="Equation" r:id="rId7" imgW="8125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156" y="3581400"/>
                        <a:ext cx="812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Application of Proportions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290513" algn="l"/>
                <a:tab pos="914400" algn="l"/>
                <a:tab pos="1204913" algn="l"/>
                <a:tab pos="1371600" algn="l"/>
              </a:tabLst>
            </a:pPr>
            <a:r>
              <a:rPr lang="en-US" i="0" dirty="0">
                <a:solidFill>
                  <a:schemeClr val="tx1"/>
                </a:solidFill>
              </a:rPr>
              <a:t>On an architect’s scale drawing of a home,      inch </a:t>
            </a:r>
          </a:p>
          <a:p>
            <a:pPr marL="0" indent="0">
              <a:buFont typeface="Courier New" pitchFamily="49" charset="0"/>
              <a:buNone/>
              <a:tabLst>
                <a:tab pos="290513" algn="l"/>
                <a:tab pos="914400" algn="l"/>
                <a:tab pos="1204913" algn="l"/>
                <a:tab pos="1371600" algn="l"/>
              </a:tabLst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290513" algn="l"/>
                <a:tab pos="914400" algn="l"/>
                <a:tab pos="1204913" algn="l"/>
                <a:tab pos="1371600" algn="l"/>
              </a:tabLst>
            </a:pPr>
            <a:r>
              <a:rPr lang="en-US" i="0" dirty="0">
                <a:solidFill>
                  <a:schemeClr val="tx1"/>
                </a:solidFill>
              </a:rPr>
              <a:t>represents </a:t>
            </a:r>
            <a:r>
              <a:rPr lang="en-US" i="0" dirty="0">
                <a:solidFill>
                  <a:srgbClr val="0000FF"/>
                </a:solidFill>
              </a:rPr>
              <a:t>10 feet</a:t>
            </a:r>
            <a:r>
              <a:rPr lang="en-US" i="0" dirty="0">
                <a:solidFill>
                  <a:schemeClr val="tx1"/>
                </a:solidFill>
              </a:rPr>
              <a:t>. What length does a measure of  inches represent?</a:t>
            </a:r>
          </a:p>
          <a:p>
            <a:pPr marL="0" indent="0">
              <a:buFont typeface="Courier New" pitchFamily="49" charset="0"/>
              <a:buNone/>
              <a:tabLst>
                <a:tab pos="290513" algn="l"/>
                <a:tab pos="914400" algn="l"/>
                <a:tab pos="1204913" algn="l"/>
                <a:tab pos="13716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290513" algn="l"/>
                <a:tab pos="914400" algn="l"/>
                <a:tab pos="1204913" algn="l"/>
                <a:tab pos="1371600" algn="l"/>
              </a:tabLst>
            </a:pPr>
            <a:r>
              <a:rPr lang="en-US" i="0" dirty="0">
                <a:solidFill>
                  <a:schemeClr val="tx1"/>
                </a:solidFill>
              </a:rPr>
              <a:t>Set up a proportion representing the information. In this example the numerators are the same type (inches) and the denominators are the same type (feet).</a:t>
            </a:r>
          </a:p>
        </p:txBody>
      </p:sp>
      <p:graphicFrame>
        <p:nvGraphicFramePr>
          <p:cNvPr id="11268" name="Object 8"/>
          <p:cNvGraphicFramePr>
            <a:graphicFrameLocks noChangeAspect="1"/>
          </p:cNvGraphicFramePr>
          <p:nvPr/>
        </p:nvGraphicFramePr>
        <p:xfrm>
          <a:off x="6767052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253800" imgH="838080" progId="Equation.DSMT4">
                  <p:embed/>
                </p:oleObj>
              </mc:Choice>
              <mc:Fallback>
                <p:oleObj name="Equation" r:id="rId3" imgW="253800" imgH="838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7052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7971504" y="1850819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5" imgW="444240" imgH="838080" progId="Equation.DSMT4">
                  <p:embed/>
                </p:oleObj>
              </mc:Choice>
              <mc:Fallback>
                <p:oleObj name="Equation" r:id="rId5" imgW="444240" imgH="838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1504" y="1850819"/>
                        <a:ext cx="4445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Application of Proportions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714500" y="1295400"/>
          <a:ext cx="43815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3" imgW="4381200" imgH="1231560" progId="Equation.DSMT4">
                  <p:embed/>
                </p:oleObj>
              </mc:Choice>
              <mc:Fallback>
                <p:oleObj name="Equation" r:id="rId3" imgW="4381200" imgH="1231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95400"/>
                        <a:ext cx="43815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343206" y="4191000"/>
          <a:ext cx="358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5" imgW="3581280" imgH="838080" progId="Equation.DSMT4">
                  <p:embed/>
                </p:oleObj>
              </mc:Choice>
              <mc:Fallback>
                <p:oleObj name="Equation" r:id="rId5" imgW="35812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206" y="4191000"/>
                        <a:ext cx="358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68186"/>
              </p:ext>
            </p:extLst>
          </p:nvPr>
        </p:nvGraphicFramePr>
        <p:xfrm>
          <a:off x="1600200" y="2760663"/>
          <a:ext cx="60325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7" imgW="6032160" imgH="1231560" progId="Equation.DSMT4">
                  <p:embed/>
                </p:oleObj>
              </mc:Choice>
              <mc:Fallback>
                <p:oleObj name="Equation" r:id="rId7" imgW="6032160" imgH="1231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60663"/>
                        <a:ext cx="60325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0800000" flipV="1">
            <a:off x="1524000" y="3429000"/>
            <a:ext cx="5334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2286000" y="3657600"/>
            <a:ext cx="45720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73692" y="3467100"/>
            <a:ext cx="45720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55720" y="3715116"/>
            <a:ext cx="365760" cy="3048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714</Words>
  <Application>Microsoft Office PowerPoint</Application>
  <PresentationFormat>On-screen Show (4:3)</PresentationFormat>
  <Paragraphs>138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Symbol</vt:lpstr>
      <vt:lpstr>Cambria Math</vt:lpstr>
      <vt:lpstr>Courier New</vt:lpstr>
      <vt:lpstr>Calibri</vt:lpstr>
      <vt:lpstr>Office Theme</vt:lpstr>
      <vt:lpstr>Equation</vt:lpstr>
      <vt:lpstr>MathType 6.0 Equation</vt:lpstr>
      <vt:lpstr>Section 7.4</vt:lpstr>
      <vt:lpstr>Objectives</vt:lpstr>
      <vt:lpstr>Proportions</vt:lpstr>
      <vt:lpstr>Example 1: Proportions</vt:lpstr>
      <vt:lpstr>Example 1: Proportions (cont.)</vt:lpstr>
      <vt:lpstr>Example 1: Proportions (cont.)</vt:lpstr>
      <vt:lpstr>Example 1: Proportions (cont.)</vt:lpstr>
      <vt:lpstr>Example 2: Application of Proportions</vt:lpstr>
      <vt:lpstr>Example 2: Application of Proportions (cont.)</vt:lpstr>
      <vt:lpstr>Example 2: Application of Proportions (cont.)</vt:lpstr>
      <vt:lpstr>Proportions</vt:lpstr>
      <vt:lpstr>Proportions</vt:lpstr>
      <vt:lpstr>Example 3: Similar Triangles</vt:lpstr>
      <vt:lpstr>Example 3: Similar Triangles (cont.)</vt:lpstr>
      <vt:lpstr>Example 3: Similar Triangles (cont.)</vt:lpstr>
      <vt:lpstr>Solving Equations with Rational Expressions</vt:lpstr>
      <vt:lpstr>Example 4: Solving Equations Involving Rational Expressions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4: Solving Equations Involving Rational Expressions (cont.)</vt:lpstr>
      <vt:lpstr>Example 5: Solving a Formula for a Specified Variable</vt:lpstr>
      <vt:lpstr>Example 5: Solving a Formula for a Specified Variable (cont.)</vt:lpstr>
      <vt:lpstr>Practice Problems</vt:lpstr>
      <vt:lpstr>Practice Problems (cont.)</vt:lpstr>
      <vt:lpstr>Practice Problem Answers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Daniel Breuer</cp:lastModifiedBy>
  <cp:revision>8</cp:revision>
  <dcterms:created xsi:type="dcterms:W3CDTF">2013-04-26T14:43:13Z</dcterms:created>
  <dcterms:modified xsi:type="dcterms:W3CDTF">2018-09-04T19:51:53Z</dcterms:modified>
</cp:coreProperties>
</file>