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87"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99"/>
    <a:srgbClr val="0000F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2" d="100"/>
          <a:sy n="102" d="100"/>
        </p:scale>
        <p:origin x="103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19.wmf"/><Relationship Id="rId5" Type="http://schemas.openxmlformats.org/officeDocument/2006/relationships/image" Target="../media/image42.wmf"/><Relationship Id="rId4" Type="http://schemas.openxmlformats.org/officeDocument/2006/relationships/image" Target="../media/image4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emf"/><Relationship Id="rId1" Type="http://schemas.openxmlformats.org/officeDocument/2006/relationships/image" Target="../media/image19.wmf"/><Relationship Id="rId5" Type="http://schemas.openxmlformats.org/officeDocument/2006/relationships/image" Target="../media/image46.wmf"/><Relationship Id="rId4" Type="http://schemas.openxmlformats.org/officeDocument/2006/relationships/image" Target="../media/image4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e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8.wmf"/><Relationship Id="rId1" Type="http://schemas.openxmlformats.org/officeDocument/2006/relationships/image" Target="../media/image1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4" Type="http://schemas.openxmlformats.org/officeDocument/2006/relationships/image" Target="../media/image72.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5" Type="http://schemas.openxmlformats.org/officeDocument/2006/relationships/image" Target="../media/image60.wmf"/><Relationship Id="rId4" Type="http://schemas.openxmlformats.org/officeDocument/2006/relationships/image" Target="../media/image77.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2.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image" Target="../media/image8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2.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1.emf"/><Relationship Id="rId7" Type="http://schemas.openxmlformats.org/officeDocument/2006/relationships/image" Target="../media/image25.wmf"/><Relationship Id="rId2" Type="http://schemas.openxmlformats.org/officeDocument/2006/relationships/image" Target="../media/image20.e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19.wmf"/><Relationship Id="rId5" Type="http://schemas.openxmlformats.org/officeDocument/2006/relationships/image" Target="../media/image29.wmf"/><Relationship Id="rId4"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e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7/27/2017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274017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400B57-8E2E-48B7-88B8-4714D37C7509}" type="datetimeFigureOut">
              <a:rPr lang="en-US" smtClean="0"/>
              <a:pPr/>
              <a:t>7/27/2017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B22A34-BD38-43D7-A054-558F994105EE}" type="slidenum">
              <a:rPr lang="en-US" smtClean="0"/>
              <a:pPr/>
              <a:t>‹#›</a:t>
            </a:fld>
            <a:endParaRPr lang="en-US" dirty="0"/>
          </a:p>
        </p:txBody>
      </p:sp>
    </p:spTree>
    <p:extLst>
      <p:ext uri="{BB962C8B-B14F-4D97-AF65-F5344CB8AC3E}">
        <p14:creationId xmlns:p14="http://schemas.microsoft.com/office/powerpoint/2010/main" val="3411907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a:t>
            </a:r>
            <a:r>
              <a:rPr lang="en-US" baseline="-25000" dirty="0" smtClean="0">
                <a:solidFill>
                  <a:srgbClr val="2D7D9F"/>
                </a:solidFill>
              </a:rPr>
              <a:t>Learning</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a:t>
            </a:r>
            <a:r>
              <a:rPr lang="en-US" baseline="-25000" dirty="0" smtClean="0">
                <a:solidFill>
                  <a:srgbClr val="2D7D9F"/>
                </a:solidFill>
              </a:rPr>
              <a:t>Learning</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1.emf"/><Relationship Id="rId13"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5.vml"/><Relationship Id="rId6" Type="http://schemas.openxmlformats.org/officeDocument/2006/relationships/image" Target="../media/image20.e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3.bin"/><Relationship Id="rId1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29.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6.wmf"/><Relationship Id="rId11" Type="http://schemas.openxmlformats.org/officeDocument/2006/relationships/oleObject" Target="../embeddings/oleObject31.bin"/><Relationship Id="rId5" Type="http://schemas.openxmlformats.org/officeDocument/2006/relationships/oleObject" Target="../embeddings/oleObject28.bin"/><Relationship Id="rId10" Type="http://schemas.openxmlformats.org/officeDocument/2006/relationships/image" Target="../media/image28.wmf"/><Relationship Id="rId4" Type="http://schemas.openxmlformats.org/officeDocument/2006/relationships/image" Target="../media/image19.wmf"/><Relationship Id="rId9"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1.wmf"/><Relationship Id="rId5" Type="http://schemas.openxmlformats.org/officeDocument/2006/relationships/oleObject" Target="../embeddings/oleObject34.bin"/><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36.wmf"/><Relationship Id="rId4" Type="http://schemas.openxmlformats.org/officeDocument/2006/relationships/image" Target="../media/image33.emf"/><Relationship Id="rId9" Type="http://schemas.openxmlformats.org/officeDocument/2006/relationships/oleObject" Target="../embeddings/oleObject39.bin"/><Relationship Id="rId14" Type="http://schemas.openxmlformats.org/officeDocument/2006/relationships/image" Target="../media/image38.wmf"/></Relationships>
</file>

<file path=ppt/slides/_rels/slide15.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9.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41.wmf"/><Relationship Id="rId4" Type="http://schemas.openxmlformats.org/officeDocument/2006/relationships/image" Target="../media/image19.wmf"/><Relationship Id="rId9" Type="http://schemas.openxmlformats.org/officeDocument/2006/relationships/oleObject" Target="../embeddings/oleObject45.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49.bin"/><Relationship Id="rId13" Type="http://schemas.openxmlformats.org/officeDocument/2006/relationships/image" Target="../media/image46.wmf"/><Relationship Id="rId3" Type="http://schemas.openxmlformats.org/officeDocument/2006/relationships/oleObject" Target="../embeddings/oleObject47.bin"/><Relationship Id="rId7" Type="http://schemas.openxmlformats.org/officeDocument/2006/relationships/image" Target="../media/image43.emf"/><Relationship Id="rId12"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48.bin"/><Relationship Id="rId11" Type="http://schemas.openxmlformats.org/officeDocument/2006/relationships/image" Target="../media/image45.wmf"/><Relationship Id="rId5" Type="http://schemas.openxmlformats.org/officeDocument/2006/relationships/image" Target="../media/image47.png"/><Relationship Id="rId10" Type="http://schemas.openxmlformats.org/officeDocument/2006/relationships/oleObject" Target="../embeddings/oleObject50.bin"/><Relationship Id="rId4" Type="http://schemas.openxmlformats.org/officeDocument/2006/relationships/image" Target="../media/image19.wmf"/><Relationship Id="rId9" Type="http://schemas.openxmlformats.org/officeDocument/2006/relationships/image" Target="../media/image44.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52.bin"/><Relationship Id="rId7"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9.wmf"/><Relationship Id="rId5" Type="http://schemas.openxmlformats.org/officeDocument/2006/relationships/oleObject" Target="../embeddings/oleObject53.bin"/><Relationship Id="rId4" Type="http://schemas.openxmlformats.org/officeDocument/2006/relationships/image" Target="../media/image48.wmf"/></Relationships>
</file>

<file path=ppt/slides/_rels/slide19.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55.wmf"/><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13.vml"/><Relationship Id="rId6" Type="http://schemas.openxmlformats.org/officeDocument/2006/relationships/image" Target="../media/image52.wmf"/><Relationship Id="rId11" Type="http://schemas.openxmlformats.org/officeDocument/2006/relationships/oleObject" Target="../embeddings/oleObject59.bin"/><Relationship Id="rId5" Type="http://schemas.openxmlformats.org/officeDocument/2006/relationships/oleObject" Target="../embeddings/oleObject56.bin"/><Relationship Id="rId15" Type="http://schemas.openxmlformats.org/officeDocument/2006/relationships/oleObject" Target="../embeddings/oleObject61.bin"/><Relationship Id="rId10" Type="http://schemas.openxmlformats.org/officeDocument/2006/relationships/image" Target="../media/image54.wmf"/><Relationship Id="rId4" Type="http://schemas.openxmlformats.org/officeDocument/2006/relationships/image" Target="../media/image51.emf"/><Relationship Id="rId9" Type="http://schemas.openxmlformats.org/officeDocument/2006/relationships/oleObject" Target="../embeddings/oleObject58.bin"/><Relationship Id="rId14" Type="http://schemas.openxmlformats.org/officeDocument/2006/relationships/image" Target="../media/image5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8.wmf"/><Relationship Id="rId5" Type="http://schemas.openxmlformats.org/officeDocument/2006/relationships/oleObject" Target="../embeddings/oleObject63.bin"/><Relationship Id="rId4" Type="http://schemas.openxmlformats.org/officeDocument/2006/relationships/image" Target="../media/image19.wmf"/></Relationships>
</file>

<file path=ppt/slides/_rels/slide21.xml.rels><?xml version="1.0" encoding="UTF-8" standalone="yes"?>
<Relationships xmlns="http://schemas.openxmlformats.org/package/2006/relationships"><Relationship Id="rId2" Type="http://schemas.openxmlformats.org/officeDocument/2006/relationships/image" Target="../media/image5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1.wmf"/><Relationship Id="rId5" Type="http://schemas.openxmlformats.org/officeDocument/2006/relationships/oleObject" Target="../embeddings/oleObject65.bin"/><Relationship Id="rId4" Type="http://schemas.openxmlformats.org/officeDocument/2006/relationships/image" Target="../media/image60.wmf"/></Relationships>
</file>

<file path=ppt/slides/_rels/slide24.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72.bin"/><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67.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4.wmf"/><Relationship Id="rId11" Type="http://schemas.openxmlformats.org/officeDocument/2006/relationships/oleObject" Target="../embeddings/oleObject71.bin"/><Relationship Id="rId5" Type="http://schemas.openxmlformats.org/officeDocument/2006/relationships/oleObject" Target="../embeddings/oleObject68.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70.bin"/><Relationship Id="rId14" Type="http://schemas.openxmlformats.org/officeDocument/2006/relationships/image" Target="../media/image68.wmf"/></Relationships>
</file>

<file path=ppt/slides/_rels/slide25.x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oleObject" Target="../embeddings/oleObject73.bin"/><Relationship Id="rId7"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70.wmf"/><Relationship Id="rId5" Type="http://schemas.openxmlformats.org/officeDocument/2006/relationships/oleObject" Target="../embeddings/oleObject74.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6.bin"/></Relationships>
</file>

<file path=ppt/slides/_rels/slide26.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60.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75.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80.bin"/></Relationships>
</file>

<file path=ppt/slides/_rels/slide28.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7.bin"/><Relationship Id="rId18" Type="http://schemas.openxmlformats.org/officeDocument/2006/relationships/image" Target="../media/image85.wmf"/><Relationship Id="rId3" Type="http://schemas.openxmlformats.org/officeDocument/2006/relationships/oleObject" Target="../embeddings/oleObject82.bin"/><Relationship Id="rId7" Type="http://schemas.openxmlformats.org/officeDocument/2006/relationships/oleObject" Target="../embeddings/oleObject84.bin"/><Relationship Id="rId12" Type="http://schemas.openxmlformats.org/officeDocument/2006/relationships/image" Target="../media/image82.wmf"/><Relationship Id="rId17" Type="http://schemas.openxmlformats.org/officeDocument/2006/relationships/oleObject" Target="../embeddings/oleObject89.bin"/><Relationship Id="rId2" Type="http://schemas.openxmlformats.org/officeDocument/2006/relationships/slideLayout" Target="../slideLayouts/slideLayout2.xml"/><Relationship Id="rId16" Type="http://schemas.openxmlformats.org/officeDocument/2006/relationships/image" Target="../media/image84.wmf"/><Relationship Id="rId1" Type="http://schemas.openxmlformats.org/officeDocument/2006/relationships/vmlDrawing" Target="../drawings/vmlDrawing19.vml"/><Relationship Id="rId6" Type="http://schemas.openxmlformats.org/officeDocument/2006/relationships/image" Target="../media/image79.wmf"/><Relationship Id="rId11" Type="http://schemas.openxmlformats.org/officeDocument/2006/relationships/oleObject" Target="../embeddings/oleObject86.bin"/><Relationship Id="rId5" Type="http://schemas.openxmlformats.org/officeDocument/2006/relationships/oleObject" Target="../embeddings/oleObject83.bin"/><Relationship Id="rId15" Type="http://schemas.openxmlformats.org/officeDocument/2006/relationships/oleObject" Target="../embeddings/oleObject88.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5.bin"/><Relationship Id="rId14" Type="http://schemas.openxmlformats.org/officeDocument/2006/relationships/image" Target="../media/image83.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87.wmf"/><Relationship Id="rId5" Type="http://schemas.openxmlformats.org/officeDocument/2006/relationships/oleObject" Target="../embeddings/oleObject91.bin"/><Relationship Id="rId4" Type="http://schemas.openxmlformats.org/officeDocument/2006/relationships/image" Target="../media/image8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7.wmf"/><Relationship Id="rId2" Type="http://schemas.openxmlformats.org/officeDocument/2006/relationships/slideLayout" Target="../slideLayouts/slideLayout2.xml"/><Relationship Id="rId16" Type="http://schemas.openxmlformats.org/officeDocument/2006/relationships/image" Target="../media/image9.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6.wmf"/><Relationship Id="rId4" Type="http://schemas.openxmlformats.org/officeDocument/2006/relationships/image" Target="../media/image2.wmf"/><Relationship Id="rId9" Type="http://schemas.openxmlformats.org/officeDocument/2006/relationships/oleObject" Target="../embeddings/oleObject6.bin"/><Relationship Id="rId1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image" Target="../media/image15.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2.wmf"/><Relationship Id="rId4" Type="http://schemas.openxmlformats.org/officeDocument/2006/relationships/image" Target="../media/image2.wmf"/><Relationship Id="rId9" Type="http://schemas.openxmlformats.org/officeDocument/2006/relationships/oleObject" Target="../embeddings/oleObject13.bin"/><Relationship Id="rId14" Type="http://schemas.openxmlformats.org/officeDocument/2006/relationships/image" Target="../media/image14.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7.wmf"/><Relationship Id="rId5" Type="http://schemas.openxmlformats.org/officeDocument/2006/relationships/oleObject" Target="../embeddings/oleObject18.bin"/><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7.5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Applications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smtClean="0">
                <a:solidFill>
                  <a:schemeClr val="accent1"/>
                </a:solidFill>
              </a:rPr>
              <a:t>Example 2: Work Problems (cont.)</a:t>
            </a:r>
          </a:p>
        </p:txBody>
      </p:sp>
      <p:graphicFrame>
        <p:nvGraphicFramePr>
          <p:cNvPr id="13315" name="Object 25"/>
          <p:cNvGraphicFramePr>
            <a:graphicFrameLocks noChangeAspect="1"/>
          </p:cNvGraphicFramePr>
          <p:nvPr/>
        </p:nvGraphicFramePr>
        <p:xfrm>
          <a:off x="3276600" y="1473200"/>
          <a:ext cx="914400" cy="336550"/>
        </p:xfrm>
        <a:graphic>
          <a:graphicData uri="http://schemas.openxmlformats.org/presentationml/2006/ole">
            <mc:AlternateContent xmlns:mc="http://schemas.openxmlformats.org/markup-compatibility/2006">
              <mc:Choice xmlns:v="urn:schemas-microsoft-com:vml" Requires="v">
                <p:oleObj spid="_x0000_s5136" name="Equation" r:id="rId3" imgW="457677" imgH="793306" progId="Equation.DSMT4">
                  <p:embed/>
                </p:oleObj>
              </mc:Choice>
              <mc:Fallback>
                <p:oleObj name="Equation" r:id="rId3" imgW="457677" imgH="793306" progId="Equation.DSMT4">
                  <p:embed/>
                  <p:pic>
                    <p:nvPicPr>
                      <p:cNvPr id="0" name="Object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4732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30"/>
          <p:cNvGraphicFramePr>
            <a:graphicFrameLocks noChangeAspect="1"/>
          </p:cNvGraphicFramePr>
          <p:nvPr/>
        </p:nvGraphicFramePr>
        <p:xfrm>
          <a:off x="1085850" y="1333500"/>
          <a:ext cx="6451600" cy="2108200"/>
        </p:xfrm>
        <a:graphic>
          <a:graphicData uri="http://schemas.openxmlformats.org/presentationml/2006/ole">
            <mc:AlternateContent xmlns:mc="http://schemas.openxmlformats.org/markup-compatibility/2006">
              <mc:Choice xmlns:v="urn:schemas-microsoft-com:vml" Requires="v">
                <p:oleObj spid="_x0000_s5137" name="Equation" r:id="rId5" imgW="8589960" imgH="2790720" progId="Equation.DSMT4">
                  <p:embed/>
                </p:oleObj>
              </mc:Choice>
              <mc:Fallback>
                <p:oleObj name="Equation" r:id="rId5" imgW="8589960" imgH="2790720" progId="Equation.DSMT4">
                  <p:embed/>
                  <p:pic>
                    <p:nvPicPr>
                      <p:cNvPr id="0" name="Object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5850" y="1333500"/>
                        <a:ext cx="6451600" cy="210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31"/>
          <p:cNvGraphicFramePr>
            <a:graphicFrameLocks noChangeAspect="1"/>
          </p:cNvGraphicFramePr>
          <p:nvPr/>
        </p:nvGraphicFramePr>
        <p:xfrm>
          <a:off x="1076325" y="3889884"/>
          <a:ext cx="3822700" cy="838200"/>
        </p:xfrm>
        <a:graphic>
          <a:graphicData uri="http://schemas.openxmlformats.org/presentationml/2006/ole">
            <mc:AlternateContent xmlns:mc="http://schemas.openxmlformats.org/markup-compatibility/2006">
              <mc:Choice xmlns:v="urn:schemas-microsoft-com:vml" Requires="v">
                <p:oleObj spid="_x0000_s5138" name="Equation" r:id="rId7" imgW="3822480" imgH="838080" progId="Equation.DSMT4">
                  <p:embed/>
                </p:oleObj>
              </mc:Choice>
              <mc:Fallback>
                <p:oleObj name="Equation" r:id="rId7" imgW="3822480" imgH="838080" progId="Equation.DSMT4">
                  <p:embed/>
                  <p:pic>
                    <p:nvPicPr>
                      <p:cNvPr id="0" name="Object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6325" y="3889884"/>
                        <a:ext cx="3822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2440860" y="4967748"/>
          <a:ext cx="1765300" cy="292100"/>
        </p:xfrm>
        <a:graphic>
          <a:graphicData uri="http://schemas.openxmlformats.org/presentationml/2006/ole">
            <mc:AlternateContent xmlns:mc="http://schemas.openxmlformats.org/markup-compatibility/2006">
              <mc:Choice xmlns:v="urn:schemas-microsoft-com:vml" Requires="v">
                <p:oleObj spid="_x0000_s5139" name="Equation" r:id="rId9" imgW="1765080" imgH="291960" progId="Equation.DSMT4">
                  <p:embed/>
                </p:oleObj>
              </mc:Choice>
              <mc:Fallback>
                <p:oleObj name="Equation" r:id="rId9" imgW="176508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40860" y="4967748"/>
                        <a:ext cx="176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5410200" y="4053348"/>
          <a:ext cx="3530600" cy="596900"/>
        </p:xfrm>
        <a:graphic>
          <a:graphicData uri="http://schemas.openxmlformats.org/presentationml/2006/ole">
            <mc:AlternateContent xmlns:mc="http://schemas.openxmlformats.org/markup-compatibility/2006">
              <mc:Choice xmlns:v="urn:schemas-microsoft-com:vml" Requires="v">
                <p:oleObj spid="_x0000_s5140" name="Equation" r:id="rId11" imgW="3530520" imgH="596880" progId="Equation.DSMT4">
                  <p:embed/>
                </p:oleObj>
              </mc:Choice>
              <mc:Fallback>
                <p:oleObj name="Equation" r:id="rId11" imgW="3530520" imgH="596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10200" y="4053348"/>
                        <a:ext cx="3530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558004" y="3850148"/>
          <a:ext cx="165100" cy="203200"/>
        </p:xfrm>
        <a:graphic>
          <a:graphicData uri="http://schemas.openxmlformats.org/presentationml/2006/ole">
            <mc:AlternateContent xmlns:mc="http://schemas.openxmlformats.org/markup-compatibility/2006">
              <mc:Choice xmlns:v="urn:schemas-microsoft-com:vml" Requires="v">
                <p:oleObj spid="_x0000_s5141" name="Equation" r:id="rId13" imgW="164880" imgH="203040" progId="Equation.DSMT4">
                  <p:embed/>
                </p:oleObj>
              </mc:Choice>
              <mc:Fallback>
                <p:oleObj name="Equation" r:id="rId13" imgW="164880" imgH="2030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58004" y="3850148"/>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971800" y="3824748"/>
          <a:ext cx="152400" cy="228600"/>
        </p:xfrm>
        <a:graphic>
          <a:graphicData uri="http://schemas.openxmlformats.org/presentationml/2006/ole">
            <mc:AlternateContent xmlns:mc="http://schemas.openxmlformats.org/markup-compatibility/2006">
              <mc:Choice xmlns:v="urn:schemas-microsoft-com:vml" Requires="v">
                <p:oleObj spid="_x0000_s5142" name="Equation" r:id="rId15" imgW="152280" imgH="228600" progId="Equation.DSMT4">
                  <p:embed/>
                </p:oleObj>
              </mc:Choice>
              <mc:Fallback>
                <p:oleObj name="Equation" r:id="rId15" imgW="152280" imgH="22860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71800" y="3824748"/>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5400000">
            <a:off x="1020096" y="442206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1415844" y="41148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2362200" y="44196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2819400" y="4144296"/>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3771900" y="4457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4457700" y="42291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smtClean="0">
                <a:solidFill>
                  <a:schemeClr val="accent1"/>
                </a:solidFill>
              </a:rPr>
              <a:t>Example 2: Work Problems (cont.)</a:t>
            </a:r>
          </a:p>
        </p:txBody>
      </p:sp>
      <p:sp>
        <p:nvSpPr>
          <p:cNvPr id="8" name="Content Placeholder 7"/>
          <p:cNvSpPr>
            <a:spLocks noGrp="1"/>
          </p:cNvSpPr>
          <p:nvPr>
            <p:ph idx="1"/>
          </p:nvPr>
        </p:nvSpPr>
        <p:spPr>
          <a:xfrm>
            <a:off x="457200" y="3124200"/>
            <a:ext cx="8229600" cy="2727960"/>
          </a:xfrm>
        </p:spPr>
        <p:txBody>
          <a:bodyPr/>
          <a:lstStyle/>
          <a:p>
            <a:r>
              <a:rPr lang="en-US" dirty="0" smtClean="0"/>
              <a:t>Together, they can build the patio cover in        hours, </a:t>
            </a:r>
          </a:p>
          <a:p>
            <a:pPr>
              <a:spcBef>
                <a:spcPct val="35000"/>
              </a:spcBef>
            </a:pPr>
            <a:r>
              <a:rPr lang="en-US" dirty="0" smtClean="0"/>
              <a:t>or       hours.</a:t>
            </a:r>
          </a:p>
          <a:p>
            <a:pPr>
              <a:spcBef>
                <a:spcPts val="1200"/>
              </a:spcBef>
            </a:pPr>
            <a:r>
              <a:rPr lang="en-US" dirty="0" smtClean="0"/>
              <a:t>(Note that this answer is reasonable because the time is less than either person would take working alone.)</a:t>
            </a:r>
          </a:p>
          <a:p>
            <a:endParaRPr lang="en-US" dirty="0"/>
          </a:p>
        </p:txBody>
      </p:sp>
      <p:graphicFrame>
        <p:nvGraphicFramePr>
          <p:cNvPr id="14339" name="Object 3"/>
          <p:cNvGraphicFramePr>
            <a:graphicFrameLocks noChangeAspect="1"/>
          </p:cNvGraphicFramePr>
          <p:nvPr/>
        </p:nvGraphicFramePr>
        <p:xfrm>
          <a:off x="3276600" y="1968500"/>
          <a:ext cx="914400" cy="336550"/>
        </p:xfrm>
        <a:graphic>
          <a:graphicData uri="http://schemas.openxmlformats.org/presentationml/2006/ole">
            <mc:AlternateContent xmlns:mc="http://schemas.openxmlformats.org/markup-compatibility/2006">
              <mc:Choice xmlns:v="urn:schemas-microsoft-com:vml" Requires="v">
                <p:oleObj spid="_x0000_s6156" name="Equation" r:id="rId3" imgW="457677" imgH="793306" progId="Equation.DSMT4">
                  <p:embed/>
                </p:oleObj>
              </mc:Choice>
              <mc:Fallback>
                <p:oleObj name="Equation" r:id="rId3" imgW="457677" imgH="793306"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968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0" name="Object 5"/>
          <p:cNvGraphicFramePr>
            <a:graphicFrameLocks noChangeAspect="1"/>
          </p:cNvGraphicFramePr>
          <p:nvPr/>
        </p:nvGraphicFramePr>
        <p:xfrm>
          <a:off x="3924300" y="1524000"/>
          <a:ext cx="1079500" cy="279400"/>
        </p:xfrm>
        <a:graphic>
          <a:graphicData uri="http://schemas.openxmlformats.org/presentationml/2006/ole">
            <mc:AlternateContent xmlns:mc="http://schemas.openxmlformats.org/markup-compatibility/2006">
              <mc:Choice xmlns:v="urn:schemas-microsoft-com:vml" Requires="v">
                <p:oleObj spid="_x0000_s6157" name="Equation" r:id="rId5" imgW="1079280" imgH="279360" progId="Equation.DSMT4">
                  <p:embed/>
                </p:oleObj>
              </mc:Choice>
              <mc:Fallback>
                <p:oleObj name="Equation" r:id="rId5" imgW="1079280" imgH="27936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4300" y="1524000"/>
                        <a:ext cx="1079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10"/>
          <p:cNvGraphicFramePr>
            <a:graphicFrameLocks noChangeAspect="1"/>
          </p:cNvGraphicFramePr>
          <p:nvPr/>
        </p:nvGraphicFramePr>
        <p:xfrm>
          <a:off x="6674056" y="3033252"/>
          <a:ext cx="444500" cy="825500"/>
        </p:xfrm>
        <a:graphic>
          <a:graphicData uri="http://schemas.openxmlformats.org/presentationml/2006/ole">
            <mc:AlternateContent xmlns:mc="http://schemas.openxmlformats.org/markup-compatibility/2006">
              <mc:Choice xmlns:v="urn:schemas-microsoft-com:vml" Requires="v">
                <p:oleObj spid="_x0000_s6158" name="Equation" r:id="rId7" imgW="444307" imgH="825142" progId="Equation.DSMT4">
                  <p:embed/>
                </p:oleObj>
              </mc:Choice>
              <mc:Fallback>
                <p:oleObj name="Equation" r:id="rId7" imgW="444307" imgH="825142" progId="Equation.DSMT4">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74056" y="3033252"/>
                        <a:ext cx="4445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11"/>
          <p:cNvGraphicFramePr>
            <a:graphicFrameLocks noChangeAspect="1"/>
          </p:cNvGraphicFramePr>
          <p:nvPr/>
        </p:nvGraphicFramePr>
        <p:xfrm>
          <a:off x="914400" y="3587750"/>
          <a:ext cx="457200" cy="825500"/>
        </p:xfrm>
        <a:graphic>
          <a:graphicData uri="http://schemas.openxmlformats.org/presentationml/2006/ole">
            <mc:AlternateContent xmlns:mc="http://schemas.openxmlformats.org/markup-compatibility/2006">
              <mc:Choice xmlns:v="urn:schemas-microsoft-com:vml" Requires="v">
                <p:oleObj spid="_x0000_s6159" name="Equation" r:id="rId9" imgW="457200" imgH="825480" progId="Equation.DSMT4">
                  <p:embed/>
                </p:oleObj>
              </mc:Choice>
              <mc:Fallback>
                <p:oleObj name="Equation" r:id="rId9" imgW="457200" imgH="825480"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3587750"/>
                        <a:ext cx="457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4114800" y="1995948"/>
          <a:ext cx="965200" cy="838200"/>
        </p:xfrm>
        <a:graphic>
          <a:graphicData uri="http://schemas.openxmlformats.org/presentationml/2006/ole">
            <mc:AlternateContent xmlns:mc="http://schemas.openxmlformats.org/markup-compatibility/2006">
              <mc:Choice xmlns:v="urn:schemas-microsoft-com:vml" Requires="v">
                <p:oleObj spid="_x0000_s6160" name="Equation" r:id="rId11" imgW="965160" imgH="838080" progId="Equation.DSMT4">
                  <p:embed/>
                </p:oleObj>
              </mc:Choice>
              <mc:Fallback>
                <p:oleObj name="Equation" r:id="rId11" imgW="9651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14800" y="1995948"/>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smtClean="0">
                <a:solidFill>
                  <a:schemeClr val="accent1"/>
                </a:solidFill>
              </a:rPr>
              <a:t>Example 2: Work Problems (cont.)</a:t>
            </a:r>
          </a:p>
        </p:txBody>
      </p:sp>
      <p:sp>
        <p:nvSpPr>
          <p:cNvPr id="5" name="Content Placeholder 4"/>
          <p:cNvSpPr>
            <a:spLocks noGrp="1"/>
          </p:cNvSpPr>
          <p:nvPr>
            <p:ph idx="1"/>
          </p:nvPr>
        </p:nvSpPr>
        <p:spPr/>
        <p:txBody>
          <a:bodyPr/>
          <a:lstStyle/>
          <a:p>
            <a:pPr>
              <a:tabLst>
                <a:tab pos="463550" algn="l"/>
              </a:tabLst>
            </a:pPr>
            <a:r>
              <a:rPr lang="en-US" b="1" dirty="0" smtClean="0"/>
              <a:t>b.</a:t>
            </a:r>
            <a:r>
              <a:rPr lang="en-US" dirty="0" smtClean="0"/>
              <a:t>	A man can wax his car three times faster than his 	daughter can.  Together they can do the job in 	</a:t>
            </a:r>
            <a:r>
              <a:rPr lang="en-US" dirty="0" smtClean="0">
                <a:solidFill>
                  <a:srgbClr val="0000FF"/>
                </a:solidFill>
              </a:rPr>
              <a:t>4 hours</a:t>
            </a:r>
            <a:r>
              <a:rPr lang="en-US" dirty="0" smtClean="0"/>
              <a:t>.  How long would it take each of them 	working alone?</a:t>
            </a:r>
          </a:p>
          <a:p>
            <a:pPr>
              <a:tabLst>
                <a:tab pos="463550" algn="l"/>
              </a:tabLst>
            </a:pPr>
            <a:r>
              <a:rPr lang="en-US" b="1" dirty="0" smtClean="0"/>
              <a:t>Solution</a:t>
            </a:r>
          </a:p>
          <a:p>
            <a:pPr>
              <a:tabLst>
                <a:tab pos="463550" algn="l"/>
              </a:tabLst>
            </a:pPr>
            <a:r>
              <a:rPr lang="en-US" dirty="0" smtClean="0"/>
              <a:t>Let </a:t>
            </a:r>
            <a:r>
              <a:rPr lang="en-US" i="1" dirty="0" smtClean="0"/>
              <a:t>t</a:t>
            </a:r>
            <a:r>
              <a:rPr lang="en-US" dirty="0" smtClean="0"/>
              <a:t> = number of hours for man alone to wax the car </a:t>
            </a:r>
          </a:p>
          <a:p>
            <a:pPr>
              <a:tabLst>
                <a:tab pos="463550" algn="l"/>
              </a:tabLst>
            </a:pPr>
            <a:r>
              <a:rPr lang="en-US" dirty="0" smtClean="0"/>
              <a:t>and</a:t>
            </a:r>
          </a:p>
          <a:p>
            <a:pPr>
              <a:tabLst>
                <a:tab pos="463550" algn="l"/>
              </a:tabLst>
            </a:pPr>
            <a:r>
              <a:rPr lang="en-US" dirty="0" smtClean="0"/>
              <a:t>3</a:t>
            </a:r>
            <a:r>
              <a:rPr lang="en-US" i="1" dirty="0" smtClean="0"/>
              <a:t>t</a:t>
            </a:r>
            <a:r>
              <a:rPr lang="en-US" dirty="0" smtClean="0"/>
              <a:t> = number of hours for daughter alone to wax the car.</a:t>
            </a:r>
          </a:p>
          <a:p>
            <a:endParaRPr lang="en-US" dirty="0"/>
          </a:p>
        </p:txBody>
      </p:sp>
      <p:graphicFrame>
        <p:nvGraphicFramePr>
          <p:cNvPr id="15363" name="Object 3"/>
          <p:cNvGraphicFramePr>
            <a:graphicFrameLocks noChangeAspect="1"/>
          </p:cNvGraphicFramePr>
          <p:nvPr/>
        </p:nvGraphicFramePr>
        <p:xfrm>
          <a:off x="3276600" y="1968500"/>
          <a:ext cx="914400" cy="336550"/>
        </p:xfrm>
        <a:graphic>
          <a:graphicData uri="http://schemas.openxmlformats.org/presentationml/2006/ole">
            <mc:AlternateContent xmlns:mc="http://schemas.openxmlformats.org/markup-compatibility/2006">
              <mc:Choice xmlns:v="urn:schemas-microsoft-com:vml" Requires="v">
                <p:oleObj spid="_x0000_s7172" name="Equation" r:id="rId3" imgW="457677" imgH="793306" progId="Equation.DSMT4">
                  <p:embed/>
                </p:oleObj>
              </mc:Choice>
              <mc:Fallback>
                <p:oleObj name="Equation" r:id="rId3" imgW="457677" imgH="793306"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968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p:cNvSpPr>
          <p:nvPr>
            <p:ph type="title"/>
          </p:nvPr>
        </p:nvSpPr>
        <p:spPr>
          <a:prstGeom prst="rect">
            <a:avLst/>
          </a:prstGeom>
          <a:noFill/>
        </p:spPr>
        <p:txBody>
          <a:bodyPr/>
          <a:lstStyle/>
          <a:p>
            <a:r>
              <a:rPr lang="en-US" sz="3200" dirty="0" smtClean="0">
                <a:solidFill>
                  <a:schemeClr val="accent1"/>
                </a:solidFill>
              </a:rPr>
              <a:t>Example 2: Work Problems (cont.)</a:t>
            </a:r>
          </a:p>
        </p:txBody>
      </p:sp>
      <p:graphicFrame>
        <p:nvGraphicFramePr>
          <p:cNvPr id="894981" name="Group 5"/>
          <p:cNvGraphicFramePr>
            <a:graphicFrameLocks noGrp="1"/>
          </p:cNvGraphicFramePr>
          <p:nvPr/>
        </p:nvGraphicFramePr>
        <p:xfrm>
          <a:off x="457200" y="1308100"/>
          <a:ext cx="8229600" cy="4206240"/>
        </p:xfrm>
        <a:graphic>
          <a:graphicData uri="http://schemas.openxmlformats.org/drawingml/2006/table">
            <a:tbl>
              <a:tblPr firstRow="1" bandRow="1">
                <a:tableStyleId>{21E4AEA4-8DFA-4A89-87EB-49C32662AFE0}</a:tableStyleId>
              </a:tblPr>
              <a:tblGrid>
                <a:gridCol w="1981200"/>
                <a:gridCol w="3200400"/>
                <a:gridCol w="3048000"/>
              </a:tblGrid>
              <a:tr h="11535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Person(s)</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Time of Work (in Hours)</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Part of Work Done in 1 Hour</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01755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Man</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i="1" u="none" strike="noStrike" cap="none" normalizeH="0" baseline="0" dirty="0" smtClean="0">
                          <a:ln>
                            <a:noFill/>
                          </a:ln>
                          <a:solidFill>
                            <a:srgbClr val="000000"/>
                          </a:solidFill>
                          <a:effectLst/>
                        </a:rPr>
                        <a:t>t</a:t>
                      </a:r>
                      <a:endParaRPr kumimoji="0" lang="en-US" sz="2800" b="0" i="1"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01755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Daughter</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3</a:t>
                      </a:r>
                      <a:r>
                        <a:rPr kumimoji="0" lang="en-US" sz="2800" i="1" u="none" strike="noStrike" cap="none" normalizeH="0" baseline="0" dirty="0" smtClean="0">
                          <a:ln>
                            <a:noFill/>
                          </a:ln>
                          <a:solidFill>
                            <a:srgbClr val="000000"/>
                          </a:solidFill>
                          <a:effectLst/>
                        </a:rPr>
                        <a:t>t</a:t>
                      </a:r>
                      <a:endParaRPr kumimoji="0" lang="en-US" sz="2800" b="0" i="1"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01755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Together</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4</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bl>
          </a:graphicData>
        </a:graphic>
      </p:graphicFrame>
      <p:graphicFrame>
        <p:nvGraphicFramePr>
          <p:cNvPr id="16410" name="Object 28"/>
          <p:cNvGraphicFramePr>
            <a:graphicFrameLocks noChangeAspect="1"/>
          </p:cNvGraphicFramePr>
          <p:nvPr/>
        </p:nvGraphicFramePr>
        <p:xfrm>
          <a:off x="7037388" y="2514600"/>
          <a:ext cx="241300" cy="838200"/>
        </p:xfrm>
        <a:graphic>
          <a:graphicData uri="http://schemas.openxmlformats.org/presentationml/2006/ole">
            <mc:AlternateContent xmlns:mc="http://schemas.openxmlformats.org/markup-compatibility/2006">
              <mc:Choice xmlns:v="urn:schemas-microsoft-com:vml" Requires="v">
                <p:oleObj spid="_x0000_s8201" name="Equation" r:id="rId3" imgW="241200" imgH="838080" progId="Equation.DSMT4">
                  <p:embed/>
                </p:oleObj>
              </mc:Choice>
              <mc:Fallback>
                <p:oleObj name="Equation" r:id="rId3" imgW="241200" imgH="83808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37388" y="2514600"/>
                        <a:ext cx="241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1" name="Object 29"/>
          <p:cNvGraphicFramePr>
            <a:graphicFrameLocks noChangeAspect="1"/>
          </p:cNvGraphicFramePr>
          <p:nvPr/>
        </p:nvGraphicFramePr>
        <p:xfrm>
          <a:off x="6967538" y="3543300"/>
          <a:ext cx="381000" cy="838200"/>
        </p:xfrm>
        <a:graphic>
          <a:graphicData uri="http://schemas.openxmlformats.org/presentationml/2006/ole">
            <mc:AlternateContent xmlns:mc="http://schemas.openxmlformats.org/markup-compatibility/2006">
              <mc:Choice xmlns:v="urn:schemas-microsoft-com:vml" Requires="v">
                <p:oleObj spid="_x0000_s8202" name="Equation" r:id="rId5" imgW="380880" imgH="838080" progId="Equation.DSMT4">
                  <p:embed/>
                </p:oleObj>
              </mc:Choice>
              <mc:Fallback>
                <p:oleObj name="Equation" r:id="rId5" imgW="380880" imgH="838080"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67538" y="3543300"/>
                        <a:ext cx="381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2" name="Object 30"/>
          <p:cNvGraphicFramePr>
            <a:graphicFrameLocks noChangeAspect="1"/>
          </p:cNvGraphicFramePr>
          <p:nvPr/>
        </p:nvGraphicFramePr>
        <p:xfrm>
          <a:off x="7018338" y="4572000"/>
          <a:ext cx="279400" cy="838200"/>
        </p:xfrm>
        <a:graphic>
          <a:graphicData uri="http://schemas.openxmlformats.org/presentationml/2006/ole">
            <mc:AlternateContent xmlns:mc="http://schemas.openxmlformats.org/markup-compatibility/2006">
              <mc:Choice xmlns:v="urn:schemas-microsoft-com:vml" Requires="v">
                <p:oleObj spid="_x0000_s8203" name="Equation" r:id="rId7" imgW="279360" imgH="838080" progId="Equation.DSMT4">
                  <p:embed/>
                </p:oleObj>
              </mc:Choice>
              <mc:Fallback>
                <p:oleObj name="Equation" r:id="rId7" imgW="279360" imgH="838080" progId="Equation.DSMT4">
                  <p:embed/>
                  <p:pic>
                    <p:nvPicPr>
                      <p:cNvPr id="0" name="Object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18338" y="4572000"/>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a:noFill/>
        </p:spPr>
        <p:txBody>
          <a:bodyPr/>
          <a:lstStyle/>
          <a:p>
            <a:r>
              <a:rPr lang="en-US" sz="3200" dirty="0" smtClean="0">
                <a:solidFill>
                  <a:schemeClr val="accent1"/>
                </a:solidFill>
              </a:rPr>
              <a:t>Example 2: Work Problems (cont.)</a:t>
            </a:r>
          </a:p>
        </p:txBody>
      </p:sp>
      <p:graphicFrame>
        <p:nvGraphicFramePr>
          <p:cNvPr id="17412" name="Object 29"/>
          <p:cNvGraphicFramePr>
            <a:graphicFrameLocks noGrp="1" noChangeAspect="1"/>
          </p:cNvGraphicFramePr>
          <p:nvPr>
            <p:ph idx="1"/>
          </p:nvPr>
        </p:nvGraphicFramePr>
        <p:xfrm>
          <a:off x="666750" y="1437148"/>
          <a:ext cx="7810500" cy="1733550"/>
        </p:xfrm>
        <a:graphic>
          <a:graphicData uri="http://schemas.openxmlformats.org/presentationml/2006/ole">
            <mc:AlternateContent xmlns:mc="http://schemas.openxmlformats.org/markup-compatibility/2006">
              <mc:Choice xmlns:v="urn:schemas-microsoft-com:vml" Requires="v">
                <p:oleObj spid="_x0000_s9232" name="Equation" r:id="rId3" imgW="10419840" imgH="2308680" progId="Equation.DSMT4">
                  <p:embed/>
                </p:oleObj>
              </mc:Choice>
              <mc:Fallback>
                <p:oleObj name="Equation" r:id="rId3" imgW="10419840" imgH="2308680"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750" y="1437148"/>
                        <a:ext cx="7810500" cy="173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Rectangle 32"/>
          <p:cNvSpPr>
            <a:spLocks noChangeArrowheads="1"/>
          </p:cNvSpPr>
          <p:nvPr/>
        </p:nvSpPr>
        <p:spPr bwMode="auto">
          <a:xfrm>
            <a:off x="5562600" y="3961273"/>
            <a:ext cx="2971800" cy="1006475"/>
          </a:xfrm>
          <a:prstGeom prst="rect">
            <a:avLst/>
          </a:prstGeom>
          <a:noFill/>
          <a:ln w="9525">
            <a:noFill/>
            <a:miter lim="800000"/>
            <a:headEnd/>
            <a:tailEnd/>
          </a:ln>
        </p:spPr>
        <p:txBody>
          <a:bodyPr>
            <a:spAutoFit/>
          </a:bodyPr>
          <a:lstStyle/>
          <a:p>
            <a:r>
              <a:rPr lang="en-US" sz="2000" dirty="0">
                <a:solidFill>
                  <a:srgbClr val="008080"/>
                </a:solidFill>
              </a:rPr>
              <a:t>Multiply each term on both sides by </a:t>
            </a:r>
            <a:r>
              <a:rPr lang="en-US" sz="2000" dirty="0">
                <a:solidFill>
                  <a:srgbClr val="FF00FF"/>
                </a:solidFill>
              </a:rPr>
              <a:t>12</a:t>
            </a:r>
            <a:r>
              <a:rPr lang="en-US" sz="2000" i="1" dirty="0">
                <a:solidFill>
                  <a:srgbClr val="FF00FF"/>
                </a:solidFill>
              </a:rPr>
              <a:t>t</a:t>
            </a:r>
            <a:r>
              <a:rPr lang="en-US" sz="2000" dirty="0">
                <a:solidFill>
                  <a:srgbClr val="008080"/>
                </a:solidFill>
              </a:rPr>
              <a:t>, the LCM of the denominators.</a:t>
            </a:r>
          </a:p>
        </p:txBody>
      </p:sp>
      <p:graphicFrame>
        <p:nvGraphicFramePr>
          <p:cNvPr id="9221" name="Object 5"/>
          <p:cNvGraphicFramePr>
            <a:graphicFrameLocks noChangeAspect="1"/>
          </p:cNvGraphicFramePr>
          <p:nvPr/>
        </p:nvGraphicFramePr>
        <p:xfrm>
          <a:off x="3338052" y="3574844"/>
          <a:ext cx="165100" cy="203200"/>
        </p:xfrm>
        <a:graphic>
          <a:graphicData uri="http://schemas.openxmlformats.org/presentationml/2006/ole">
            <mc:AlternateContent xmlns:mc="http://schemas.openxmlformats.org/markup-compatibility/2006">
              <mc:Choice xmlns:v="urn:schemas-microsoft-com:vml" Requires="v">
                <p:oleObj spid="_x0000_s9233" name="Equation" r:id="rId5" imgW="164880" imgH="203040" progId="Equation.DSMT4">
                  <p:embed/>
                </p:oleObj>
              </mc:Choice>
              <mc:Fallback>
                <p:oleObj name="Equation" r:id="rId5" imgW="164880" imgH="203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38052" y="3574844"/>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4648200" y="3549444"/>
          <a:ext cx="152400" cy="228600"/>
        </p:xfrm>
        <a:graphic>
          <a:graphicData uri="http://schemas.openxmlformats.org/presentationml/2006/ole">
            <mc:AlternateContent xmlns:mc="http://schemas.openxmlformats.org/markup-compatibility/2006">
              <mc:Choice xmlns:v="urn:schemas-microsoft-com:vml" Requires="v">
                <p:oleObj spid="_x0000_s9234" name="Equation" r:id="rId7" imgW="152280" imgH="228600" progId="Equation.DSMT4">
                  <p:embed/>
                </p:oleObj>
              </mc:Choice>
              <mc:Fallback>
                <p:oleObj name="Equation" r:id="rId7" imgW="152280" imgH="2286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48200" y="3549444"/>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1447800" y="3733800"/>
          <a:ext cx="3708400" cy="838200"/>
        </p:xfrm>
        <a:graphic>
          <a:graphicData uri="http://schemas.openxmlformats.org/presentationml/2006/ole">
            <mc:AlternateContent xmlns:mc="http://schemas.openxmlformats.org/markup-compatibility/2006">
              <mc:Choice xmlns:v="urn:schemas-microsoft-com:vml" Requires="v">
                <p:oleObj spid="_x0000_s9235" name="Equation" r:id="rId9" imgW="3708360" imgH="838080" progId="Equation.DSMT4">
                  <p:embed/>
                </p:oleObj>
              </mc:Choice>
              <mc:Fallback>
                <p:oleObj name="Equation" r:id="rId9" imgW="370836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47800" y="3733800"/>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2971800" y="4692444"/>
          <a:ext cx="1498600" cy="292100"/>
        </p:xfrm>
        <a:graphic>
          <a:graphicData uri="http://schemas.openxmlformats.org/presentationml/2006/ole">
            <mc:AlternateContent xmlns:mc="http://schemas.openxmlformats.org/markup-compatibility/2006">
              <mc:Choice xmlns:v="urn:schemas-microsoft-com:vml" Requires="v">
                <p:oleObj spid="_x0000_s9236" name="Equation" r:id="rId11" imgW="1498320" imgH="291960" progId="Equation.DSMT4">
                  <p:embed/>
                </p:oleObj>
              </mc:Choice>
              <mc:Fallback>
                <p:oleObj name="Equation" r:id="rId11" imgW="149832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4692444"/>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67100" y="5270088"/>
          <a:ext cx="1003300" cy="292100"/>
        </p:xfrm>
        <a:graphic>
          <a:graphicData uri="http://schemas.openxmlformats.org/presentationml/2006/ole">
            <mc:AlternateContent xmlns:mc="http://schemas.openxmlformats.org/markup-compatibility/2006">
              <mc:Choice xmlns:v="urn:schemas-microsoft-com:vml" Requires="v">
                <p:oleObj spid="_x0000_s9237" name="Equation" r:id="rId13" imgW="1002960" imgH="291960" progId="Equation.DSMT4">
                  <p:embed/>
                </p:oleObj>
              </mc:Choice>
              <mc:Fallback>
                <p:oleObj name="Equation" r:id="rId13" imgW="100296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67100" y="5270088"/>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5400000">
            <a:off x="1356852" y="4296696"/>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1981200" y="4038600"/>
            <a:ext cx="4572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2743200" y="4267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1700000" flipV="1">
            <a:off x="3264767" y="3976082"/>
            <a:ext cx="457200" cy="36576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4076700" y="4243848"/>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9120000" flipV="1">
            <a:off x="4490351" y="4059018"/>
            <a:ext cx="457200" cy="1828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a:noFill/>
        </p:spPr>
        <p:txBody>
          <a:bodyPr/>
          <a:lstStyle/>
          <a:p>
            <a:r>
              <a:rPr lang="en-US" sz="3200" dirty="0" smtClean="0">
                <a:solidFill>
                  <a:schemeClr val="accent1"/>
                </a:solidFill>
              </a:rPr>
              <a:t>Example 2: Work Problems (cont.)</a:t>
            </a:r>
          </a:p>
        </p:txBody>
      </p:sp>
      <p:graphicFrame>
        <p:nvGraphicFramePr>
          <p:cNvPr id="18435" name="Object 3"/>
          <p:cNvGraphicFramePr>
            <a:graphicFrameLocks noChangeAspect="1"/>
          </p:cNvGraphicFramePr>
          <p:nvPr/>
        </p:nvGraphicFramePr>
        <p:xfrm>
          <a:off x="3276600" y="1333500"/>
          <a:ext cx="914400" cy="336550"/>
        </p:xfrm>
        <a:graphic>
          <a:graphicData uri="http://schemas.openxmlformats.org/presentationml/2006/ole">
            <mc:AlternateContent xmlns:mc="http://schemas.openxmlformats.org/markup-compatibility/2006">
              <mc:Choice xmlns:v="urn:schemas-microsoft-com:vml" Requires="v">
                <p:oleObj spid="_x0000_s10254" name="Equation" r:id="rId3" imgW="457677" imgH="793306" progId="Equation.DSMT4">
                  <p:embed/>
                </p:oleObj>
              </mc:Choice>
              <mc:Fallback>
                <p:oleObj name="Equation" r:id="rId3" imgW="457677" imgH="793306"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333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3"/>
          <p:cNvSpPr>
            <a:spLocks noChangeArrowheads="1"/>
          </p:cNvSpPr>
          <p:nvPr/>
        </p:nvSpPr>
        <p:spPr bwMode="auto">
          <a:xfrm>
            <a:off x="5334000" y="1585452"/>
            <a:ext cx="2057400" cy="1015663"/>
          </a:xfrm>
          <a:prstGeom prst="rect">
            <a:avLst/>
          </a:prstGeom>
          <a:noFill/>
          <a:ln w="9525">
            <a:noFill/>
            <a:miter lim="800000"/>
            <a:headEnd/>
            <a:tailEnd/>
          </a:ln>
        </p:spPr>
        <p:txBody>
          <a:bodyPr>
            <a:spAutoFit/>
          </a:bodyPr>
          <a:lstStyle/>
          <a:p>
            <a:r>
              <a:rPr lang="en-US" sz="2000" dirty="0">
                <a:solidFill>
                  <a:srgbClr val="008080"/>
                </a:solidFill>
              </a:rPr>
              <a:t>Man’s time</a:t>
            </a:r>
          </a:p>
          <a:p>
            <a:endParaRPr lang="en-US" sz="2000" dirty="0">
              <a:solidFill>
                <a:srgbClr val="008080"/>
              </a:solidFill>
            </a:endParaRPr>
          </a:p>
          <a:p>
            <a:endParaRPr lang="en-US" sz="2000" dirty="0">
              <a:solidFill>
                <a:srgbClr val="008080"/>
              </a:solidFill>
            </a:endParaRPr>
          </a:p>
        </p:txBody>
      </p:sp>
      <p:sp>
        <p:nvSpPr>
          <p:cNvPr id="8" name="Line 34"/>
          <p:cNvSpPr>
            <a:spLocks noChangeShapeType="1"/>
          </p:cNvSpPr>
          <p:nvPr/>
        </p:nvSpPr>
        <p:spPr bwMode="auto">
          <a:xfrm>
            <a:off x="4712112" y="1785477"/>
            <a:ext cx="547687" cy="0"/>
          </a:xfrm>
          <a:prstGeom prst="line">
            <a:avLst/>
          </a:prstGeom>
          <a:noFill/>
          <a:ln w="38100">
            <a:solidFill>
              <a:srgbClr val="C00000"/>
            </a:solidFill>
            <a:round/>
            <a:headEnd type="triangle" w="med" len="med"/>
            <a:tailEnd/>
          </a:ln>
        </p:spPr>
        <p:txBody>
          <a:bodyPr/>
          <a:lstStyle/>
          <a:p>
            <a:endParaRPr lang="en-US" dirty="0"/>
          </a:p>
        </p:txBody>
      </p:sp>
      <p:sp>
        <p:nvSpPr>
          <p:cNvPr id="9" name="Line 35"/>
          <p:cNvSpPr>
            <a:spLocks noChangeShapeType="1"/>
          </p:cNvSpPr>
          <p:nvPr/>
        </p:nvSpPr>
        <p:spPr bwMode="auto">
          <a:xfrm>
            <a:off x="4712112" y="2728452"/>
            <a:ext cx="547687" cy="0"/>
          </a:xfrm>
          <a:prstGeom prst="line">
            <a:avLst/>
          </a:prstGeom>
          <a:noFill/>
          <a:ln w="38100">
            <a:solidFill>
              <a:srgbClr val="C00000"/>
            </a:solidFill>
            <a:round/>
            <a:headEnd type="triangle" w="med" len="med"/>
            <a:tailEnd/>
          </a:ln>
        </p:spPr>
        <p:txBody>
          <a:bodyPr/>
          <a:lstStyle/>
          <a:p>
            <a:endParaRPr lang="en-US" dirty="0"/>
          </a:p>
        </p:txBody>
      </p:sp>
      <p:graphicFrame>
        <p:nvGraphicFramePr>
          <p:cNvPr id="10245" name="Object 5"/>
          <p:cNvGraphicFramePr>
            <a:graphicFrameLocks noChangeAspect="1"/>
          </p:cNvGraphicFramePr>
          <p:nvPr/>
        </p:nvGraphicFramePr>
        <p:xfrm>
          <a:off x="530352" y="3276600"/>
          <a:ext cx="5778500" cy="1270000"/>
        </p:xfrm>
        <a:graphic>
          <a:graphicData uri="http://schemas.openxmlformats.org/presentationml/2006/ole">
            <mc:AlternateContent xmlns:mc="http://schemas.openxmlformats.org/markup-compatibility/2006">
              <mc:Choice xmlns:v="urn:schemas-microsoft-com:vml" Requires="v">
                <p:oleObj spid="_x0000_s10255" name="Equation" r:id="rId5" imgW="5778360" imgH="1269720" progId="Equation.DSMT4">
                  <p:embed/>
                </p:oleObj>
              </mc:Choice>
              <mc:Fallback>
                <p:oleObj name="Equation" r:id="rId5" imgW="5778360" imgH="12697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276600"/>
                        <a:ext cx="57785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638300" y="4658852"/>
          <a:ext cx="5816600" cy="1270000"/>
        </p:xfrm>
        <a:graphic>
          <a:graphicData uri="http://schemas.openxmlformats.org/presentationml/2006/ole">
            <mc:AlternateContent xmlns:mc="http://schemas.openxmlformats.org/markup-compatibility/2006">
              <mc:Choice xmlns:v="urn:schemas-microsoft-com:vml" Requires="v">
                <p:oleObj spid="_x0000_s10256" name="Equation" r:id="rId7" imgW="5816520" imgH="1269720" progId="Equation.DSMT4">
                  <p:embed/>
                </p:oleObj>
              </mc:Choice>
              <mc:Fallback>
                <p:oleObj name="Equation" r:id="rId7" imgW="5816520" imgH="12697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38300" y="4658852"/>
                        <a:ext cx="58166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209800" y="1346200"/>
          <a:ext cx="901700" cy="838200"/>
        </p:xfrm>
        <a:graphic>
          <a:graphicData uri="http://schemas.openxmlformats.org/presentationml/2006/ole">
            <mc:AlternateContent xmlns:mc="http://schemas.openxmlformats.org/markup-compatibility/2006">
              <mc:Choice xmlns:v="urn:schemas-microsoft-com:vml" Requires="v">
                <p:oleObj spid="_x0000_s10257" name="Equation" r:id="rId9" imgW="901440" imgH="838080" progId="Equation.DSMT4">
                  <p:embed/>
                </p:oleObj>
              </mc:Choice>
              <mc:Fallback>
                <p:oleObj name="Equation" r:id="rId9" imgW="9014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134620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057400" y="2286000"/>
          <a:ext cx="2527300" cy="927100"/>
        </p:xfrm>
        <a:graphic>
          <a:graphicData uri="http://schemas.openxmlformats.org/presentationml/2006/ole">
            <mc:AlternateContent xmlns:mc="http://schemas.openxmlformats.org/markup-compatibility/2006">
              <mc:Choice xmlns:v="urn:schemas-microsoft-com:vml" Requires="v">
                <p:oleObj spid="_x0000_s10258" name="Equation" r:id="rId11" imgW="2527200" imgH="927000" progId="Equation.DSMT4">
                  <p:embed/>
                </p:oleObj>
              </mc:Choice>
              <mc:Fallback>
                <p:oleObj name="Equation" r:id="rId11" imgW="2527200" imgH="9270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2286000"/>
                        <a:ext cx="2527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5334000" y="2514600"/>
            <a:ext cx="1852045" cy="400110"/>
          </a:xfrm>
          <a:prstGeom prst="rect">
            <a:avLst/>
          </a:prstGeom>
        </p:spPr>
        <p:txBody>
          <a:bodyPr wrap="none">
            <a:spAutoFit/>
          </a:bodyPr>
          <a:lstStyle/>
          <a:p>
            <a:r>
              <a:rPr lang="en-US" sz="2000" dirty="0" smtClean="0">
                <a:solidFill>
                  <a:srgbClr val="008080"/>
                </a:solidFill>
              </a:rPr>
              <a:t>Daughter’s time</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a:noFill/>
        </p:spPr>
        <p:txBody>
          <a:bodyPr/>
          <a:lstStyle/>
          <a:p>
            <a:r>
              <a:rPr lang="en-US" sz="3200" dirty="0" smtClean="0">
                <a:solidFill>
                  <a:schemeClr val="accent1"/>
                </a:solidFill>
              </a:rPr>
              <a:t>Example 2: Work Problems (cont.)</a:t>
            </a:r>
          </a:p>
        </p:txBody>
      </p:sp>
      <p:graphicFrame>
        <p:nvGraphicFramePr>
          <p:cNvPr id="18435" name="Object 3"/>
          <p:cNvGraphicFramePr>
            <a:graphicFrameLocks noChangeAspect="1"/>
          </p:cNvGraphicFramePr>
          <p:nvPr/>
        </p:nvGraphicFramePr>
        <p:xfrm>
          <a:off x="3276600" y="1333500"/>
          <a:ext cx="914400" cy="336550"/>
        </p:xfrm>
        <a:graphic>
          <a:graphicData uri="http://schemas.openxmlformats.org/presentationml/2006/ole">
            <mc:AlternateContent xmlns:mc="http://schemas.openxmlformats.org/markup-compatibility/2006">
              <mc:Choice xmlns:v="urn:schemas-microsoft-com:vml" Requires="v">
                <p:oleObj spid="_x0000_s36876" name="Equation" r:id="rId3" imgW="457677" imgH="793306" progId="Equation.DSMT4">
                  <p:embed/>
                </p:oleObj>
              </mc:Choice>
              <mc:Fallback>
                <p:oleObj name="Equation" r:id="rId3" imgW="457677" imgH="793306"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333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8436" name="Picture 11" descr="Combo2E_1"/>
          <p:cNvPicPr>
            <a:picLocks noChangeAspect="1" noChangeArrowheads="1"/>
          </p:cNvPicPr>
          <p:nvPr/>
        </p:nvPicPr>
        <p:blipFill>
          <a:blip r:embed="rId5" cstate="print"/>
          <a:srcRect/>
          <a:stretch>
            <a:fillRect/>
          </a:stretch>
        </p:blipFill>
        <p:spPr bwMode="auto">
          <a:xfrm>
            <a:off x="6248400" y="1600200"/>
            <a:ext cx="2559050" cy="1501775"/>
          </a:xfrm>
          <a:prstGeom prst="rect">
            <a:avLst/>
          </a:prstGeom>
          <a:noFill/>
          <a:ln w="9525">
            <a:noFill/>
            <a:miter lim="800000"/>
            <a:headEnd/>
            <a:tailEnd/>
          </a:ln>
        </p:spPr>
      </p:pic>
      <p:graphicFrame>
        <p:nvGraphicFramePr>
          <p:cNvPr id="18437" name="Object 12"/>
          <p:cNvGraphicFramePr>
            <a:graphicFrameLocks noChangeAspect="1"/>
          </p:cNvGraphicFramePr>
          <p:nvPr/>
        </p:nvGraphicFramePr>
        <p:xfrm>
          <a:off x="530352" y="1295400"/>
          <a:ext cx="4240213" cy="841375"/>
        </p:xfrm>
        <a:graphic>
          <a:graphicData uri="http://schemas.openxmlformats.org/presentationml/2006/ole">
            <mc:AlternateContent xmlns:mc="http://schemas.openxmlformats.org/markup-compatibility/2006">
              <mc:Choice xmlns:v="urn:schemas-microsoft-com:vml" Requires="v">
                <p:oleObj spid="_x0000_s36877" name="Equation" r:id="rId6" imgW="4241520" imgH="838080" progId="Equation.DSMT4">
                  <p:embed/>
                </p:oleObj>
              </mc:Choice>
              <mc:Fallback>
                <p:oleObj name="Equation" r:id="rId6" imgW="4241520" imgH="838080" progId="Equation.DSMT4">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1295400"/>
                        <a:ext cx="4240213" cy="841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68" name="Object 4"/>
          <p:cNvGraphicFramePr>
            <a:graphicFrameLocks noChangeAspect="1"/>
          </p:cNvGraphicFramePr>
          <p:nvPr/>
        </p:nvGraphicFramePr>
        <p:xfrm>
          <a:off x="542925" y="3135313"/>
          <a:ext cx="4470400" cy="838200"/>
        </p:xfrm>
        <a:graphic>
          <a:graphicData uri="http://schemas.openxmlformats.org/presentationml/2006/ole">
            <mc:AlternateContent xmlns:mc="http://schemas.openxmlformats.org/markup-compatibility/2006">
              <mc:Choice xmlns:v="urn:schemas-microsoft-com:vml" Requires="v">
                <p:oleObj spid="_x0000_s36878" name="Equation" r:id="rId8" imgW="4470120" imgH="838080" progId="Equation.DSMT4">
                  <p:embed/>
                </p:oleObj>
              </mc:Choice>
              <mc:Fallback>
                <p:oleObj name="Equation" r:id="rId8" imgW="4470120" imgH="838080"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2925" y="3135313"/>
                        <a:ext cx="4470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5"/>
          <p:cNvSpPr>
            <a:spLocks noGrp="1"/>
          </p:cNvSpPr>
          <p:nvPr>
            <p:ph idx="1"/>
          </p:nvPr>
        </p:nvSpPr>
        <p:spPr>
          <a:xfrm>
            <a:off x="457200" y="4206240"/>
            <a:ext cx="8229600" cy="1280160"/>
          </a:xfrm>
        </p:spPr>
        <p:txBody>
          <a:bodyPr/>
          <a:lstStyle/>
          <a:p>
            <a:r>
              <a:rPr lang="en-US" dirty="0" smtClean="0"/>
              <a:t>Working alone, the man takes                          </a:t>
            </a:r>
            <a:r>
              <a:rPr lang="en-US" dirty="0" smtClean="0">
                <a:solidFill>
                  <a:srgbClr val="FF0000"/>
                </a:solidFill>
              </a:rPr>
              <a:t>5 hours   </a:t>
            </a:r>
          </a:p>
          <a:p>
            <a:pPr>
              <a:spcBef>
                <a:spcPct val="35000"/>
              </a:spcBef>
            </a:pPr>
            <a:r>
              <a:rPr lang="en-US" dirty="0" smtClean="0">
                <a:solidFill>
                  <a:srgbClr val="FF0000"/>
                </a:solidFill>
              </a:rPr>
              <a:t>20 minutes</a:t>
            </a:r>
            <a:r>
              <a:rPr lang="en-US" dirty="0" smtClean="0"/>
              <a:t>, and his daughter takes 16 hours.</a:t>
            </a:r>
          </a:p>
          <a:p>
            <a:endParaRPr lang="en-US" dirty="0"/>
          </a:p>
        </p:txBody>
      </p:sp>
      <p:graphicFrame>
        <p:nvGraphicFramePr>
          <p:cNvPr id="8" name="Object 6"/>
          <p:cNvGraphicFramePr>
            <a:graphicFrameLocks noChangeAspect="1"/>
          </p:cNvGraphicFramePr>
          <p:nvPr/>
        </p:nvGraphicFramePr>
        <p:xfrm>
          <a:off x="4984496" y="4051792"/>
          <a:ext cx="1816100" cy="838200"/>
        </p:xfrm>
        <a:graphic>
          <a:graphicData uri="http://schemas.openxmlformats.org/presentationml/2006/ole">
            <mc:AlternateContent xmlns:mc="http://schemas.openxmlformats.org/markup-compatibility/2006">
              <mc:Choice xmlns:v="urn:schemas-microsoft-com:vml" Requires="v">
                <p:oleObj spid="_x0000_s36879" name="Equation" r:id="rId10" imgW="1815840" imgH="838080" progId="Equation.DSMT4">
                  <p:embed/>
                </p:oleObj>
              </mc:Choice>
              <mc:Fallback>
                <p:oleObj name="Equation" r:id="rId10" imgW="1815840" imgH="838080"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84496" y="4051792"/>
                        <a:ext cx="1816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0" name="Object 6"/>
          <p:cNvGraphicFramePr>
            <a:graphicFrameLocks noChangeAspect="1"/>
          </p:cNvGraphicFramePr>
          <p:nvPr/>
        </p:nvGraphicFramePr>
        <p:xfrm>
          <a:off x="530352" y="2286000"/>
          <a:ext cx="4914900" cy="838200"/>
        </p:xfrm>
        <a:graphic>
          <a:graphicData uri="http://schemas.openxmlformats.org/presentationml/2006/ole">
            <mc:AlternateContent xmlns:mc="http://schemas.openxmlformats.org/markup-compatibility/2006">
              <mc:Choice xmlns:v="urn:schemas-microsoft-com:vml" Requires="v">
                <p:oleObj spid="_x0000_s36880" name="Equation" r:id="rId12" imgW="4914720" imgH="838080" progId="Equation.DSMT4">
                  <p:embed/>
                </p:oleObj>
              </mc:Choice>
              <mc:Fallback>
                <p:oleObj name="Equation" r:id="rId12" imgW="4914720" imgH="83808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0352" y="2286000"/>
                        <a:ext cx="491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smtClean="0">
                <a:solidFill>
                  <a:schemeClr val="accent1"/>
                </a:solidFill>
              </a:rPr>
              <a:t>Example 2: Work Problems (cont.)</a:t>
            </a:r>
          </a:p>
        </p:txBody>
      </p:sp>
      <p:sp>
        <p:nvSpPr>
          <p:cNvPr id="4" name="Content Placeholder 3"/>
          <p:cNvSpPr>
            <a:spLocks noGrp="1"/>
          </p:cNvSpPr>
          <p:nvPr>
            <p:ph idx="1"/>
          </p:nvPr>
        </p:nvSpPr>
        <p:spPr/>
        <p:txBody>
          <a:bodyPr>
            <a:normAutofit lnSpcReduction="10000"/>
          </a:bodyPr>
          <a:lstStyle/>
          <a:p>
            <a:pPr>
              <a:tabLst>
                <a:tab pos="463550" algn="l"/>
              </a:tabLst>
            </a:pPr>
            <a:r>
              <a:rPr lang="en-US" b="1" dirty="0" smtClean="0"/>
              <a:t>c.	</a:t>
            </a:r>
            <a:r>
              <a:rPr lang="en-US" dirty="0" smtClean="0"/>
              <a:t>A man was told that his new pool would fill through 	an inlet valve in </a:t>
            </a:r>
            <a:r>
              <a:rPr lang="en-US" dirty="0" smtClean="0">
                <a:solidFill>
                  <a:srgbClr val="0000FF"/>
                </a:solidFill>
              </a:rPr>
              <a:t>3 hours</a:t>
            </a:r>
            <a:r>
              <a:rPr lang="en-US" dirty="0" smtClean="0"/>
              <a:t>.  He knew something was 	wrong when the pool took </a:t>
            </a:r>
            <a:r>
              <a:rPr lang="en-US" dirty="0" smtClean="0">
                <a:solidFill>
                  <a:srgbClr val="0000FF"/>
                </a:solidFill>
              </a:rPr>
              <a:t>8 hours </a:t>
            </a:r>
            <a:r>
              <a:rPr lang="en-US" dirty="0" smtClean="0"/>
              <a:t>to fill.  He found 	he had left the drain valve open.  How long would it 	take to drain the pool once it is completely filled 	and only the drain valve is open?</a:t>
            </a:r>
          </a:p>
          <a:p>
            <a:pPr>
              <a:tabLst>
                <a:tab pos="463550" algn="l"/>
              </a:tabLst>
            </a:pPr>
            <a:r>
              <a:rPr lang="en-US" b="1" dirty="0" smtClean="0"/>
              <a:t>Solution</a:t>
            </a:r>
            <a:r>
              <a:rPr lang="en-US" dirty="0" smtClean="0"/>
              <a:t>   Let </a:t>
            </a:r>
            <a:r>
              <a:rPr lang="en-US" i="1" dirty="0" smtClean="0"/>
              <a:t>t</a:t>
            </a:r>
            <a:r>
              <a:rPr lang="en-US" dirty="0" smtClean="0"/>
              <a:t> = time to drain pool with only the drain valve open.  </a:t>
            </a:r>
          </a:p>
          <a:p>
            <a:pPr>
              <a:tabLst>
                <a:tab pos="463550" algn="l"/>
              </a:tabLst>
            </a:pPr>
            <a:r>
              <a:rPr lang="en-US" b="1" dirty="0" smtClean="0"/>
              <a:t>Note: </a:t>
            </a:r>
            <a:r>
              <a:rPr lang="en-US" dirty="0" smtClean="0"/>
              <a:t> We use the information gained when the pool was filled with both valves open.  In that situation, the inlet and outlet valves worked against each other.</a:t>
            </a:r>
            <a:endParaRPr lang="en-US" baseline="30000" dirty="0" smtClean="0">
              <a:solidFill>
                <a:srgbClr val="000000"/>
              </a:solidFill>
              <a:latin typeface="TimesTe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2"/>
          <p:cNvSpPr>
            <a:spLocks noGrp="1"/>
          </p:cNvSpPr>
          <p:nvPr>
            <p:ph type="title"/>
          </p:nvPr>
        </p:nvSpPr>
        <p:spPr>
          <a:prstGeom prst="rect">
            <a:avLst/>
          </a:prstGeom>
          <a:noFill/>
        </p:spPr>
        <p:txBody>
          <a:bodyPr/>
          <a:lstStyle/>
          <a:p>
            <a:r>
              <a:rPr lang="en-US" sz="3200" dirty="0" smtClean="0">
                <a:solidFill>
                  <a:schemeClr val="accent1"/>
                </a:solidFill>
              </a:rPr>
              <a:t>Example 2: Work Problems (cont.)</a:t>
            </a:r>
          </a:p>
        </p:txBody>
      </p:sp>
      <p:graphicFrame>
        <p:nvGraphicFramePr>
          <p:cNvPr id="901153" name="Group 33"/>
          <p:cNvGraphicFramePr>
            <a:graphicFrameLocks noGrp="1"/>
          </p:cNvGraphicFramePr>
          <p:nvPr/>
        </p:nvGraphicFramePr>
        <p:xfrm>
          <a:off x="457200" y="1399048"/>
          <a:ext cx="8229600" cy="4144964"/>
        </p:xfrm>
        <a:graphic>
          <a:graphicData uri="http://schemas.openxmlformats.org/drawingml/2006/table">
            <a:tbl>
              <a:tblPr firstRow="1" bandRow="1">
                <a:tableStyleId>{21E4AEA4-8DFA-4A89-87EB-49C32662AFE0}</a:tableStyleId>
              </a:tblPr>
              <a:tblGrid>
                <a:gridCol w="1981200"/>
                <a:gridCol w="3200400"/>
                <a:gridCol w="3048000"/>
              </a:tblGrid>
              <a:tr h="103663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Valves</a:t>
                      </a:r>
                      <a:endParaRPr kumimoji="0" lang="en-US" sz="2800" b="0"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Hours to Fill or Drain</a:t>
                      </a:r>
                      <a:endParaRPr kumimoji="0" lang="en-US" sz="2800" b="0"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Part Filled or Drained in 1 Hour</a:t>
                      </a:r>
                      <a:endParaRPr kumimoji="0" lang="en-US" sz="2800" b="0" i="0" u="none" strike="noStrike" cap="none" normalizeH="0" baseline="0" dirty="0" smtClean="0">
                        <a:ln>
                          <a:noFill/>
                        </a:ln>
                        <a:solidFill>
                          <a:schemeClr val="tx1"/>
                        </a:solidFill>
                        <a:effectLst/>
                        <a:latin typeface="Calibri" pitchFamily="34" charset="0"/>
                      </a:endParaRPr>
                    </a:p>
                  </a:txBody>
                  <a:tcPr anchor="ctr" horzOverflow="overflow"/>
                </a:tc>
              </a:tr>
              <a:tr h="103663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Inlet</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3</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03505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Outlet</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i="1" u="none" strike="noStrike" cap="none" normalizeH="0" baseline="0" dirty="0" smtClean="0">
                          <a:ln>
                            <a:noFill/>
                          </a:ln>
                          <a:solidFill>
                            <a:srgbClr val="000000"/>
                          </a:solidFill>
                          <a:effectLst/>
                        </a:rPr>
                        <a:t>t</a:t>
                      </a:r>
                      <a:endParaRPr kumimoji="0" lang="en-US" sz="2800" b="0" i="1"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03663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Together</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8</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bl>
          </a:graphicData>
        </a:graphic>
      </p:graphicFrame>
      <p:graphicFrame>
        <p:nvGraphicFramePr>
          <p:cNvPr id="21530" name="Object 56"/>
          <p:cNvGraphicFramePr>
            <a:graphicFrameLocks noChangeAspect="1"/>
          </p:cNvGraphicFramePr>
          <p:nvPr/>
        </p:nvGraphicFramePr>
        <p:xfrm>
          <a:off x="7023894" y="2498725"/>
          <a:ext cx="254000" cy="838200"/>
        </p:xfrm>
        <a:graphic>
          <a:graphicData uri="http://schemas.openxmlformats.org/presentationml/2006/ole">
            <mc:AlternateContent xmlns:mc="http://schemas.openxmlformats.org/markup-compatibility/2006">
              <mc:Choice xmlns:v="urn:schemas-microsoft-com:vml" Requires="v">
                <p:oleObj spid="_x0000_s12297" name="Equation" r:id="rId3" imgW="253800" imgH="838080" progId="Equation.DSMT4">
                  <p:embed/>
                </p:oleObj>
              </mc:Choice>
              <mc:Fallback>
                <p:oleObj name="Equation" r:id="rId3" imgW="253800" imgH="838080" progId="Equation.DSMT4">
                  <p:embed/>
                  <p:pic>
                    <p:nvPicPr>
                      <p:cNvPr id="0" name="Object 5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3894" y="2498725"/>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31" name="Object 57"/>
          <p:cNvGraphicFramePr>
            <a:graphicFrameLocks noChangeAspect="1"/>
          </p:cNvGraphicFramePr>
          <p:nvPr/>
        </p:nvGraphicFramePr>
        <p:xfrm>
          <a:off x="7030244" y="3545681"/>
          <a:ext cx="241300" cy="838200"/>
        </p:xfrm>
        <a:graphic>
          <a:graphicData uri="http://schemas.openxmlformats.org/presentationml/2006/ole">
            <mc:AlternateContent xmlns:mc="http://schemas.openxmlformats.org/markup-compatibility/2006">
              <mc:Choice xmlns:v="urn:schemas-microsoft-com:vml" Requires="v">
                <p:oleObj spid="_x0000_s12298" name="Equation" r:id="rId5" imgW="241200" imgH="838080" progId="Equation.DSMT4">
                  <p:embed/>
                </p:oleObj>
              </mc:Choice>
              <mc:Fallback>
                <p:oleObj name="Equation" r:id="rId5" imgW="241200" imgH="838080" progId="Equation.DSMT4">
                  <p:embed/>
                  <p:pic>
                    <p:nvPicPr>
                      <p:cNvPr id="0" name="Object 5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30244" y="3545681"/>
                        <a:ext cx="241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32" name="Object 58"/>
          <p:cNvGraphicFramePr>
            <a:graphicFrameLocks noChangeAspect="1"/>
          </p:cNvGraphicFramePr>
          <p:nvPr/>
        </p:nvGraphicFramePr>
        <p:xfrm>
          <a:off x="7017544" y="4592638"/>
          <a:ext cx="266700" cy="838200"/>
        </p:xfrm>
        <a:graphic>
          <a:graphicData uri="http://schemas.openxmlformats.org/presentationml/2006/ole">
            <mc:AlternateContent xmlns:mc="http://schemas.openxmlformats.org/markup-compatibility/2006">
              <mc:Choice xmlns:v="urn:schemas-microsoft-com:vml" Requires="v">
                <p:oleObj spid="_x0000_s12299" name="Equation" r:id="rId7" imgW="266400" imgH="838080" progId="Equation.DSMT4">
                  <p:embed/>
                </p:oleObj>
              </mc:Choice>
              <mc:Fallback>
                <p:oleObj name="Equation" r:id="rId7" imgW="266400" imgH="838080" progId="Equation.DSMT4">
                  <p:embed/>
                  <p:pic>
                    <p:nvPicPr>
                      <p:cNvPr id="0" name="Object 5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17544" y="4592638"/>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a:noFill/>
        </p:spPr>
        <p:txBody>
          <a:bodyPr/>
          <a:lstStyle/>
          <a:p>
            <a:r>
              <a:rPr lang="en-US" sz="3200" dirty="0" smtClean="0">
                <a:solidFill>
                  <a:schemeClr val="accent1"/>
                </a:solidFill>
              </a:rPr>
              <a:t>Example 2: Work Problems (cont.)</a:t>
            </a:r>
          </a:p>
        </p:txBody>
      </p:sp>
      <p:graphicFrame>
        <p:nvGraphicFramePr>
          <p:cNvPr id="22532" name="Object 29"/>
          <p:cNvGraphicFramePr>
            <a:graphicFrameLocks noGrp="1" noChangeAspect="1"/>
          </p:cNvGraphicFramePr>
          <p:nvPr>
            <p:ph idx="1"/>
          </p:nvPr>
        </p:nvGraphicFramePr>
        <p:xfrm>
          <a:off x="838200" y="1182687"/>
          <a:ext cx="6838950" cy="1789113"/>
        </p:xfrm>
        <a:graphic>
          <a:graphicData uri="http://schemas.openxmlformats.org/presentationml/2006/ole">
            <mc:AlternateContent xmlns:mc="http://schemas.openxmlformats.org/markup-compatibility/2006">
              <mc:Choice xmlns:v="urn:schemas-microsoft-com:vml" Requires="v">
                <p:oleObj spid="_x0000_s13330" name="Equation" r:id="rId3" imgW="6845040" imgH="1790640" progId="Equation.DSMT4">
                  <p:embed/>
                </p:oleObj>
              </mc:Choice>
              <mc:Fallback>
                <p:oleObj name="Equation" r:id="rId3" imgW="6845040" imgH="1790640"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182687"/>
                        <a:ext cx="6838950" cy="1789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2529348" y="3168444"/>
          <a:ext cx="152400" cy="228600"/>
        </p:xfrm>
        <a:graphic>
          <a:graphicData uri="http://schemas.openxmlformats.org/presentationml/2006/ole">
            <mc:AlternateContent xmlns:mc="http://schemas.openxmlformats.org/markup-compatibility/2006">
              <mc:Choice xmlns:v="urn:schemas-microsoft-com:vml" Requires="v">
                <p:oleObj spid="_x0000_s13331" name="Equation" r:id="rId5" imgW="152280" imgH="228600" progId="Equation.DSMT4">
                  <p:embed/>
                </p:oleObj>
              </mc:Choice>
              <mc:Fallback>
                <p:oleObj name="Equation" r:id="rId5" imgW="152280" imgH="2286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29348" y="3168444"/>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5134896" y="3200400"/>
          <a:ext cx="152400" cy="228600"/>
        </p:xfrm>
        <a:graphic>
          <a:graphicData uri="http://schemas.openxmlformats.org/presentationml/2006/ole">
            <mc:AlternateContent xmlns:mc="http://schemas.openxmlformats.org/markup-compatibility/2006">
              <mc:Choice xmlns:v="urn:schemas-microsoft-com:vml" Requires="v">
                <p:oleObj spid="_x0000_s13332" name="Equation" r:id="rId7" imgW="152280" imgH="228600" progId="Equation.DSMT4">
                  <p:embed/>
                </p:oleObj>
              </mc:Choice>
              <mc:Fallback>
                <p:oleObj name="Equation" r:id="rId7" imgW="152280" imgH="2286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34896" y="3200400"/>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057400" y="3276600"/>
          <a:ext cx="3606800" cy="838200"/>
        </p:xfrm>
        <a:graphic>
          <a:graphicData uri="http://schemas.openxmlformats.org/presentationml/2006/ole">
            <mc:AlternateContent xmlns:mc="http://schemas.openxmlformats.org/markup-compatibility/2006">
              <mc:Choice xmlns:v="urn:schemas-microsoft-com:vml" Requires="v">
                <p:oleObj spid="_x0000_s13333" name="Equation" r:id="rId9" imgW="3606480" imgH="838080" progId="Equation.DSMT4">
                  <p:embed/>
                </p:oleObj>
              </mc:Choice>
              <mc:Fallback>
                <p:oleObj name="Equation" r:id="rId9" imgW="360648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276600"/>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3344196" y="4252452"/>
          <a:ext cx="1638300" cy="292100"/>
        </p:xfrm>
        <a:graphic>
          <a:graphicData uri="http://schemas.openxmlformats.org/presentationml/2006/ole">
            <mc:AlternateContent xmlns:mc="http://schemas.openxmlformats.org/markup-compatibility/2006">
              <mc:Choice xmlns:v="urn:schemas-microsoft-com:vml" Requires="v">
                <p:oleObj spid="_x0000_s13334" name="Equation" r:id="rId11" imgW="1638000" imgH="291960" progId="Equation.DSMT4">
                  <p:embed/>
                </p:oleObj>
              </mc:Choice>
              <mc:Fallback>
                <p:oleObj name="Equation" r:id="rId11" imgW="163800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44196" y="425245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4032456" y="4724400"/>
          <a:ext cx="1028700" cy="292100"/>
        </p:xfrm>
        <a:graphic>
          <a:graphicData uri="http://schemas.openxmlformats.org/presentationml/2006/ole">
            <mc:AlternateContent xmlns:mc="http://schemas.openxmlformats.org/markup-compatibility/2006">
              <mc:Choice xmlns:v="urn:schemas-microsoft-com:vml" Requires="v">
                <p:oleObj spid="_x0000_s13335" name="Equation" r:id="rId13" imgW="1028520" imgH="291960" progId="Equation.DSMT4">
                  <p:embed/>
                </p:oleObj>
              </mc:Choice>
              <mc:Fallback>
                <p:oleObj name="Equation" r:id="rId13" imgW="102852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2456" y="47244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4220908" y="5120148"/>
          <a:ext cx="901700" cy="838200"/>
        </p:xfrm>
        <a:graphic>
          <a:graphicData uri="http://schemas.openxmlformats.org/presentationml/2006/ole">
            <mc:AlternateContent xmlns:mc="http://schemas.openxmlformats.org/markup-compatibility/2006">
              <mc:Choice xmlns:v="urn:schemas-microsoft-com:vml" Requires="v">
                <p:oleObj spid="_x0000_s13336" name="Equation" r:id="rId15" imgW="901440" imgH="838080" progId="Equation.DSMT4">
                  <p:embed/>
                </p:oleObj>
              </mc:Choice>
              <mc:Fallback>
                <p:oleObj name="Equation" r:id="rId15" imgW="901440" imgH="8380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20908" y="5120148"/>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2004552" y="3880056"/>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2438400" y="350520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314700" y="3848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3924300" y="36195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4572000" y="3886200"/>
            <a:ext cx="4572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0800000" flipV="1">
            <a:off x="4997244" y="3487992"/>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3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3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smtClean="0">
                <a:solidFill>
                  <a:schemeClr val="accent1"/>
                </a:solidFill>
              </a:rPr>
              <a:t>Objectives</a:t>
            </a:r>
          </a:p>
        </p:txBody>
      </p:sp>
      <p:sp>
        <p:nvSpPr>
          <p:cNvPr id="5123" name="Content Placeholder 2"/>
          <p:cNvSpPr>
            <a:spLocks noGrp="1"/>
          </p:cNvSpPr>
          <p:nvPr>
            <p:ph idx="1"/>
          </p:nvPr>
        </p:nvSpPr>
        <p:spPr>
          <a:xfrm>
            <a:off x="457200" y="1280160"/>
            <a:ext cx="8229600" cy="1557349"/>
          </a:xfrm>
        </p:spPr>
        <p:txBody>
          <a:bodyPr>
            <a:spAutoFit/>
          </a:bodyPr>
          <a:lstStyle/>
          <a:p>
            <a:pPr marL="457200" indent="-457200">
              <a:buFont typeface="Courier New" pitchFamily="49" charset="0"/>
              <a:buChar char="o"/>
            </a:pPr>
            <a:r>
              <a:rPr lang="en-US" i="0" dirty="0" smtClean="0">
                <a:solidFill>
                  <a:schemeClr val="tx1"/>
                </a:solidFill>
              </a:rPr>
              <a:t>Solve applied problems related to fractions.</a:t>
            </a:r>
          </a:p>
          <a:p>
            <a:pPr marL="457200" indent="-457200">
              <a:buFont typeface="Courier New" pitchFamily="49" charset="0"/>
              <a:buChar char="o"/>
            </a:pPr>
            <a:r>
              <a:rPr lang="en-US" i="0" dirty="0" smtClean="0">
                <a:solidFill>
                  <a:schemeClr val="tx1"/>
                </a:solidFill>
              </a:rPr>
              <a:t>Solve applied problems related to work.</a:t>
            </a:r>
          </a:p>
          <a:p>
            <a:pPr marL="457200" indent="-457200">
              <a:buFont typeface="Courier New" pitchFamily="49" charset="0"/>
              <a:buChar char="o"/>
            </a:pPr>
            <a:r>
              <a:rPr lang="en-US" i="0" dirty="0" smtClean="0">
                <a:solidFill>
                  <a:schemeClr val="tx1"/>
                </a:solidFill>
              </a:rPr>
              <a:t>Solve applications involving distance, rate, and time.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a:noFill/>
        </p:spPr>
        <p:txBody>
          <a:bodyPr/>
          <a:lstStyle/>
          <a:p>
            <a:r>
              <a:rPr lang="en-US" sz="3200" dirty="0" smtClean="0">
                <a:solidFill>
                  <a:schemeClr val="accent1"/>
                </a:solidFill>
              </a:rPr>
              <a:t>Example 2: Work Problems (cont.)</a:t>
            </a:r>
          </a:p>
        </p:txBody>
      </p:sp>
      <p:sp>
        <p:nvSpPr>
          <p:cNvPr id="6" name="Content Placeholder 5"/>
          <p:cNvSpPr>
            <a:spLocks noGrp="1"/>
          </p:cNvSpPr>
          <p:nvPr>
            <p:ph idx="1"/>
          </p:nvPr>
        </p:nvSpPr>
        <p:spPr/>
        <p:txBody>
          <a:bodyPr/>
          <a:lstStyle/>
          <a:p>
            <a:r>
              <a:rPr lang="en-US" dirty="0" smtClean="0"/>
              <a:t>The pool would drain in        </a:t>
            </a:r>
            <a:r>
              <a:rPr lang="en-US" dirty="0" smtClean="0">
                <a:solidFill>
                  <a:srgbClr val="FF0000"/>
                </a:solidFill>
              </a:rPr>
              <a:t>hours</a:t>
            </a:r>
            <a:r>
              <a:rPr lang="en-US" dirty="0" smtClean="0"/>
              <a:t>, or </a:t>
            </a:r>
            <a:r>
              <a:rPr lang="en-US" dirty="0" smtClean="0">
                <a:solidFill>
                  <a:srgbClr val="FF0000"/>
                </a:solidFill>
              </a:rPr>
              <a:t>4 hours 48 </a:t>
            </a:r>
          </a:p>
          <a:p>
            <a:pPr>
              <a:spcBef>
                <a:spcPct val="35000"/>
              </a:spcBef>
            </a:pPr>
            <a:r>
              <a:rPr lang="en-US" dirty="0" smtClean="0">
                <a:solidFill>
                  <a:srgbClr val="FF0000"/>
                </a:solidFill>
              </a:rPr>
              <a:t>minutes</a:t>
            </a:r>
            <a:r>
              <a:rPr lang="en-US" dirty="0" smtClean="0"/>
              <a:t>.  (Note that this is more time than the inlet valve would take to fill the pool.  If the outlet valve worked faster than the inlet valve, then the pool would never have filled in the first place.)</a:t>
            </a:r>
          </a:p>
          <a:p>
            <a:endParaRPr lang="en-US" dirty="0"/>
          </a:p>
        </p:txBody>
      </p:sp>
      <p:graphicFrame>
        <p:nvGraphicFramePr>
          <p:cNvPr id="23555" name="Object 3"/>
          <p:cNvGraphicFramePr>
            <a:graphicFrameLocks noChangeAspect="1"/>
          </p:cNvGraphicFramePr>
          <p:nvPr/>
        </p:nvGraphicFramePr>
        <p:xfrm>
          <a:off x="3276600" y="2105025"/>
          <a:ext cx="914400" cy="336550"/>
        </p:xfrm>
        <a:graphic>
          <a:graphicData uri="http://schemas.openxmlformats.org/presentationml/2006/ole">
            <mc:AlternateContent xmlns:mc="http://schemas.openxmlformats.org/markup-compatibility/2006">
              <mc:Choice xmlns:v="urn:schemas-microsoft-com:vml" Requires="v">
                <p:oleObj spid="_x0000_s14342" name="Equation" r:id="rId3" imgW="457677" imgH="793306" progId="Equation.DSMT4">
                  <p:embed/>
                </p:oleObj>
              </mc:Choice>
              <mc:Fallback>
                <p:oleObj name="Equation" r:id="rId3" imgW="457677" imgH="793306"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105025"/>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7" name="Object 8"/>
          <p:cNvGraphicFramePr>
            <a:graphicFrameLocks noChangeAspect="1"/>
          </p:cNvGraphicFramePr>
          <p:nvPr/>
        </p:nvGraphicFramePr>
        <p:xfrm>
          <a:off x="4050379" y="1204452"/>
          <a:ext cx="444500" cy="838200"/>
        </p:xfrm>
        <a:graphic>
          <a:graphicData uri="http://schemas.openxmlformats.org/presentationml/2006/ole">
            <mc:AlternateContent xmlns:mc="http://schemas.openxmlformats.org/markup-compatibility/2006">
              <mc:Choice xmlns:v="urn:schemas-microsoft-com:vml" Requires="v">
                <p:oleObj spid="_x0000_s14343" name="Equation" r:id="rId5" imgW="444307" imgH="837836" progId="Equation.DSMT4">
                  <p:embed/>
                </p:oleObj>
              </mc:Choice>
              <mc:Fallback>
                <p:oleObj name="Equation" r:id="rId5" imgW="444307" imgH="837836"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50379" y="1204452"/>
                        <a:ext cx="444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smtClean="0">
                <a:solidFill>
                  <a:schemeClr val="accent1"/>
                </a:solidFill>
              </a:rPr>
              <a:t>Example 3: Distance-Rate-Time</a:t>
            </a:r>
          </a:p>
        </p:txBody>
      </p:sp>
      <p:sp>
        <p:nvSpPr>
          <p:cNvPr id="5" name="Content Placeholder 4"/>
          <p:cNvSpPr>
            <a:spLocks noGrp="1"/>
          </p:cNvSpPr>
          <p:nvPr>
            <p:ph idx="1"/>
          </p:nvPr>
        </p:nvSpPr>
        <p:spPr/>
        <p:txBody>
          <a:bodyPr/>
          <a:lstStyle/>
          <a:p>
            <a:pPr marL="457200" indent="-457200"/>
            <a:r>
              <a:rPr lang="en-US" b="1" dirty="0" smtClean="0"/>
              <a:t>a.</a:t>
            </a:r>
            <a:r>
              <a:rPr lang="en-US" dirty="0" smtClean="0"/>
              <a:t>	On Lake Itasca a man can row his </a:t>
            </a:r>
          </a:p>
          <a:p>
            <a:pPr marL="457200">
              <a:spcBef>
                <a:spcPts val="0"/>
              </a:spcBef>
            </a:pPr>
            <a:r>
              <a:rPr lang="en-US" dirty="0" smtClean="0"/>
              <a:t>boat </a:t>
            </a:r>
            <a:r>
              <a:rPr lang="en-US" dirty="0" smtClean="0">
                <a:solidFill>
                  <a:srgbClr val="0000FF"/>
                </a:solidFill>
              </a:rPr>
              <a:t>5 miles per hour</a:t>
            </a:r>
            <a:r>
              <a:rPr lang="en-US" dirty="0" smtClean="0"/>
              <a:t>.  On the </a:t>
            </a:r>
          </a:p>
          <a:p>
            <a:pPr marL="457200">
              <a:spcBef>
                <a:spcPts val="0"/>
              </a:spcBef>
            </a:pPr>
            <a:r>
              <a:rPr lang="en-US" dirty="0" smtClean="0"/>
              <a:t>nearby Mississippi River it takes </a:t>
            </a:r>
          </a:p>
          <a:p>
            <a:pPr marL="457200">
              <a:spcBef>
                <a:spcPts val="0"/>
              </a:spcBef>
            </a:pPr>
            <a:r>
              <a:rPr lang="en-US" dirty="0" smtClean="0"/>
              <a:t>him the same time to row </a:t>
            </a:r>
            <a:r>
              <a:rPr lang="en-US" dirty="0" smtClean="0">
                <a:solidFill>
                  <a:srgbClr val="0000FF"/>
                </a:solidFill>
              </a:rPr>
              <a:t>5 miles </a:t>
            </a:r>
          </a:p>
          <a:p>
            <a:pPr marL="457200">
              <a:spcBef>
                <a:spcPts val="0"/>
              </a:spcBef>
            </a:pPr>
            <a:r>
              <a:rPr lang="en-US" dirty="0" smtClean="0"/>
              <a:t>downstream as it does to row </a:t>
            </a:r>
            <a:r>
              <a:rPr lang="en-US" dirty="0" smtClean="0">
                <a:solidFill>
                  <a:srgbClr val="0000FF"/>
                </a:solidFill>
              </a:rPr>
              <a:t>3 miles </a:t>
            </a:r>
            <a:r>
              <a:rPr lang="en-US" dirty="0" smtClean="0"/>
              <a:t>upstream.  What is the speed of the river current in miles per hour?</a:t>
            </a:r>
          </a:p>
          <a:p>
            <a:endParaRPr lang="en-US" dirty="0"/>
          </a:p>
        </p:txBody>
      </p:sp>
      <p:pic>
        <p:nvPicPr>
          <p:cNvPr id="24579" name="Picture 4" descr="Combo2E_1"/>
          <p:cNvPicPr>
            <a:picLocks noChangeAspect="1" noChangeArrowheads="1"/>
          </p:cNvPicPr>
          <p:nvPr/>
        </p:nvPicPr>
        <p:blipFill>
          <a:blip r:embed="rId2" cstate="print"/>
          <a:srcRect/>
          <a:stretch>
            <a:fillRect/>
          </a:stretch>
        </p:blipFill>
        <p:spPr bwMode="auto">
          <a:xfrm>
            <a:off x="6032500" y="1371600"/>
            <a:ext cx="2578100" cy="1581150"/>
          </a:xfrm>
          <a:prstGeom prst="round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smtClean="0">
                <a:solidFill>
                  <a:schemeClr val="accent1"/>
                </a:solidFill>
              </a:rPr>
              <a:t>Example 3: Distance-Rate-Time (cont.)</a:t>
            </a:r>
          </a:p>
        </p:txBody>
      </p:sp>
      <p:sp>
        <p:nvSpPr>
          <p:cNvPr id="4" name="Content Placeholder 3"/>
          <p:cNvSpPr>
            <a:spLocks noGrp="1"/>
          </p:cNvSpPr>
          <p:nvPr>
            <p:ph idx="1"/>
          </p:nvPr>
        </p:nvSpPr>
        <p:spPr/>
        <p:txBody>
          <a:bodyPr/>
          <a:lstStyle/>
          <a:p>
            <a:pPr marL="463550" indent="-463550"/>
            <a:r>
              <a:rPr lang="en-US" b="1" dirty="0" smtClean="0"/>
              <a:t>Solution</a:t>
            </a:r>
          </a:p>
          <a:p>
            <a:pPr marL="463550" indent="-463550"/>
            <a:r>
              <a:rPr lang="en-US" dirty="0" smtClean="0"/>
              <a:t>Let </a:t>
            </a:r>
            <a:r>
              <a:rPr lang="en-US" i="1" dirty="0" smtClean="0"/>
              <a:t>c</a:t>
            </a:r>
            <a:r>
              <a:rPr lang="en-US" b="1" dirty="0" smtClean="0"/>
              <a:t> </a:t>
            </a:r>
            <a:r>
              <a:rPr lang="en-US" dirty="0" smtClean="0"/>
              <a:t>= the speed of the current.</a:t>
            </a:r>
          </a:p>
          <a:p>
            <a:r>
              <a:rPr lang="en-US" dirty="0" smtClean="0"/>
              <a:t>Distance and rate are represented first in the table.  Then the time going downstream and coming back upstream is represented in terms of distance and rate.  Since the rate is in miles per hour, the distance is in miles and the time is in hours.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smtClean="0">
                <a:solidFill>
                  <a:schemeClr val="accent1"/>
                </a:solidFill>
              </a:rPr>
              <a:t>Example 3: Distance-Rate-Time (cont.)</a:t>
            </a:r>
          </a:p>
        </p:txBody>
      </p:sp>
      <p:graphicFrame>
        <p:nvGraphicFramePr>
          <p:cNvPr id="907293" name="Group 29"/>
          <p:cNvGraphicFramePr>
            <a:graphicFrameLocks noGrp="1"/>
          </p:cNvGraphicFramePr>
          <p:nvPr>
            <p:ph idx="1"/>
          </p:nvPr>
        </p:nvGraphicFramePr>
        <p:xfrm>
          <a:off x="457200" y="1279525"/>
          <a:ext cx="8229600" cy="3383915"/>
        </p:xfrm>
        <a:graphic>
          <a:graphicData uri="http://schemas.openxmlformats.org/drawingml/2006/table">
            <a:tbl>
              <a:tblPr firstRow="1" bandRow="1">
                <a:tableStyleId>{21E4AEA4-8DFA-4A89-87EB-49C32662AFE0}</a:tableStyleId>
              </a:tblPr>
              <a:tblGrid>
                <a:gridCol w="2209800"/>
                <a:gridCol w="1905000"/>
                <a:gridCol w="2057400"/>
                <a:gridCol w="2057400"/>
              </a:tblGrid>
              <a:tr h="1006475">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Distance </a:t>
                      </a:r>
                      <a:r>
                        <a:rPr kumimoji="0" lang="en-US" sz="2800" i="1" u="none" strike="noStrike" cap="none" normalizeH="0" baseline="0" dirty="0" smtClean="0">
                          <a:ln>
                            <a:noFill/>
                          </a:ln>
                          <a:effectLst/>
                        </a:rPr>
                        <a:t>d</a:t>
                      </a:r>
                      <a:endParaRPr kumimoji="0" lang="en-US" sz="2800" b="0" i="1"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Rate </a:t>
                      </a:r>
                      <a:r>
                        <a:rPr kumimoji="0" lang="en-US" sz="2800" i="1" u="none" strike="noStrike" cap="none" normalizeH="0" baseline="0" dirty="0" smtClean="0">
                          <a:ln>
                            <a:noFill/>
                          </a:ln>
                          <a:effectLst/>
                        </a:rPr>
                        <a:t>r</a:t>
                      </a:r>
                      <a:endParaRPr kumimoji="0" lang="en-US" sz="2800" b="0" i="1"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        </a:t>
                      </a:r>
                      <a:endParaRPr kumimoji="0" lang="en-US" sz="2800" b="0" i="0" u="none" strike="noStrike" cap="none" normalizeH="0" baseline="0" dirty="0" smtClean="0">
                        <a:ln>
                          <a:noFill/>
                        </a:ln>
                        <a:solidFill>
                          <a:schemeClr val="tx1"/>
                        </a:solidFill>
                        <a:effectLst/>
                        <a:latin typeface="Calibri" pitchFamily="34" charset="0"/>
                      </a:endParaRPr>
                    </a:p>
                  </a:txBody>
                  <a:tcPr anchor="ctr" horzOverflow="overflow"/>
                </a:tc>
              </a:tr>
              <a:tr h="1188720">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 Downstream</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5</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5 + </a:t>
                      </a:r>
                      <a:r>
                        <a:rPr kumimoji="0" lang="en-US" sz="2800" i="1" u="none" strike="noStrike" cap="none" normalizeH="0" baseline="0" dirty="0" smtClean="0">
                          <a:ln>
                            <a:noFill/>
                          </a:ln>
                          <a:solidFill>
                            <a:srgbClr val="000000"/>
                          </a:solidFill>
                          <a:effectLst/>
                        </a:rPr>
                        <a:t>c</a:t>
                      </a:r>
                      <a:endParaRPr kumimoji="0" lang="en-US" sz="2800" b="0" i="1"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188720">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 Upstream</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3</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5 – </a:t>
                      </a:r>
                      <a:r>
                        <a:rPr kumimoji="0" lang="en-US" sz="2800" i="1" u="none" strike="noStrike" cap="none" normalizeH="0" baseline="0" dirty="0" smtClean="0">
                          <a:ln>
                            <a:noFill/>
                          </a:ln>
                          <a:solidFill>
                            <a:srgbClr val="000000"/>
                          </a:solidFill>
                          <a:effectLst/>
                        </a:rPr>
                        <a:t>c</a:t>
                      </a:r>
                      <a:r>
                        <a:rPr kumimoji="0" lang="en-US" sz="2800" u="none" strike="noStrike" cap="none" normalizeH="0" baseline="0" dirty="0" smtClean="0">
                          <a:ln>
                            <a:noFill/>
                          </a:ln>
                          <a:solidFill>
                            <a:srgbClr val="000000"/>
                          </a:solidFill>
                          <a:effectLst/>
                        </a:rPr>
                        <a:t> </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bl>
          </a:graphicData>
        </a:graphic>
      </p:graphicFrame>
      <p:graphicFrame>
        <p:nvGraphicFramePr>
          <p:cNvPr id="26649" name="Object 28"/>
          <p:cNvGraphicFramePr>
            <a:graphicFrameLocks noChangeAspect="1"/>
          </p:cNvGraphicFramePr>
          <p:nvPr/>
        </p:nvGraphicFramePr>
        <p:xfrm>
          <a:off x="6915150" y="1371600"/>
          <a:ext cx="1600200" cy="838200"/>
        </p:xfrm>
        <a:graphic>
          <a:graphicData uri="http://schemas.openxmlformats.org/presentationml/2006/ole">
            <mc:AlternateContent xmlns:mc="http://schemas.openxmlformats.org/markup-compatibility/2006">
              <mc:Choice xmlns:v="urn:schemas-microsoft-com:vml" Requires="v">
                <p:oleObj spid="_x0000_s15368" name="Equation" r:id="rId3" imgW="1600200" imgH="838080" progId="Equation.DSMT4">
                  <p:embed/>
                </p:oleObj>
              </mc:Choice>
              <mc:Fallback>
                <p:oleObj name="Equation" r:id="rId3" imgW="1600200" imgH="83808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5150" y="1371600"/>
                        <a:ext cx="1600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0" name="Object 30"/>
          <p:cNvGraphicFramePr>
            <a:graphicFrameLocks noChangeAspect="1"/>
          </p:cNvGraphicFramePr>
          <p:nvPr/>
        </p:nvGraphicFramePr>
        <p:xfrm>
          <a:off x="7315200" y="2438400"/>
          <a:ext cx="736600" cy="838200"/>
        </p:xfrm>
        <a:graphic>
          <a:graphicData uri="http://schemas.openxmlformats.org/presentationml/2006/ole">
            <mc:AlternateContent xmlns:mc="http://schemas.openxmlformats.org/markup-compatibility/2006">
              <mc:Choice xmlns:v="urn:schemas-microsoft-com:vml" Requires="v">
                <p:oleObj spid="_x0000_s15369" name="Equation" r:id="rId5" imgW="736560" imgH="838080" progId="Equation.DSMT4">
                  <p:embed/>
                </p:oleObj>
              </mc:Choice>
              <mc:Fallback>
                <p:oleObj name="Equation" r:id="rId5" imgW="736560" imgH="838080" progId="Equation.DSMT4">
                  <p:embed/>
                  <p:pic>
                    <p:nvPicPr>
                      <p:cNvPr id="0" name="Object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15200" y="2438400"/>
                        <a:ext cx="736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1" name="Object 31"/>
          <p:cNvGraphicFramePr>
            <a:graphicFrameLocks noChangeAspect="1"/>
          </p:cNvGraphicFramePr>
          <p:nvPr/>
        </p:nvGraphicFramePr>
        <p:xfrm>
          <a:off x="7315200" y="3643313"/>
          <a:ext cx="736600" cy="838200"/>
        </p:xfrm>
        <a:graphic>
          <a:graphicData uri="http://schemas.openxmlformats.org/presentationml/2006/ole">
            <mc:AlternateContent xmlns:mc="http://schemas.openxmlformats.org/markup-compatibility/2006">
              <mc:Choice xmlns:v="urn:schemas-microsoft-com:vml" Requires="v">
                <p:oleObj spid="_x0000_s15370" name="Equation" r:id="rId7" imgW="736560" imgH="838080" progId="Equation.DSMT4">
                  <p:embed/>
                </p:oleObj>
              </mc:Choice>
              <mc:Fallback>
                <p:oleObj name="Equation" r:id="rId7" imgW="736560" imgH="838080" progId="Equation.DSMT4">
                  <p:embed/>
                  <p:pic>
                    <p:nvPicPr>
                      <p:cNvPr id="0" name="Object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15200" y="3643313"/>
                        <a:ext cx="736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smtClean="0">
                <a:solidFill>
                  <a:schemeClr val="accent1"/>
                </a:solidFill>
              </a:rPr>
              <a:t>Example 3: Distance-Rate-Time (cont.)</a:t>
            </a:r>
          </a:p>
        </p:txBody>
      </p:sp>
      <p:graphicFrame>
        <p:nvGraphicFramePr>
          <p:cNvPr id="16387" name="Object 3"/>
          <p:cNvGraphicFramePr>
            <a:graphicFrameLocks noChangeAspect="1"/>
          </p:cNvGraphicFramePr>
          <p:nvPr/>
        </p:nvGraphicFramePr>
        <p:xfrm>
          <a:off x="5410200" y="1659192"/>
          <a:ext cx="2146300" cy="279400"/>
        </p:xfrm>
        <a:graphic>
          <a:graphicData uri="http://schemas.openxmlformats.org/presentationml/2006/ole">
            <mc:AlternateContent xmlns:mc="http://schemas.openxmlformats.org/markup-compatibility/2006">
              <mc:Choice xmlns:v="urn:schemas-microsoft-com:vml" Requires="v">
                <p:oleObj spid="_x0000_s16399" name="Equation" r:id="rId3" imgW="2145960" imgH="279360" progId="Equation.DSMT4">
                  <p:embed/>
                </p:oleObj>
              </mc:Choice>
              <mc:Fallback>
                <p:oleObj name="Equation" r:id="rId3" imgW="2145960" imgH="279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1659192"/>
                        <a:ext cx="2146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263900" y="1295400"/>
          <a:ext cx="1765300" cy="838200"/>
        </p:xfrm>
        <a:graphic>
          <a:graphicData uri="http://schemas.openxmlformats.org/presentationml/2006/ole">
            <mc:AlternateContent xmlns:mc="http://schemas.openxmlformats.org/markup-compatibility/2006">
              <mc:Choice xmlns:v="urn:schemas-microsoft-com:vml" Requires="v">
                <p:oleObj spid="_x0000_s16400" name="Equation" r:id="rId5" imgW="1765080" imgH="838080" progId="Equation.DSMT4">
                  <p:embed/>
                </p:oleObj>
              </mc:Choice>
              <mc:Fallback>
                <p:oleObj name="Equation" r:id="rId5" imgW="17650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3900" y="12954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295400" y="2453148"/>
          <a:ext cx="5676900" cy="838200"/>
        </p:xfrm>
        <a:graphic>
          <a:graphicData uri="http://schemas.openxmlformats.org/presentationml/2006/ole">
            <mc:AlternateContent xmlns:mc="http://schemas.openxmlformats.org/markup-compatibility/2006">
              <mc:Choice xmlns:v="urn:schemas-microsoft-com:vml" Requires="v">
                <p:oleObj spid="_x0000_s16401" name="Equation" r:id="rId7" imgW="5676840" imgH="838080" progId="Equation.DSMT4">
                  <p:embed/>
                </p:oleObj>
              </mc:Choice>
              <mc:Fallback>
                <p:oleObj name="Equation" r:id="rId7" imgW="56768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2453148"/>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971800" y="3505200"/>
          <a:ext cx="2324100" cy="292100"/>
        </p:xfrm>
        <a:graphic>
          <a:graphicData uri="http://schemas.openxmlformats.org/presentationml/2006/ole">
            <mc:AlternateContent xmlns:mc="http://schemas.openxmlformats.org/markup-compatibility/2006">
              <mc:Choice xmlns:v="urn:schemas-microsoft-com:vml" Requires="v">
                <p:oleObj spid="_x0000_s16402" name="Equation" r:id="rId9" imgW="2323800" imgH="291960" progId="Equation.DSMT4">
                  <p:embed/>
                </p:oleObj>
              </mc:Choice>
              <mc:Fallback>
                <p:oleObj name="Equation" r:id="rId9" imgW="23238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71800" y="3505200"/>
                        <a:ext cx="232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3429000" y="4127500"/>
          <a:ext cx="1473200" cy="292100"/>
        </p:xfrm>
        <a:graphic>
          <a:graphicData uri="http://schemas.openxmlformats.org/presentationml/2006/ole">
            <mc:AlternateContent xmlns:mc="http://schemas.openxmlformats.org/markup-compatibility/2006">
              <mc:Choice xmlns:v="urn:schemas-microsoft-com:vml" Requires="v">
                <p:oleObj spid="_x0000_s16403" name="Equation" r:id="rId11" imgW="1473120" imgH="291960" progId="Equation.DSMT4">
                  <p:embed/>
                </p:oleObj>
              </mc:Choice>
              <mc:Fallback>
                <p:oleObj name="Equation" r:id="rId11" imgW="14731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4127500"/>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3810000" y="4572000"/>
          <a:ext cx="762000" cy="838200"/>
        </p:xfrm>
        <a:graphic>
          <a:graphicData uri="http://schemas.openxmlformats.org/presentationml/2006/ole">
            <mc:AlternateContent xmlns:mc="http://schemas.openxmlformats.org/markup-compatibility/2006">
              <mc:Choice xmlns:v="urn:schemas-microsoft-com:vml" Requires="v">
                <p:oleObj spid="_x0000_s16404" name="Equation" r:id="rId13" imgW="761760" imgH="838080" progId="Equation.DSMT4">
                  <p:embed/>
                </p:oleObj>
              </mc:Choice>
              <mc:Fallback>
                <p:oleObj name="Equation" r:id="rId13" imgW="7617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10000" y="45720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1219200" y="2590800"/>
            <a:ext cx="9906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3200400" y="2971800"/>
            <a:ext cx="762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5257800" y="2590800"/>
            <a:ext cx="914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6172200" y="297180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3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smtClean="0">
                <a:solidFill>
                  <a:schemeClr val="accent1"/>
                </a:solidFill>
              </a:rPr>
              <a:t>Example 3: Distance-Rate-Time (cont.)</a:t>
            </a:r>
          </a:p>
        </p:txBody>
      </p:sp>
      <p:graphicFrame>
        <p:nvGraphicFramePr>
          <p:cNvPr id="17411" name="Object 3"/>
          <p:cNvGraphicFramePr>
            <a:graphicFrameLocks noChangeAspect="1"/>
          </p:cNvGraphicFramePr>
          <p:nvPr/>
        </p:nvGraphicFramePr>
        <p:xfrm>
          <a:off x="304800" y="1310148"/>
          <a:ext cx="1054100" cy="304800"/>
        </p:xfrm>
        <a:graphic>
          <a:graphicData uri="http://schemas.openxmlformats.org/presentationml/2006/ole">
            <mc:AlternateContent xmlns:mc="http://schemas.openxmlformats.org/markup-compatibility/2006">
              <mc:Choice xmlns:v="urn:schemas-microsoft-com:vml" Requires="v">
                <p:oleObj spid="_x0000_s17419" name="Equation" r:id="rId3" imgW="1054080" imgH="304560" progId="Equation.DSMT4">
                  <p:embed/>
                </p:oleObj>
              </mc:Choice>
              <mc:Fallback>
                <p:oleObj name="Equation" r:id="rId3" imgW="105408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310148"/>
                        <a:ext cx="1054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304800" y="1600200"/>
          <a:ext cx="8420100" cy="1270000"/>
        </p:xfrm>
        <a:graphic>
          <a:graphicData uri="http://schemas.openxmlformats.org/presentationml/2006/ole">
            <mc:AlternateContent xmlns:mc="http://schemas.openxmlformats.org/markup-compatibility/2006">
              <mc:Choice xmlns:v="urn:schemas-microsoft-com:vml" Requires="v">
                <p:oleObj spid="_x0000_s17420" name="Equation" r:id="rId5" imgW="8420040" imgH="1269720" progId="Equation.DSMT4">
                  <p:embed/>
                </p:oleObj>
              </mc:Choice>
              <mc:Fallback>
                <p:oleObj name="Equation" r:id="rId5" imgW="8420040" imgH="12697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1600200"/>
                        <a:ext cx="84201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81448" y="2997200"/>
          <a:ext cx="7962900" cy="1270000"/>
        </p:xfrm>
        <a:graphic>
          <a:graphicData uri="http://schemas.openxmlformats.org/presentationml/2006/ole">
            <mc:AlternateContent xmlns:mc="http://schemas.openxmlformats.org/markup-compatibility/2006">
              <mc:Choice xmlns:v="urn:schemas-microsoft-com:vml" Requires="v">
                <p:oleObj spid="_x0000_s17421" name="Equation" r:id="rId7" imgW="7962840" imgH="1269720" progId="Equation.DSMT4">
                  <p:embed/>
                </p:oleObj>
              </mc:Choice>
              <mc:Fallback>
                <p:oleObj name="Equation" r:id="rId7" imgW="7962840" imgH="12697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448" y="2997200"/>
                        <a:ext cx="79629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92100" y="4191000"/>
          <a:ext cx="8699500" cy="1587500"/>
        </p:xfrm>
        <a:graphic>
          <a:graphicData uri="http://schemas.openxmlformats.org/presentationml/2006/ole">
            <mc:AlternateContent xmlns:mc="http://schemas.openxmlformats.org/markup-compatibility/2006">
              <mc:Choice xmlns:v="urn:schemas-microsoft-com:vml" Requires="v">
                <p:oleObj spid="_x0000_s17422" name="Equation" r:id="rId9" imgW="8699400" imgH="1587240" progId="Equation.DSMT4">
                  <p:embed/>
                </p:oleObj>
              </mc:Choice>
              <mc:Fallback>
                <p:oleObj name="Equation" r:id="rId9" imgW="8699400" imgH="1587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2100" y="4191000"/>
                        <a:ext cx="8699500"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smtClean="0">
                <a:solidFill>
                  <a:schemeClr val="accent1"/>
                </a:solidFill>
              </a:rPr>
              <a:t>Example 3: Distance-Rate-Time (cont.)</a:t>
            </a:r>
          </a:p>
        </p:txBody>
      </p:sp>
      <p:sp>
        <p:nvSpPr>
          <p:cNvPr id="5" name="Content Placeholder 4"/>
          <p:cNvSpPr>
            <a:spLocks noGrp="1"/>
          </p:cNvSpPr>
          <p:nvPr>
            <p:ph idx="1"/>
          </p:nvPr>
        </p:nvSpPr>
        <p:spPr/>
        <p:txBody>
          <a:bodyPr/>
          <a:lstStyle/>
          <a:p>
            <a:pPr>
              <a:tabLst>
                <a:tab pos="463550" algn="l"/>
              </a:tabLst>
            </a:pPr>
            <a:endParaRPr lang="en-US" b="1" dirty="0" smtClean="0"/>
          </a:p>
          <a:p>
            <a:pPr>
              <a:tabLst>
                <a:tab pos="463550" algn="l"/>
              </a:tabLst>
            </a:pPr>
            <a:endParaRPr lang="en-US" b="1" dirty="0" smtClean="0"/>
          </a:p>
          <a:p>
            <a:pPr>
              <a:tabLst>
                <a:tab pos="463550" algn="l"/>
              </a:tabLst>
            </a:pPr>
            <a:endParaRPr lang="en-US" b="1" dirty="0" smtClean="0"/>
          </a:p>
          <a:p>
            <a:pPr>
              <a:tabLst>
                <a:tab pos="463550" algn="l"/>
              </a:tabLst>
            </a:pPr>
            <a:endParaRPr lang="en-US" b="1" dirty="0" smtClean="0"/>
          </a:p>
          <a:p>
            <a:pPr>
              <a:lnSpc>
                <a:spcPct val="150000"/>
              </a:lnSpc>
              <a:tabLst>
                <a:tab pos="463550" algn="l"/>
              </a:tabLst>
            </a:pPr>
            <a:endParaRPr lang="en-US" b="1" dirty="0" smtClean="0"/>
          </a:p>
          <a:p>
            <a:pPr>
              <a:spcBef>
                <a:spcPts val="0"/>
              </a:spcBef>
              <a:tabLst>
                <a:tab pos="463550" algn="l"/>
              </a:tabLst>
            </a:pPr>
            <a:r>
              <a:rPr lang="en-US" b="1" dirty="0" smtClean="0"/>
              <a:t>Solution</a:t>
            </a:r>
          </a:p>
          <a:p>
            <a:pPr>
              <a:tabLst>
                <a:tab pos="463550" algn="l"/>
              </a:tabLst>
            </a:pPr>
            <a:r>
              <a:rPr lang="en-US" dirty="0" smtClean="0"/>
              <a:t>Let	 </a:t>
            </a:r>
            <a:r>
              <a:rPr lang="en-US" i="1" dirty="0" smtClean="0"/>
              <a:t>r </a:t>
            </a:r>
            <a:r>
              <a:rPr lang="en-US" dirty="0" smtClean="0"/>
              <a:t>= rate of freight train in miles per hour</a:t>
            </a:r>
          </a:p>
          <a:p>
            <a:pPr>
              <a:tabLst>
                <a:tab pos="463550" algn="l"/>
              </a:tabLst>
            </a:pPr>
            <a:r>
              <a:rPr lang="en-US" dirty="0" smtClean="0"/>
              <a:t>3</a:t>
            </a:r>
            <a:r>
              <a:rPr lang="en-US" i="1" dirty="0" smtClean="0"/>
              <a:t>r </a:t>
            </a:r>
            <a:r>
              <a:rPr lang="en-US" dirty="0" smtClean="0"/>
              <a:t>= rate of passenger train in miles per hour</a:t>
            </a:r>
          </a:p>
          <a:p>
            <a:endParaRPr lang="en-US" dirty="0"/>
          </a:p>
        </p:txBody>
      </p:sp>
      <p:pic>
        <p:nvPicPr>
          <p:cNvPr id="29699" name="Picture 4" descr="Combo2E_1"/>
          <p:cNvPicPr>
            <a:picLocks noChangeAspect="1" noChangeArrowheads="1"/>
          </p:cNvPicPr>
          <p:nvPr/>
        </p:nvPicPr>
        <p:blipFill>
          <a:blip r:embed="rId2" cstate="print"/>
          <a:srcRect/>
          <a:stretch>
            <a:fillRect/>
          </a:stretch>
        </p:blipFill>
        <p:spPr bwMode="auto">
          <a:xfrm>
            <a:off x="6019800" y="1466850"/>
            <a:ext cx="2651125" cy="2114550"/>
          </a:xfrm>
          <a:prstGeom prst="roundRect">
            <a:avLst/>
          </a:prstGeom>
          <a:noFill/>
          <a:ln w="9525">
            <a:noFill/>
            <a:miter lim="800000"/>
            <a:headEnd/>
            <a:tailEnd/>
          </a:ln>
        </p:spPr>
      </p:pic>
      <p:sp>
        <p:nvSpPr>
          <p:cNvPr id="6" name="Rectangle 5"/>
          <p:cNvSpPr/>
          <p:nvPr/>
        </p:nvSpPr>
        <p:spPr>
          <a:xfrm>
            <a:off x="533400" y="1371600"/>
            <a:ext cx="5410200" cy="2677656"/>
          </a:xfrm>
          <a:prstGeom prst="rect">
            <a:avLst/>
          </a:prstGeom>
        </p:spPr>
        <p:txBody>
          <a:bodyPr wrap="square">
            <a:spAutoFit/>
          </a:bodyPr>
          <a:lstStyle/>
          <a:p>
            <a:pPr marL="457200" indent="-457200"/>
            <a:r>
              <a:rPr lang="en-US" sz="2800" b="1" dirty="0" smtClean="0"/>
              <a:t>b.	</a:t>
            </a:r>
            <a:r>
              <a:rPr lang="en-US" sz="2800" dirty="0" smtClean="0"/>
              <a:t>If a passenger train travels three times as fast as a freight train, and the freight train takes </a:t>
            </a:r>
            <a:r>
              <a:rPr lang="en-US" sz="2800" dirty="0" smtClean="0">
                <a:solidFill>
                  <a:srgbClr val="0000FF"/>
                </a:solidFill>
              </a:rPr>
              <a:t>4 hours</a:t>
            </a:r>
            <a:r>
              <a:rPr lang="en-US" sz="2800" dirty="0" smtClean="0"/>
              <a:t> longer to travel </a:t>
            </a:r>
            <a:r>
              <a:rPr lang="en-US" sz="2800" dirty="0" smtClean="0">
                <a:solidFill>
                  <a:srgbClr val="0000FF"/>
                </a:solidFill>
              </a:rPr>
              <a:t>210 miles</a:t>
            </a:r>
            <a:r>
              <a:rPr lang="en-US" sz="2800" dirty="0" smtClean="0"/>
              <a:t>, what is the speed of each train?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p:cNvSpPr>
          <p:nvPr>
            <p:ph type="title"/>
          </p:nvPr>
        </p:nvSpPr>
        <p:spPr>
          <a:prstGeom prst="rect">
            <a:avLst/>
          </a:prstGeom>
          <a:noFill/>
        </p:spPr>
        <p:txBody>
          <a:bodyPr/>
          <a:lstStyle/>
          <a:p>
            <a:r>
              <a:rPr lang="en-US" sz="3200" dirty="0" smtClean="0">
                <a:solidFill>
                  <a:schemeClr val="accent1"/>
                </a:solidFill>
              </a:rPr>
              <a:t>Example 3: Distance-Rate-Time (cont.)</a:t>
            </a:r>
          </a:p>
        </p:txBody>
      </p:sp>
      <p:graphicFrame>
        <p:nvGraphicFramePr>
          <p:cNvPr id="912421" name="Group 37"/>
          <p:cNvGraphicFramePr>
            <a:graphicFrameLocks noGrp="1"/>
          </p:cNvGraphicFramePr>
          <p:nvPr/>
        </p:nvGraphicFramePr>
        <p:xfrm>
          <a:off x="457200" y="1248696"/>
          <a:ext cx="8229600" cy="3048000"/>
        </p:xfrm>
        <a:graphic>
          <a:graphicData uri="http://schemas.openxmlformats.org/drawingml/2006/table">
            <a:tbl>
              <a:tblPr firstRow="1" bandRow="1">
                <a:tableStyleId>{21E4AEA4-8DFA-4A89-87EB-49C32662AFE0}</a:tableStyleId>
              </a:tblPr>
              <a:tblGrid>
                <a:gridCol w="2209800"/>
                <a:gridCol w="1905000"/>
                <a:gridCol w="2057400"/>
                <a:gridCol w="2057400"/>
              </a:tblGrid>
              <a:tr h="9906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Distance </a:t>
                      </a:r>
                      <a:r>
                        <a:rPr kumimoji="0" lang="en-US" sz="2800" i="1" u="none" strike="noStrike" cap="none" normalizeH="0" baseline="0" dirty="0" smtClean="0">
                          <a:ln>
                            <a:noFill/>
                          </a:ln>
                          <a:effectLst/>
                        </a:rPr>
                        <a:t>d</a:t>
                      </a:r>
                      <a:endParaRPr kumimoji="0" lang="en-US" sz="2800" b="0" i="1"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Rate </a:t>
                      </a:r>
                      <a:r>
                        <a:rPr kumimoji="0" lang="en-US" sz="2800" i="1" u="none" strike="noStrike" cap="none" normalizeH="0" baseline="0" dirty="0" smtClean="0">
                          <a:ln>
                            <a:noFill/>
                          </a:ln>
                          <a:effectLst/>
                        </a:rPr>
                        <a:t>r</a:t>
                      </a:r>
                      <a:endParaRPr kumimoji="0" lang="en-US" sz="2800" b="0" i="1"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chemeClr val="tx1"/>
                        </a:solidFill>
                        <a:effectLst/>
                        <a:latin typeface="Calibri" pitchFamily="34" charset="0"/>
                      </a:endParaRPr>
                    </a:p>
                  </a:txBody>
                  <a:tcPr anchor="ctr" horzOverflow="overflow"/>
                </a:tc>
              </a:tr>
              <a:tr h="990600">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 Freight</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210</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i="1" u="none" strike="noStrike" cap="none" normalizeH="0" baseline="0" dirty="0" smtClean="0">
                          <a:ln>
                            <a:noFill/>
                          </a:ln>
                          <a:solidFill>
                            <a:srgbClr val="000000"/>
                          </a:solidFill>
                          <a:effectLst/>
                        </a:rPr>
                        <a:t>r</a:t>
                      </a:r>
                      <a:endParaRPr kumimoji="0" lang="en-US" sz="2800" b="0" i="1"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066800">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 Passenger</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210</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3</a:t>
                      </a:r>
                      <a:r>
                        <a:rPr kumimoji="0" lang="en-US" sz="2800" i="1" u="none" strike="noStrike" cap="none" normalizeH="0" baseline="0" dirty="0" smtClean="0">
                          <a:ln>
                            <a:noFill/>
                          </a:ln>
                          <a:solidFill>
                            <a:srgbClr val="000000"/>
                          </a:solidFill>
                          <a:effectLst/>
                        </a:rPr>
                        <a:t>r</a:t>
                      </a:r>
                      <a:endParaRPr kumimoji="0" lang="en-US" sz="2800" b="0" i="1"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bl>
          </a:graphicData>
        </a:graphic>
      </p:graphicFrame>
      <p:graphicFrame>
        <p:nvGraphicFramePr>
          <p:cNvPr id="30746" name="Object 28"/>
          <p:cNvGraphicFramePr>
            <a:graphicFrameLocks noChangeAspect="1"/>
          </p:cNvGraphicFramePr>
          <p:nvPr/>
        </p:nvGraphicFramePr>
        <p:xfrm>
          <a:off x="7363690" y="2309813"/>
          <a:ext cx="609600" cy="838200"/>
        </p:xfrm>
        <a:graphic>
          <a:graphicData uri="http://schemas.openxmlformats.org/presentationml/2006/ole">
            <mc:AlternateContent xmlns:mc="http://schemas.openxmlformats.org/markup-compatibility/2006">
              <mc:Choice xmlns:v="urn:schemas-microsoft-com:vml" Requires="v">
                <p:oleObj spid="_x0000_s18445" name="Equation" r:id="rId3" imgW="609480" imgH="838080" progId="Equation.DSMT4">
                  <p:embed/>
                </p:oleObj>
              </mc:Choice>
              <mc:Fallback>
                <p:oleObj name="Equation" r:id="rId3" imgW="609480" imgH="83808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63690" y="2309813"/>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7" name="Object 29"/>
          <p:cNvGraphicFramePr>
            <a:graphicFrameLocks noChangeAspect="1"/>
          </p:cNvGraphicFramePr>
          <p:nvPr/>
        </p:nvGraphicFramePr>
        <p:xfrm>
          <a:off x="7363690" y="3321050"/>
          <a:ext cx="609600" cy="838200"/>
        </p:xfrm>
        <a:graphic>
          <a:graphicData uri="http://schemas.openxmlformats.org/presentationml/2006/ole">
            <mc:AlternateContent xmlns:mc="http://schemas.openxmlformats.org/markup-compatibility/2006">
              <mc:Choice xmlns:v="urn:schemas-microsoft-com:vml" Requires="v">
                <p:oleObj spid="_x0000_s18446" name="Equation" r:id="rId5" imgW="609480" imgH="838080" progId="Equation.DSMT4">
                  <p:embed/>
                </p:oleObj>
              </mc:Choice>
              <mc:Fallback>
                <p:oleObj name="Equation" r:id="rId5" imgW="609480" imgH="838080"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63690" y="332105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8" name="Rectangle 30"/>
          <p:cNvSpPr>
            <a:spLocks noChangeArrowheads="1"/>
          </p:cNvSpPr>
          <p:nvPr/>
        </p:nvSpPr>
        <p:spPr bwMode="auto">
          <a:xfrm>
            <a:off x="455613" y="4534360"/>
            <a:ext cx="8226425" cy="1095375"/>
          </a:xfrm>
          <a:prstGeom prst="rect">
            <a:avLst/>
          </a:prstGeom>
          <a:noFill/>
          <a:ln w="9525">
            <a:noFill/>
            <a:miter lim="800000"/>
            <a:headEnd/>
            <a:tailEnd/>
          </a:ln>
        </p:spPr>
        <p:txBody>
          <a:bodyPr>
            <a:spAutoFit/>
          </a:bodyPr>
          <a:lstStyle/>
          <a:p>
            <a:r>
              <a:rPr lang="en-US" sz="2800" b="1" dirty="0"/>
              <a:t>Note:</a:t>
            </a:r>
            <a:r>
              <a:rPr lang="en-US" sz="2800" dirty="0"/>
              <a:t> If the rate is faster, then the time is shorter.  </a:t>
            </a:r>
          </a:p>
          <a:p>
            <a:pPr>
              <a:spcBef>
                <a:spcPct val="35000"/>
              </a:spcBef>
            </a:pPr>
            <a:r>
              <a:rPr lang="en-US" sz="2800" dirty="0"/>
              <a:t>Thus the fraction          is smaller than the fraction </a:t>
            </a:r>
          </a:p>
        </p:txBody>
      </p:sp>
      <p:graphicFrame>
        <p:nvGraphicFramePr>
          <p:cNvPr id="30749" name="Object 38"/>
          <p:cNvGraphicFramePr>
            <a:graphicFrameLocks noChangeAspect="1"/>
          </p:cNvGraphicFramePr>
          <p:nvPr/>
        </p:nvGraphicFramePr>
        <p:xfrm>
          <a:off x="3128963" y="4967748"/>
          <a:ext cx="609600" cy="838200"/>
        </p:xfrm>
        <a:graphic>
          <a:graphicData uri="http://schemas.openxmlformats.org/presentationml/2006/ole">
            <mc:AlternateContent xmlns:mc="http://schemas.openxmlformats.org/markup-compatibility/2006">
              <mc:Choice xmlns:v="urn:schemas-microsoft-com:vml" Requires="v">
                <p:oleObj spid="_x0000_s18447" name="Equation" r:id="rId7" imgW="609600" imgH="838200" progId="Equation.DSMT4">
                  <p:embed/>
                </p:oleObj>
              </mc:Choice>
              <mc:Fallback>
                <p:oleObj name="Equation" r:id="rId7" imgW="609600" imgH="838200" progId="Equation.DSMT4">
                  <p:embed/>
                  <p:pic>
                    <p:nvPicPr>
                      <p:cNvPr id="0" name="Object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8963" y="4967748"/>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39"/>
          <p:cNvGraphicFramePr>
            <a:graphicFrameLocks noChangeAspect="1"/>
          </p:cNvGraphicFramePr>
          <p:nvPr/>
        </p:nvGraphicFramePr>
        <p:xfrm>
          <a:off x="7753350" y="4972510"/>
          <a:ext cx="711200" cy="825500"/>
        </p:xfrm>
        <a:graphic>
          <a:graphicData uri="http://schemas.openxmlformats.org/presentationml/2006/ole">
            <mc:AlternateContent xmlns:mc="http://schemas.openxmlformats.org/markup-compatibility/2006">
              <mc:Choice xmlns:v="urn:schemas-microsoft-com:vml" Requires="v">
                <p:oleObj spid="_x0000_s18448" name="Equation" r:id="rId9" imgW="711200" imgH="825500" progId="Equation.DSMT4">
                  <p:embed/>
                </p:oleObj>
              </mc:Choice>
              <mc:Fallback>
                <p:oleObj name="Equation" r:id="rId9" imgW="711200" imgH="825500" progId="Equation.DSMT4">
                  <p:embed/>
                  <p:pic>
                    <p:nvPicPr>
                      <p:cNvPr id="0" name="Object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53350" y="4972510"/>
                        <a:ext cx="711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9" name="Object 28"/>
          <p:cNvGraphicFramePr>
            <a:graphicFrameLocks noChangeAspect="1"/>
          </p:cNvGraphicFramePr>
          <p:nvPr/>
        </p:nvGraphicFramePr>
        <p:xfrm>
          <a:off x="6915150" y="1371600"/>
          <a:ext cx="1600200" cy="838200"/>
        </p:xfrm>
        <a:graphic>
          <a:graphicData uri="http://schemas.openxmlformats.org/presentationml/2006/ole">
            <mc:AlternateContent xmlns:mc="http://schemas.openxmlformats.org/markup-compatibility/2006">
              <mc:Choice xmlns:v="urn:schemas-microsoft-com:vml" Requires="v">
                <p:oleObj spid="_x0000_s18449" name="Equation" r:id="rId11" imgW="1600200" imgH="838080" progId="Equation.DSMT4">
                  <p:embed/>
                </p:oleObj>
              </mc:Choice>
              <mc:Fallback>
                <p:oleObj name="Equation" r:id="rId11" imgW="16002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15150" y="1371600"/>
                        <a:ext cx="1600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a:noFill/>
        </p:spPr>
        <p:txBody>
          <a:bodyPr/>
          <a:lstStyle/>
          <a:p>
            <a:r>
              <a:rPr lang="en-US" sz="3200" dirty="0" smtClean="0">
                <a:solidFill>
                  <a:schemeClr val="accent1"/>
                </a:solidFill>
              </a:rPr>
              <a:t>Example 3: Distance-Rate-Time (cont.)</a:t>
            </a:r>
          </a:p>
        </p:txBody>
      </p:sp>
      <p:graphicFrame>
        <p:nvGraphicFramePr>
          <p:cNvPr id="19459" name="Object 3"/>
          <p:cNvGraphicFramePr>
            <a:graphicFrameLocks noChangeAspect="1"/>
          </p:cNvGraphicFramePr>
          <p:nvPr>
            <p:extLst>
              <p:ext uri="{D42A27DB-BD31-4B8C-83A1-F6EECF244321}">
                <p14:modId xmlns:p14="http://schemas.microsoft.com/office/powerpoint/2010/main" val="1730316133"/>
              </p:ext>
            </p:extLst>
          </p:nvPr>
        </p:nvGraphicFramePr>
        <p:xfrm>
          <a:off x="3810000" y="1462088"/>
          <a:ext cx="4800600" cy="241300"/>
        </p:xfrm>
        <a:graphic>
          <a:graphicData uri="http://schemas.openxmlformats.org/presentationml/2006/ole">
            <mc:AlternateContent xmlns:mc="http://schemas.openxmlformats.org/markup-compatibility/2006">
              <mc:Choice xmlns:v="urn:schemas-microsoft-com:vml" Requires="v">
                <p:oleObj spid="_x0000_s19475" name="Equation" r:id="rId3" imgW="4800600" imgH="241200" progId="Equation.DSMT4">
                  <p:embed/>
                </p:oleObj>
              </mc:Choice>
              <mc:Fallback>
                <p:oleObj name="Equation" r:id="rId3" imgW="4800600" imgH="241200" progId="Equation.DSMT4">
                  <p:embed/>
                  <p:pic>
                    <p:nvPicPr>
                      <p:cNvPr id="0" name="Picture 3"/>
                      <p:cNvPicPr>
                        <a:picLocks noChangeAspect="1" noChangeArrowheads="1"/>
                      </p:cNvPicPr>
                      <p:nvPr/>
                    </p:nvPicPr>
                    <p:blipFill>
                      <a:blip r:embed="rId4"/>
                      <a:srcRect/>
                      <a:stretch>
                        <a:fillRect/>
                      </a:stretch>
                    </p:blipFill>
                    <p:spPr bwMode="auto">
                      <a:xfrm>
                        <a:off x="3810000" y="1462088"/>
                        <a:ext cx="4800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1447800" y="1143000"/>
          <a:ext cx="2032000" cy="838200"/>
        </p:xfrm>
        <a:graphic>
          <a:graphicData uri="http://schemas.openxmlformats.org/presentationml/2006/ole">
            <mc:AlternateContent xmlns:mc="http://schemas.openxmlformats.org/markup-compatibility/2006">
              <mc:Choice xmlns:v="urn:schemas-microsoft-com:vml" Requires="v">
                <p:oleObj spid="_x0000_s19476" name="Equation" r:id="rId5" imgW="2031840" imgH="838080" progId="Equation.DSMT4">
                  <p:embed/>
                </p:oleObj>
              </mc:Choice>
              <mc:Fallback>
                <p:oleObj name="Equation" r:id="rId5" imgW="2031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114300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617408" y="2086896"/>
          <a:ext cx="1854200" cy="838200"/>
        </p:xfrm>
        <a:graphic>
          <a:graphicData uri="http://schemas.openxmlformats.org/presentationml/2006/ole">
            <mc:AlternateContent xmlns:mc="http://schemas.openxmlformats.org/markup-compatibility/2006">
              <mc:Choice xmlns:v="urn:schemas-microsoft-com:vml" Requires="v">
                <p:oleObj spid="_x0000_s19477" name="Equation" r:id="rId7" imgW="1854000" imgH="838080" progId="Equation.DSMT4">
                  <p:embed/>
                </p:oleObj>
              </mc:Choice>
              <mc:Fallback>
                <p:oleObj name="Equation" r:id="rId7" imgW="1854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7408" y="208689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009650" y="3030538"/>
          <a:ext cx="2743200" cy="838200"/>
        </p:xfrm>
        <a:graphic>
          <a:graphicData uri="http://schemas.openxmlformats.org/presentationml/2006/ole">
            <mc:AlternateContent xmlns:mc="http://schemas.openxmlformats.org/markup-compatibility/2006">
              <mc:Choice xmlns:v="urn:schemas-microsoft-com:vml" Requires="v">
                <p:oleObj spid="_x0000_s19478" name="Equation" r:id="rId9" imgW="2743200" imgH="838080" progId="Equation.DSMT4">
                  <p:embed/>
                </p:oleObj>
              </mc:Choice>
              <mc:Fallback>
                <p:oleObj name="Equation" r:id="rId9" imgW="27432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9650" y="3030538"/>
                        <a:ext cx="274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1752600" y="4038600"/>
          <a:ext cx="1892300" cy="292100"/>
        </p:xfrm>
        <a:graphic>
          <a:graphicData uri="http://schemas.openxmlformats.org/presentationml/2006/ole">
            <mc:AlternateContent xmlns:mc="http://schemas.openxmlformats.org/markup-compatibility/2006">
              <mc:Choice xmlns:v="urn:schemas-microsoft-com:vml" Requires="v">
                <p:oleObj spid="_x0000_s19479" name="Equation" r:id="rId11" imgW="1892160" imgH="291960" progId="Equation.DSMT4">
                  <p:embed/>
                </p:oleObj>
              </mc:Choice>
              <mc:Fallback>
                <p:oleObj name="Equation" r:id="rId11" imgW="189216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40386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408904" y="4572000"/>
          <a:ext cx="1219200" cy="292100"/>
        </p:xfrm>
        <a:graphic>
          <a:graphicData uri="http://schemas.openxmlformats.org/presentationml/2006/ole">
            <mc:AlternateContent xmlns:mc="http://schemas.openxmlformats.org/markup-compatibility/2006">
              <mc:Choice xmlns:v="urn:schemas-microsoft-com:vml" Requires="v">
                <p:oleObj spid="_x0000_s19480" name="Equation" r:id="rId13" imgW="1218960" imgH="291960" progId="Equation.DSMT4">
                  <p:embed/>
                </p:oleObj>
              </mc:Choice>
              <mc:Fallback>
                <p:oleObj name="Equation" r:id="rId13" imgW="12189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08904" y="45720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2590800" y="5134896"/>
          <a:ext cx="850900" cy="292100"/>
        </p:xfrm>
        <a:graphic>
          <a:graphicData uri="http://schemas.openxmlformats.org/presentationml/2006/ole">
            <mc:AlternateContent xmlns:mc="http://schemas.openxmlformats.org/markup-compatibility/2006">
              <mc:Choice xmlns:v="urn:schemas-microsoft-com:vml" Requires="v">
                <p:oleObj spid="_x0000_s19481" name="Equation" r:id="rId15" imgW="850680" imgH="291960" progId="Equation.DSMT4">
                  <p:embed/>
                </p:oleObj>
              </mc:Choice>
              <mc:Fallback>
                <p:oleObj name="Equation" r:id="rId15" imgW="8506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90800" y="5134896"/>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2438400" y="5668296"/>
          <a:ext cx="1193800" cy="292100"/>
        </p:xfrm>
        <a:graphic>
          <a:graphicData uri="http://schemas.openxmlformats.org/presentationml/2006/ole">
            <mc:AlternateContent xmlns:mc="http://schemas.openxmlformats.org/markup-compatibility/2006">
              <mc:Choice xmlns:v="urn:schemas-microsoft-com:vml" Requires="v">
                <p:oleObj spid="_x0000_s19482" name="Equation" r:id="rId17" imgW="1193760" imgH="291960" progId="Equation.DSMT4">
                  <p:embed/>
                </p:oleObj>
              </mc:Choice>
              <mc:Fallback>
                <p:oleObj name="Equation" r:id="rId17" imgW="119376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38400" y="5668296"/>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a:off x="1143000" y="356665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600200" y="33528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705100" y="3314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2233152" y="354330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46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4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46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4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a:noFill/>
        </p:spPr>
        <p:txBody>
          <a:bodyPr/>
          <a:lstStyle/>
          <a:p>
            <a:r>
              <a:rPr lang="en-US" sz="3200" dirty="0" smtClean="0">
                <a:solidFill>
                  <a:schemeClr val="accent1"/>
                </a:solidFill>
              </a:rPr>
              <a:t>Example 3: Distance-Rate-Time (cont.)</a:t>
            </a:r>
          </a:p>
        </p:txBody>
      </p:sp>
      <p:sp>
        <p:nvSpPr>
          <p:cNvPr id="6" name="Content Placeholder 5"/>
          <p:cNvSpPr>
            <a:spLocks noGrp="1"/>
          </p:cNvSpPr>
          <p:nvPr>
            <p:ph idx="1"/>
          </p:nvPr>
        </p:nvSpPr>
        <p:spPr/>
        <p:txBody>
          <a:bodyPr/>
          <a:lstStyle/>
          <a:p>
            <a:r>
              <a:rPr lang="en-US" b="1" dirty="0" smtClean="0"/>
              <a:t>Check</a:t>
            </a:r>
            <a:r>
              <a:rPr lang="en-US" dirty="0" smtClean="0"/>
              <a:t>:</a:t>
            </a:r>
          </a:p>
          <a:p>
            <a:r>
              <a:rPr lang="en-US" dirty="0" smtClean="0"/>
              <a:t>Time for freight train  </a:t>
            </a:r>
          </a:p>
          <a:p>
            <a:pPr>
              <a:spcBef>
                <a:spcPct val="75000"/>
              </a:spcBef>
            </a:pPr>
            <a:r>
              <a:rPr lang="en-US" dirty="0" smtClean="0"/>
              <a:t>Time for passenger train  </a:t>
            </a:r>
          </a:p>
          <a:p>
            <a:pPr>
              <a:spcBef>
                <a:spcPct val="70000"/>
              </a:spcBef>
            </a:pPr>
            <a:r>
              <a:rPr lang="en-US" dirty="0" smtClean="0">
                <a:solidFill>
                  <a:srgbClr val="000099"/>
                </a:solidFill>
              </a:rPr>
              <a:t>6 − 2 = 4 </a:t>
            </a:r>
            <a:r>
              <a:rPr lang="en-US" dirty="0" smtClean="0"/>
              <a:t>hours difference in time</a:t>
            </a:r>
          </a:p>
          <a:p>
            <a:r>
              <a:rPr lang="en-US" dirty="0" smtClean="0"/>
              <a:t>The freight train travels </a:t>
            </a:r>
            <a:r>
              <a:rPr lang="en-US" dirty="0" smtClean="0">
                <a:solidFill>
                  <a:srgbClr val="FF0000"/>
                </a:solidFill>
              </a:rPr>
              <a:t>35 mph</a:t>
            </a:r>
            <a:r>
              <a:rPr lang="en-US" dirty="0" smtClean="0"/>
              <a:t>, and the passenger train travels </a:t>
            </a:r>
            <a:r>
              <a:rPr lang="en-US" dirty="0" smtClean="0">
                <a:solidFill>
                  <a:srgbClr val="FF0000"/>
                </a:solidFill>
              </a:rPr>
              <a:t>105 mph</a:t>
            </a:r>
            <a:r>
              <a:rPr lang="en-US" dirty="0" smtClean="0"/>
              <a:t>.</a:t>
            </a:r>
          </a:p>
          <a:p>
            <a:endParaRPr lang="en-US" dirty="0"/>
          </a:p>
        </p:txBody>
      </p:sp>
      <p:graphicFrame>
        <p:nvGraphicFramePr>
          <p:cNvPr id="32772" name="Object 29"/>
          <p:cNvGraphicFramePr>
            <a:graphicFrameLocks noChangeAspect="1"/>
          </p:cNvGraphicFramePr>
          <p:nvPr>
            <p:extLst>
              <p:ext uri="{D42A27DB-BD31-4B8C-83A1-F6EECF244321}">
                <p14:modId xmlns:p14="http://schemas.microsoft.com/office/powerpoint/2010/main" val="823260493"/>
              </p:ext>
            </p:extLst>
          </p:nvPr>
        </p:nvGraphicFramePr>
        <p:xfrm>
          <a:off x="3606800" y="1665288"/>
          <a:ext cx="2273300" cy="838200"/>
        </p:xfrm>
        <a:graphic>
          <a:graphicData uri="http://schemas.openxmlformats.org/presentationml/2006/ole">
            <mc:AlternateContent xmlns:mc="http://schemas.openxmlformats.org/markup-compatibility/2006">
              <mc:Choice xmlns:v="urn:schemas-microsoft-com:vml" Requires="v">
                <p:oleObj spid="_x0000_s20486" name="Equation" r:id="rId3" imgW="2273040" imgH="838080" progId="Equation.DSMT4">
                  <p:embed/>
                </p:oleObj>
              </mc:Choice>
              <mc:Fallback>
                <p:oleObj name="Equation" r:id="rId3" imgW="2273040" imgH="838080" progId="Equation.DSMT4">
                  <p:embed/>
                  <p:pic>
                    <p:nvPicPr>
                      <p:cNvPr id="0" name="Object 29"/>
                      <p:cNvPicPr>
                        <a:picLocks noChangeAspect="1" noChangeArrowheads="1"/>
                      </p:cNvPicPr>
                      <p:nvPr/>
                    </p:nvPicPr>
                    <p:blipFill>
                      <a:blip r:embed="rId4"/>
                      <a:srcRect/>
                      <a:stretch>
                        <a:fillRect/>
                      </a:stretch>
                    </p:blipFill>
                    <p:spPr bwMode="auto">
                      <a:xfrm>
                        <a:off x="3606800" y="1665288"/>
                        <a:ext cx="2273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30"/>
          <p:cNvGraphicFramePr>
            <a:graphicFrameLocks noChangeAspect="1"/>
          </p:cNvGraphicFramePr>
          <p:nvPr>
            <p:extLst>
              <p:ext uri="{D42A27DB-BD31-4B8C-83A1-F6EECF244321}">
                <p14:modId xmlns:p14="http://schemas.microsoft.com/office/powerpoint/2010/main" val="3724573752"/>
              </p:ext>
            </p:extLst>
          </p:nvPr>
        </p:nvGraphicFramePr>
        <p:xfrm>
          <a:off x="4102100" y="2370138"/>
          <a:ext cx="2260600" cy="838200"/>
        </p:xfrm>
        <a:graphic>
          <a:graphicData uri="http://schemas.openxmlformats.org/presentationml/2006/ole">
            <mc:AlternateContent xmlns:mc="http://schemas.openxmlformats.org/markup-compatibility/2006">
              <mc:Choice xmlns:v="urn:schemas-microsoft-com:vml" Requires="v">
                <p:oleObj spid="_x0000_s20487" name="Equation" r:id="rId5" imgW="2260440" imgH="838080" progId="Equation.DSMT4">
                  <p:embed/>
                </p:oleObj>
              </mc:Choice>
              <mc:Fallback>
                <p:oleObj name="Equation" r:id="rId5" imgW="2260440" imgH="838080" progId="Equation.DSMT4">
                  <p:embed/>
                  <p:pic>
                    <p:nvPicPr>
                      <p:cNvPr id="0" name="Object 30"/>
                      <p:cNvPicPr>
                        <a:picLocks noChangeAspect="1" noChangeArrowheads="1"/>
                      </p:cNvPicPr>
                      <p:nvPr/>
                    </p:nvPicPr>
                    <p:blipFill>
                      <a:blip r:embed="rId6"/>
                      <a:srcRect/>
                      <a:stretch>
                        <a:fillRect/>
                      </a:stretch>
                    </p:blipFill>
                    <p:spPr bwMode="auto">
                      <a:xfrm>
                        <a:off x="4102100" y="2370138"/>
                        <a:ext cx="226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smtClean="0">
                <a:solidFill>
                  <a:schemeClr val="accent1"/>
                </a:solidFill>
              </a:rPr>
              <a:t>Word Problems</a:t>
            </a:r>
          </a:p>
        </p:txBody>
      </p:sp>
      <p:sp>
        <p:nvSpPr>
          <p:cNvPr id="6147" name="Rectangle 3"/>
          <p:cNvSpPr>
            <a:spLocks noGrp="1"/>
          </p:cNvSpPr>
          <p:nvPr>
            <p:ph idx="1"/>
          </p:nvPr>
        </p:nvSpPr>
        <p:spPr>
          <a:xfrm>
            <a:off x="457200" y="1280160"/>
            <a:ext cx="8229600" cy="4315027"/>
          </a:xfrm>
          <a:prstGeom prst="rect">
            <a:avLst/>
          </a:prstGeom>
          <a:solidFill>
            <a:srgbClr val="FFFFCC"/>
          </a:solidFill>
          <a:ln w="28575">
            <a:solidFill>
              <a:srgbClr val="000000"/>
            </a:solidFill>
          </a:ln>
        </p:spPr>
        <p:txBody>
          <a:bodyPr>
            <a:spAutoFit/>
          </a:bodyPr>
          <a:lstStyle/>
          <a:p>
            <a:pPr marL="463550" indent="-463550" algn="ctr">
              <a:buFont typeface="Courier New" pitchFamily="49" charset="0"/>
              <a:buNone/>
            </a:pPr>
            <a:r>
              <a:rPr lang="en-US" b="1" i="0" dirty="0" smtClean="0">
                <a:solidFill>
                  <a:srgbClr val="000000"/>
                </a:solidFill>
              </a:rPr>
              <a:t>Strategy for Solving Word Problems</a:t>
            </a:r>
          </a:p>
          <a:p>
            <a:pPr marL="463550" indent="-463550">
              <a:buFont typeface="Courier New" pitchFamily="49" charset="0"/>
              <a:buNone/>
            </a:pPr>
            <a:r>
              <a:rPr lang="en-US" b="1" i="0" dirty="0" smtClean="0">
                <a:solidFill>
                  <a:srgbClr val="000000"/>
                </a:solidFill>
              </a:rPr>
              <a:t>1.</a:t>
            </a:r>
            <a:r>
              <a:rPr lang="en-US" i="0" dirty="0" smtClean="0">
                <a:solidFill>
                  <a:srgbClr val="000000"/>
                </a:solidFill>
              </a:rPr>
              <a:t>	Read the problem carefully.  Read it several times if necessary.</a:t>
            </a:r>
          </a:p>
          <a:p>
            <a:pPr marL="463550" indent="-463550">
              <a:buFont typeface="Courier New" pitchFamily="49" charset="0"/>
              <a:buNone/>
            </a:pPr>
            <a:r>
              <a:rPr lang="en-US" b="1" i="0" dirty="0" smtClean="0">
                <a:solidFill>
                  <a:srgbClr val="000000"/>
                </a:solidFill>
              </a:rPr>
              <a:t>2.</a:t>
            </a:r>
            <a:r>
              <a:rPr lang="en-US" i="0" dirty="0" smtClean="0">
                <a:solidFill>
                  <a:srgbClr val="000000"/>
                </a:solidFill>
              </a:rPr>
              <a:t>	Decide what is asked for and assign a variable to the unknown quantity.</a:t>
            </a:r>
          </a:p>
          <a:p>
            <a:pPr marL="463550" indent="-463550">
              <a:buFont typeface="Courier New" pitchFamily="49" charset="0"/>
              <a:buNone/>
            </a:pPr>
            <a:r>
              <a:rPr lang="en-US" b="1" i="0" dirty="0" smtClean="0">
                <a:solidFill>
                  <a:srgbClr val="000000"/>
                </a:solidFill>
              </a:rPr>
              <a:t>3.</a:t>
            </a:r>
            <a:r>
              <a:rPr lang="en-US" i="0" dirty="0" smtClean="0">
                <a:solidFill>
                  <a:srgbClr val="000000"/>
                </a:solidFill>
              </a:rPr>
              <a:t>	Draw a diagram or set up a chart whenever possible as a visual aid.</a:t>
            </a:r>
          </a:p>
          <a:p>
            <a:pPr marL="463550" indent="-463550">
              <a:buFont typeface="Courier New" pitchFamily="49" charset="0"/>
              <a:buNone/>
            </a:pPr>
            <a:r>
              <a:rPr lang="en-US" b="1" i="0" dirty="0" smtClean="0">
                <a:solidFill>
                  <a:srgbClr val="000000"/>
                </a:solidFill>
              </a:rPr>
              <a:t>4.</a:t>
            </a:r>
            <a:r>
              <a:rPr lang="en-US" i="0" dirty="0" smtClean="0">
                <a:solidFill>
                  <a:srgbClr val="000000"/>
                </a:solidFill>
              </a:rPr>
              <a:t>	Form an equation that relates the information provided.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smtClean="0">
                <a:solidFill>
                  <a:schemeClr val="accent1"/>
                </a:solidFill>
              </a:rPr>
              <a:t>Word Problems</a:t>
            </a:r>
          </a:p>
        </p:txBody>
      </p:sp>
      <p:sp>
        <p:nvSpPr>
          <p:cNvPr id="7171" name="Rectangle 3"/>
          <p:cNvSpPr>
            <a:spLocks noGrp="1"/>
          </p:cNvSpPr>
          <p:nvPr>
            <p:ph idx="1"/>
          </p:nvPr>
        </p:nvSpPr>
        <p:spPr>
          <a:xfrm>
            <a:off x="457200" y="1280160"/>
            <a:ext cx="8229600" cy="1988237"/>
          </a:xfrm>
          <a:prstGeom prst="rect">
            <a:avLst/>
          </a:prstGeom>
          <a:solidFill>
            <a:srgbClr val="FFFFCC"/>
          </a:solidFill>
          <a:ln w="28575">
            <a:solidFill>
              <a:srgbClr val="000000"/>
            </a:solidFill>
          </a:ln>
        </p:spPr>
        <p:txBody>
          <a:bodyPr>
            <a:spAutoFit/>
          </a:bodyPr>
          <a:lstStyle/>
          <a:p>
            <a:pPr marL="463550" indent="-463550" algn="ctr">
              <a:buFont typeface="Courier New" pitchFamily="49" charset="0"/>
              <a:buNone/>
            </a:pPr>
            <a:r>
              <a:rPr lang="en-US" b="1" i="0" dirty="0" smtClean="0">
                <a:solidFill>
                  <a:srgbClr val="000000"/>
                </a:solidFill>
              </a:rPr>
              <a:t>Strategy for Solving Word Problems (cont.)</a:t>
            </a:r>
          </a:p>
          <a:p>
            <a:pPr marL="463550" indent="-463550">
              <a:buFont typeface="Courier New" pitchFamily="49" charset="0"/>
              <a:buNone/>
            </a:pPr>
            <a:r>
              <a:rPr lang="en-US" b="1" i="0" dirty="0" smtClean="0">
                <a:solidFill>
                  <a:srgbClr val="000000"/>
                </a:solidFill>
              </a:rPr>
              <a:t>5.</a:t>
            </a:r>
            <a:r>
              <a:rPr lang="en-US" i="0" dirty="0" smtClean="0">
                <a:solidFill>
                  <a:srgbClr val="000000"/>
                </a:solidFill>
              </a:rPr>
              <a:t>	Solve the equation.</a:t>
            </a:r>
          </a:p>
          <a:p>
            <a:pPr marL="463550" indent="-463550">
              <a:buFont typeface="Courier New" pitchFamily="49" charset="0"/>
              <a:buNone/>
            </a:pPr>
            <a:r>
              <a:rPr lang="en-US" b="1" i="0" dirty="0" smtClean="0">
                <a:solidFill>
                  <a:srgbClr val="000000"/>
                </a:solidFill>
              </a:rPr>
              <a:t>6.</a:t>
            </a:r>
            <a:r>
              <a:rPr lang="en-US" i="0" dirty="0" smtClean="0">
                <a:solidFill>
                  <a:srgbClr val="000000"/>
                </a:solidFill>
              </a:rPr>
              <a:t>	Check your solution with the wording of the problem to be sure it makes sense.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smtClean="0">
                <a:solidFill>
                  <a:schemeClr val="accent1"/>
                </a:solidFill>
              </a:rPr>
              <a:t>Example 1: Fractions</a:t>
            </a:r>
          </a:p>
        </p:txBody>
      </p:sp>
      <p:sp>
        <p:nvSpPr>
          <p:cNvPr id="8195" name="Rectangle 3"/>
          <p:cNvSpPr>
            <a:spLocks noGrp="1"/>
          </p:cNvSpPr>
          <p:nvPr>
            <p:ph idx="1"/>
          </p:nvPr>
        </p:nvSpPr>
        <p:spPr>
          <a:xfrm>
            <a:off x="457200" y="1280160"/>
            <a:ext cx="8229600" cy="3837974"/>
          </a:xfrm>
          <a:prstGeom prst="rect">
            <a:avLst/>
          </a:prstGeom>
          <a:noFill/>
        </p:spPr>
        <p:txBody>
          <a:bodyPr tIns="0">
            <a:spAutoFit/>
          </a:bodyPr>
          <a:lstStyle/>
          <a:p>
            <a:pPr marL="0" indent="0">
              <a:buFont typeface="Courier New" pitchFamily="49" charset="0"/>
              <a:buNone/>
            </a:pPr>
            <a:r>
              <a:rPr lang="en-US" i="0" dirty="0" smtClean="0">
                <a:solidFill>
                  <a:schemeClr val="tx1"/>
                </a:solidFill>
              </a:rPr>
              <a:t>The denominator of a fraction is </a:t>
            </a:r>
            <a:r>
              <a:rPr lang="en-US" i="0" dirty="0" smtClean="0">
                <a:solidFill>
                  <a:srgbClr val="0000FF"/>
                </a:solidFill>
              </a:rPr>
              <a:t>8</a:t>
            </a:r>
            <a:r>
              <a:rPr lang="en-US" i="0" dirty="0" smtClean="0">
                <a:solidFill>
                  <a:schemeClr val="tx1"/>
                </a:solidFill>
              </a:rPr>
              <a:t> more than the numerator.  If both the numerator and denominator </a:t>
            </a:r>
          </a:p>
          <a:p>
            <a:pPr marL="0" indent="0">
              <a:buFont typeface="Courier New" pitchFamily="49" charset="0"/>
              <a:buNone/>
            </a:pPr>
            <a:r>
              <a:rPr lang="en-US" i="0" dirty="0" smtClean="0">
                <a:solidFill>
                  <a:schemeClr val="tx1"/>
                </a:solidFill>
              </a:rPr>
              <a:t>are increased by </a:t>
            </a:r>
            <a:r>
              <a:rPr lang="en-US" i="0" dirty="0" smtClean="0">
                <a:solidFill>
                  <a:srgbClr val="0000FF"/>
                </a:solidFill>
              </a:rPr>
              <a:t>3</a:t>
            </a:r>
            <a:r>
              <a:rPr lang="en-US" i="0" dirty="0" smtClean="0">
                <a:solidFill>
                  <a:schemeClr val="tx1"/>
                </a:solidFill>
              </a:rPr>
              <a:t>, the new fraction is equal to</a:t>
            </a:r>
          </a:p>
          <a:p>
            <a:pPr marL="0" indent="0">
              <a:buFont typeface="Courier New" pitchFamily="49" charset="0"/>
              <a:buNone/>
            </a:pPr>
            <a:r>
              <a:rPr lang="en-US" i="0" dirty="0" smtClean="0">
                <a:solidFill>
                  <a:schemeClr val="tx1"/>
                </a:solidFill>
              </a:rPr>
              <a:t>Find the original fraction.</a:t>
            </a:r>
          </a:p>
          <a:p>
            <a:pPr marL="0" indent="0">
              <a:buFont typeface="Courier New" pitchFamily="49" charset="0"/>
              <a:buNone/>
            </a:pPr>
            <a:r>
              <a:rPr lang="en-US" b="1" i="0" dirty="0" smtClean="0">
                <a:solidFill>
                  <a:schemeClr val="tx1"/>
                </a:solidFill>
              </a:rPr>
              <a:t>Solution</a:t>
            </a:r>
          </a:p>
          <a:p>
            <a:pPr marL="0" indent="0">
              <a:buFont typeface="Courier New" pitchFamily="49" charset="0"/>
              <a:buNone/>
            </a:pPr>
            <a:r>
              <a:rPr lang="en-US" i="0" dirty="0" smtClean="0">
                <a:solidFill>
                  <a:schemeClr val="tx1"/>
                </a:solidFill>
              </a:rPr>
              <a:t>Reread the problem to be sure that you understand all terminology used.  Assign variables to the unknown quantities.</a:t>
            </a:r>
            <a:endParaRPr lang="en-US" dirty="0" smtClean="0">
              <a:solidFill>
                <a:schemeClr val="tx1"/>
              </a:solidFill>
            </a:endParaRPr>
          </a:p>
        </p:txBody>
      </p:sp>
      <p:graphicFrame>
        <p:nvGraphicFramePr>
          <p:cNvPr id="8196" name="Object 4"/>
          <p:cNvGraphicFramePr>
            <a:graphicFrameLocks noChangeAspect="1"/>
          </p:cNvGraphicFramePr>
          <p:nvPr/>
        </p:nvGraphicFramePr>
        <p:xfrm>
          <a:off x="3276600" y="1968500"/>
          <a:ext cx="914400" cy="336550"/>
        </p:xfrm>
        <a:graphic>
          <a:graphicData uri="http://schemas.openxmlformats.org/presentationml/2006/ole">
            <mc:AlternateContent xmlns:mc="http://schemas.openxmlformats.org/markup-compatibility/2006">
              <mc:Choice xmlns:v="urn:schemas-microsoft-com:vml" Requires="v">
                <p:oleObj spid="_x0000_s1030" name="Equation" r:id="rId3" imgW="457677" imgH="793306" progId="Equation.DSMT4">
                  <p:embed/>
                </p:oleObj>
              </mc:Choice>
              <mc:Fallback>
                <p:oleObj name="Equation" r:id="rId3" imgW="457677" imgH="79330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968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5"/>
          <p:cNvGraphicFramePr>
            <a:graphicFrameLocks noChangeAspect="1"/>
          </p:cNvGraphicFramePr>
          <p:nvPr/>
        </p:nvGraphicFramePr>
        <p:xfrm>
          <a:off x="7377113" y="2054225"/>
          <a:ext cx="342900" cy="838200"/>
        </p:xfrm>
        <a:graphic>
          <a:graphicData uri="http://schemas.openxmlformats.org/presentationml/2006/ole">
            <mc:AlternateContent xmlns:mc="http://schemas.openxmlformats.org/markup-compatibility/2006">
              <mc:Choice xmlns:v="urn:schemas-microsoft-com:vml" Requires="v">
                <p:oleObj spid="_x0000_s1031" name="Equation" r:id="rId5" imgW="342720" imgH="838080" progId="Equation.DSMT4">
                  <p:embed/>
                </p:oleObj>
              </mc:Choice>
              <mc:Fallback>
                <p:oleObj name="Equation" r:id="rId5" imgW="34272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77113" y="2054225"/>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smtClean="0">
                <a:solidFill>
                  <a:schemeClr val="accent1"/>
                </a:solidFill>
              </a:rPr>
              <a:t>Example 1: Fractions (cont.)</a:t>
            </a:r>
          </a:p>
        </p:txBody>
      </p:sp>
      <p:graphicFrame>
        <p:nvGraphicFramePr>
          <p:cNvPr id="9219" name="Object 4"/>
          <p:cNvGraphicFramePr>
            <a:graphicFrameLocks noChangeAspect="1"/>
          </p:cNvGraphicFramePr>
          <p:nvPr/>
        </p:nvGraphicFramePr>
        <p:xfrm>
          <a:off x="3276600" y="1358900"/>
          <a:ext cx="914400" cy="336550"/>
        </p:xfrm>
        <a:graphic>
          <a:graphicData uri="http://schemas.openxmlformats.org/presentationml/2006/ole">
            <mc:AlternateContent xmlns:mc="http://schemas.openxmlformats.org/markup-compatibility/2006">
              <mc:Choice xmlns:v="urn:schemas-microsoft-com:vml" Requires="v">
                <p:oleObj spid="_x0000_s2066" name="Equation" r:id="rId3" imgW="457677" imgH="793306" progId="Equation.DSMT4">
                  <p:embed/>
                </p:oleObj>
              </mc:Choice>
              <mc:Fallback>
                <p:oleObj name="Equation" r:id="rId3" imgW="457677" imgH="79330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3589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2" name="Rectangle 9"/>
          <p:cNvSpPr>
            <a:spLocks noChangeArrowheads="1"/>
          </p:cNvSpPr>
          <p:nvPr/>
        </p:nvSpPr>
        <p:spPr bwMode="auto">
          <a:xfrm>
            <a:off x="4800600" y="3657600"/>
            <a:ext cx="4038600" cy="1169551"/>
          </a:xfrm>
          <a:prstGeom prst="rect">
            <a:avLst/>
          </a:prstGeom>
          <a:noFill/>
          <a:ln w="9525">
            <a:noFill/>
            <a:miter lim="800000"/>
            <a:headEnd/>
            <a:tailEnd/>
          </a:ln>
        </p:spPr>
        <p:txBody>
          <a:bodyPr wrap="square">
            <a:spAutoFit/>
          </a:bodyPr>
          <a:lstStyle/>
          <a:p>
            <a:r>
              <a:rPr lang="en-US" sz="2000" dirty="0">
                <a:solidFill>
                  <a:srgbClr val="008080"/>
                </a:solidFill>
              </a:rPr>
              <a:t>The numerator and the denominator are each increased by </a:t>
            </a:r>
            <a:r>
              <a:rPr lang="en-US" sz="2000" dirty="0">
                <a:solidFill>
                  <a:srgbClr val="FF00FF"/>
                </a:solidFill>
              </a:rPr>
              <a:t>3</a:t>
            </a:r>
            <a:r>
              <a:rPr lang="en-US" sz="2000" dirty="0">
                <a:solidFill>
                  <a:srgbClr val="008080"/>
                </a:solidFill>
              </a:rPr>
              <a:t>, making a </a:t>
            </a:r>
            <a:endParaRPr lang="en-US" sz="2000" dirty="0" smtClean="0">
              <a:solidFill>
                <a:srgbClr val="008080"/>
              </a:solidFill>
            </a:endParaRPr>
          </a:p>
          <a:p>
            <a:pPr>
              <a:spcBef>
                <a:spcPts val="1200"/>
              </a:spcBef>
            </a:pPr>
            <a:r>
              <a:rPr lang="en-US" sz="2000" dirty="0" smtClean="0">
                <a:solidFill>
                  <a:srgbClr val="008080"/>
                </a:solidFill>
              </a:rPr>
              <a:t>new </a:t>
            </a:r>
            <a:r>
              <a:rPr lang="en-US" sz="2000" dirty="0">
                <a:solidFill>
                  <a:srgbClr val="008080"/>
                </a:solidFill>
              </a:rPr>
              <a:t>fraction that is </a:t>
            </a:r>
            <a:r>
              <a:rPr lang="en-US" sz="2000" dirty="0" smtClean="0">
                <a:solidFill>
                  <a:srgbClr val="008080"/>
                </a:solidFill>
              </a:rPr>
              <a:t>equal </a:t>
            </a:r>
            <a:r>
              <a:rPr lang="en-US" sz="2000" dirty="0">
                <a:solidFill>
                  <a:srgbClr val="008080"/>
                </a:solidFill>
              </a:rPr>
              <a:t>to </a:t>
            </a:r>
          </a:p>
        </p:txBody>
      </p:sp>
      <p:graphicFrame>
        <p:nvGraphicFramePr>
          <p:cNvPr id="9223" name="Object 10"/>
          <p:cNvGraphicFramePr>
            <a:graphicFrameLocks noChangeAspect="1"/>
          </p:cNvGraphicFramePr>
          <p:nvPr/>
        </p:nvGraphicFramePr>
        <p:xfrm>
          <a:off x="7863348" y="4311444"/>
          <a:ext cx="266700" cy="622300"/>
        </p:xfrm>
        <a:graphic>
          <a:graphicData uri="http://schemas.openxmlformats.org/presentationml/2006/ole">
            <mc:AlternateContent xmlns:mc="http://schemas.openxmlformats.org/markup-compatibility/2006">
              <mc:Choice xmlns:v="urn:schemas-microsoft-com:vml" Requires="v">
                <p:oleObj spid="_x0000_s2067" name="Equation" r:id="rId5" imgW="266584" imgH="622030" progId="Equation.DSMT4">
                  <p:embed/>
                </p:oleObj>
              </mc:Choice>
              <mc:Fallback>
                <p:oleObj name="Equation" r:id="rId5" imgW="266584" imgH="62203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63348" y="4311444"/>
                        <a:ext cx="2667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2438400" y="3505200"/>
          <a:ext cx="2032000" cy="952500"/>
        </p:xfrm>
        <a:graphic>
          <a:graphicData uri="http://schemas.openxmlformats.org/presentationml/2006/ole">
            <mc:AlternateContent xmlns:mc="http://schemas.openxmlformats.org/markup-compatibility/2006">
              <mc:Choice xmlns:v="urn:schemas-microsoft-com:vml" Requires="v">
                <p:oleObj spid="_x0000_s2068" name="Equation" r:id="rId7" imgW="2031840" imgH="952200" progId="Equation.DSMT4">
                  <p:embed/>
                </p:oleObj>
              </mc:Choice>
              <mc:Fallback>
                <p:oleObj name="Equation" r:id="rId7" imgW="2031840" imgH="952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3505200"/>
                        <a:ext cx="2032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003756" y="4648200"/>
          <a:ext cx="1473200" cy="838200"/>
        </p:xfrm>
        <a:graphic>
          <a:graphicData uri="http://schemas.openxmlformats.org/presentationml/2006/ole">
            <mc:AlternateContent xmlns:mc="http://schemas.openxmlformats.org/markup-compatibility/2006">
              <mc:Choice xmlns:v="urn:schemas-microsoft-com:vml" Requires="v">
                <p:oleObj spid="_x0000_s2069" name="Equation" r:id="rId9" imgW="1473120" imgH="838080" progId="Equation.DSMT4">
                  <p:embed/>
                </p:oleObj>
              </mc:Choice>
              <mc:Fallback>
                <p:oleObj name="Equation" r:id="rId9" imgW="147312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03756" y="46482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533400" y="1329404"/>
          <a:ext cx="4318000" cy="393700"/>
        </p:xfrm>
        <a:graphic>
          <a:graphicData uri="http://schemas.openxmlformats.org/presentationml/2006/ole">
            <mc:AlternateContent xmlns:mc="http://schemas.openxmlformats.org/markup-compatibility/2006">
              <mc:Choice xmlns:v="urn:schemas-microsoft-com:vml" Requires="v">
                <p:oleObj spid="_x0000_s2070" name="Equation" r:id="rId11" imgW="4317840" imgH="393480" progId="Equation.DSMT4">
                  <p:embed/>
                </p:oleObj>
              </mc:Choice>
              <mc:Fallback>
                <p:oleObj name="Equation" r:id="rId11" imgW="4317840" imgH="3934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 y="1329404"/>
                        <a:ext cx="4318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1096296" y="1858708"/>
          <a:ext cx="4114800" cy="368300"/>
        </p:xfrm>
        <a:graphic>
          <a:graphicData uri="http://schemas.openxmlformats.org/presentationml/2006/ole">
            <mc:AlternateContent xmlns:mc="http://schemas.openxmlformats.org/markup-compatibility/2006">
              <mc:Choice xmlns:v="urn:schemas-microsoft-com:vml" Requires="v">
                <p:oleObj spid="_x0000_s2071" name="Equation" r:id="rId13" imgW="4114800" imgH="368280" progId="Equation.DSMT4">
                  <p:embed/>
                </p:oleObj>
              </mc:Choice>
              <mc:Fallback>
                <p:oleObj name="Equation" r:id="rId13" imgW="4114800" imgH="3682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96296" y="1858708"/>
                        <a:ext cx="4114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1037304" y="2362200"/>
          <a:ext cx="3378200" cy="838200"/>
        </p:xfrm>
        <a:graphic>
          <a:graphicData uri="http://schemas.openxmlformats.org/presentationml/2006/ole">
            <mc:AlternateContent xmlns:mc="http://schemas.openxmlformats.org/markup-compatibility/2006">
              <mc:Choice xmlns:v="urn:schemas-microsoft-com:vml" Requires="v">
                <p:oleObj spid="_x0000_s2072" name="Equation" r:id="rId15" imgW="3377880" imgH="838080" progId="Equation.DSMT4">
                  <p:embed/>
                </p:oleObj>
              </mc:Choice>
              <mc:Fallback>
                <p:oleObj name="Equation" r:id="rId15" imgW="3377880" imgH="8380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37304" y="2362200"/>
                        <a:ext cx="337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2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smtClean="0">
                <a:solidFill>
                  <a:schemeClr val="accent1"/>
                </a:solidFill>
              </a:rPr>
              <a:t>Example 1: Fractions (cont.)</a:t>
            </a:r>
          </a:p>
        </p:txBody>
      </p:sp>
      <p:graphicFrame>
        <p:nvGraphicFramePr>
          <p:cNvPr id="10243" name="Object 3"/>
          <p:cNvGraphicFramePr>
            <a:graphicFrameLocks noChangeAspect="1"/>
          </p:cNvGraphicFramePr>
          <p:nvPr/>
        </p:nvGraphicFramePr>
        <p:xfrm>
          <a:off x="3276600" y="1467056"/>
          <a:ext cx="914400" cy="336550"/>
        </p:xfrm>
        <a:graphic>
          <a:graphicData uri="http://schemas.openxmlformats.org/presentationml/2006/ole">
            <mc:AlternateContent xmlns:mc="http://schemas.openxmlformats.org/markup-compatibility/2006">
              <mc:Choice xmlns:v="urn:schemas-microsoft-com:vml" Requires="v">
                <p:oleObj spid="_x0000_s3090" name="Equation" r:id="rId3" imgW="457677" imgH="793306" progId="Equation.DSMT4">
                  <p:embed/>
                </p:oleObj>
              </mc:Choice>
              <mc:Fallback>
                <p:oleObj name="Equation" r:id="rId3" imgW="457677" imgH="793306"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467056"/>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5" name="Rectangle 6"/>
          <p:cNvSpPr>
            <a:spLocks noChangeArrowheads="1"/>
          </p:cNvSpPr>
          <p:nvPr/>
        </p:nvSpPr>
        <p:spPr bwMode="auto">
          <a:xfrm>
            <a:off x="5638800" y="2884694"/>
            <a:ext cx="2895600" cy="400110"/>
          </a:xfrm>
          <a:prstGeom prst="rect">
            <a:avLst/>
          </a:prstGeom>
          <a:noFill/>
          <a:ln w="9525">
            <a:noFill/>
            <a:miter lim="800000"/>
            <a:headEnd/>
            <a:tailEnd/>
          </a:ln>
        </p:spPr>
        <p:txBody>
          <a:bodyPr>
            <a:spAutoFit/>
          </a:bodyPr>
          <a:lstStyle/>
          <a:p>
            <a:pPr>
              <a:spcBef>
                <a:spcPct val="70000"/>
              </a:spcBef>
            </a:pPr>
            <a:r>
              <a:rPr lang="en-US" sz="2000" dirty="0">
                <a:solidFill>
                  <a:srgbClr val="008080"/>
                </a:solidFill>
              </a:rPr>
              <a:t>Original </a:t>
            </a:r>
            <a:r>
              <a:rPr lang="en-US" sz="2000" dirty="0" smtClean="0">
                <a:solidFill>
                  <a:srgbClr val="008080"/>
                </a:solidFill>
              </a:rPr>
              <a:t>numerator</a:t>
            </a:r>
            <a:endParaRPr lang="en-US" sz="2000" dirty="0">
              <a:solidFill>
                <a:srgbClr val="008080"/>
              </a:solidFill>
            </a:endParaRPr>
          </a:p>
        </p:txBody>
      </p:sp>
      <p:sp>
        <p:nvSpPr>
          <p:cNvPr id="10246" name="Line 7"/>
          <p:cNvSpPr>
            <a:spLocks noChangeShapeType="1"/>
          </p:cNvSpPr>
          <p:nvPr/>
        </p:nvSpPr>
        <p:spPr bwMode="auto">
          <a:xfrm>
            <a:off x="5029200" y="3079956"/>
            <a:ext cx="609600" cy="0"/>
          </a:xfrm>
          <a:prstGeom prst="line">
            <a:avLst/>
          </a:prstGeom>
          <a:noFill/>
          <a:ln w="38100">
            <a:solidFill>
              <a:srgbClr val="C00000"/>
            </a:solidFill>
            <a:round/>
            <a:headEnd type="triangle" w="med" len="med"/>
            <a:tailEnd/>
          </a:ln>
        </p:spPr>
        <p:txBody>
          <a:bodyPr/>
          <a:lstStyle/>
          <a:p>
            <a:endParaRPr lang="en-US" dirty="0"/>
          </a:p>
        </p:txBody>
      </p:sp>
      <p:sp>
        <p:nvSpPr>
          <p:cNvPr id="10247" name="Line 8"/>
          <p:cNvSpPr>
            <a:spLocks noChangeShapeType="1"/>
          </p:cNvSpPr>
          <p:nvPr/>
        </p:nvSpPr>
        <p:spPr bwMode="auto">
          <a:xfrm>
            <a:off x="5029200" y="3613356"/>
            <a:ext cx="609600" cy="0"/>
          </a:xfrm>
          <a:prstGeom prst="line">
            <a:avLst/>
          </a:prstGeom>
          <a:noFill/>
          <a:ln w="38100">
            <a:solidFill>
              <a:srgbClr val="C00000"/>
            </a:solidFill>
            <a:round/>
            <a:headEnd type="triangle" w="med" len="med"/>
            <a:tailEnd/>
          </a:ln>
        </p:spPr>
        <p:txBody>
          <a:bodyPr/>
          <a:lstStyle/>
          <a:p>
            <a:endParaRPr lang="en-US" dirty="0"/>
          </a:p>
        </p:txBody>
      </p:sp>
      <p:graphicFrame>
        <p:nvGraphicFramePr>
          <p:cNvPr id="3077" name="Object 5"/>
          <p:cNvGraphicFramePr>
            <a:graphicFrameLocks noChangeAspect="1"/>
          </p:cNvGraphicFramePr>
          <p:nvPr/>
        </p:nvGraphicFramePr>
        <p:xfrm>
          <a:off x="1915652" y="1295400"/>
          <a:ext cx="4318000" cy="838200"/>
        </p:xfrm>
        <a:graphic>
          <a:graphicData uri="http://schemas.openxmlformats.org/presentationml/2006/ole">
            <mc:AlternateContent xmlns:mc="http://schemas.openxmlformats.org/markup-compatibility/2006">
              <mc:Choice xmlns:v="urn:schemas-microsoft-com:vml" Requires="v">
                <p:oleObj spid="_x0000_s3091" name="Equation" r:id="rId5" imgW="4317840" imgH="838080" progId="Equation.DSMT4">
                  <p:embed/>
                </p:oleObj>
              </mc:Choice>
              <mc:Fallback>
                <p:oleObj name="Equation" r:id="rId5" imgW="43178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5652" y="1295400"/>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363452" y="2391696"/>
          <a:ext cx="2032000" cy="292100"/>
        </p:xfrm>
        <a:graphic>
          <a:graphicData uri="http://schemas.openxmlformats.org/presentationml/2006/ole">
            <mc:AlternateContent xmlns:mc="http://schemas.openxmlformats.org/markup-compatibility/2006">
              <mc:Choice xmlns:v="urn:schemas-microsoft-com:vml" Requires="v">
                <p:oleObj spid="_x0000_s3092" name="Equation" r:id="rId7" imgW="2031840" imgH="291960" progId="Equation.DSMT4">
                  <p:embed/>
                </p:oleObj>
              </mc:Choice>
              <mc:Fallback>
                <p:oleObj name="Equation" r:id="rId7" imgW="203184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63452" y="2391696"/>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4038600" y="2939844"/>
          <a:ext cx="711200" cy="292100"/>
        </p:xfrm>
        <a:graphic>
          <a:graphicData uri="http://schemas.openxmlformats.org/presentationml/2006/ole">
            <mc:AlternateContent xmlns:mc="http://schemas.openxmlformats.org/markup-compatibility/2006">
              <mc:Choice xmlns:v="urn:schemas-microsoft-com:vml" Requires="v">
                <p:oleObj spid="_x0000_s3093" name="Equation" r:id="rId9" imgW="711000" imgH="291960" progId="Equation.DSMT4">
                  <p:embed/>
                </p:oleObj>
              </mc:Choice>
              <mc:Fallback>
                <p:oleObj name="Equation" r:id="rId9" imgW="71100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38600" y="2939844"/>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551904" y="3429000"/>
          <a:ext cx="1371600" cy="292100"/>
        </p:xfrm>
        <a:graphic>
          <a:graphicData uri="http://schemas.openxmlformats.org/presentationml/2006/ole">
            <mc:AlternateContent xmlns:mc="http://schemas.openxmlformats.org/markup-compatibility/2006">
              <mc:Choice xmlns:v="urn:schemas-microsoft-com:vml" Requires="v">
                <p:oleObj spid="_x0000_s3094" name="Equation" r:id="rId11" imgW="1371600" imgH="291960" progId="Equation.DSMT4">
                  <p:embed/>
                </p:oleObj>
              </mc:Choice>
              <mc:Fallback>
                <p:oleObj name="Equation" r:id="rId11" imgW="137160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1904" y="34290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rot="10800000" flipV="1">
            <a:off x="2133600" y="15240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3276600" y="1828800"/>
            <a:ext cx="990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4459176" y="1592580"/>
            <a:ext cx="36576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5905500" y="1837404"/>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6"/>
          <p:cNvSpPr>
            <a:spLocks noChangeArrowheads="1"/>
          </p:cNvSpPr>
          <p:nvPr/>
        </p:nvSpPr>
        <p:spPr bwMode="auto">
          <a:xfrm>
            <a:off x="5638800" y="3429000"/>
            <a:ext cx="2895600" cy="400110"/>
          </a:xfrm>
          <a:prstGeom prst="rect">
            <a:avLst/>
          </a:prstGeom>
          <a:noFill/>
          <a:ln w="9525">
            <a:noFill/>
            <a:miter lim="800000"/>
            <a:headEnd/>
            <a:tailEnd/>
          </a:ln>
        </p:spPr>
        <p:txBody>
          <a:bodyPr>
            <a:spAutoFit/>
          </a:bodyPr>
          <a:lstStyle/>
          <a:p>
            <a:pPr>
              <a:spcBef>
                <a:spcPct val="70000"/>
              </a:spcBef>
            </a:pPr>
            <a:r>
              <a:rPr lang="en-US" sz="2000" dirty="0" smtClean="0">
                <a:solidFill>
                  <a:srgbClr val="008080"/>
                </a:solidFill>
              </a:rPr>
              <a:t>Original </a:t>
            </a:r>
            <a:r>
              <a:rPr lang="en-US" sz="2000" dirty="0">
                <a:solidFill>
                  <a:srgbClr val="008080"/>
                </a:solidFill>
              </a:rPr>
              <a:t>denominator</a:t>
            </a:r>
          </a:p>
        </p:txBody>
      </p:sp>
      <p:graphicFrame>
        <p:nvGraphicFramePr>
          <p:cNvPr id="3081" name="Object 9"/>
          <p:cNvGraphicFramePr>
            <a:graphicFrameLocks noChangeAspect="1"/>
          </p:cNvGraphicFramePr>
          <p:nvPr/>
        </p:nvGraphicFramePr>
        <p:xfrm>
          <a:off x="530352" y="4038600"/>
          <a:ext cx="3822700" cy="990600"/>
        </p:xfrm>
        <a:graphic>
          <a:graphicData uri="http://schemas.openxmlformats.org/presentationml/2006/ole">
            <mc:AlternateContent xmlns:mc="http://schemas.openxmlformats.org/markup-compatibility/2006">
              <mc:Choice xmlns:v="urn:schemas-microsoft-com:vml" Requires="v">
                <p:oleObj spid="_x0000_s3095" name="Equation" r:id="rId13" imgW="3822480" imgH="990360" progId="Equation.DSMT4">
                  <p:embed/>
                </p:oleObj>
              </mc:Choice>
              <mc:Fallback>
                <p:oleObj name="Equation" r:id="rId13" imgW="3822480" imgH="990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352" y="4038600"/>
                        <a:ext cx="3822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0352" y="5029200"/>
          <a:ext cx="3860800" cy="838200"/>
        </p:xfrm>
        <a:graphic>
          <a:graphicData uri="http://schemas.openxmlformats.org/presentationml/2006/ole">
            <mc:AlternateContent xmlns:mc="http://schemas.openxmlformats.org/markup-compatibility/2006">
              <mc:Choice xmlns:v="urn:schemas-microsoft-com:vml" Requires="v">
                <p:oleObj spid="_x0000_s3096" name="Equation" r:id="rId15" imgW="3860640" imgH="838080" progId="Equation.DSMT4">
                  <p:embed/>
                </p:oleObj>
              </mc:Choice>
              <mc:Fallback>
                <p:oleObj name="Equation" r:id="rId15" imgW="3860640" imgH="8380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5029200"/>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24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24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8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P spid="10246" grpId="0" animBg="1"/>
      <p:bldP spid="10247" grpId="0" animBg="1"/>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smtClean="0">
                <a:solidFill>
                  <a:schemeClr val="accent1"/>
                </a:solidFill>
              </a:rPr>
              <a:t>Example 2: Work Problems</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tabLst>
                <a:tab pos="463550" algn="l"/>
              </a:tabLst>
            </a:pPr>
            <a:r>
              <a:rPr lang="en-US" b="1" i="0" dirty="0" smtClean="0">
                <a:solidFill>
                  <a:schemeClr val="tx1"/>
                </a:solidFill>
              </a:rPr>
              <a:t>a.</a:t>
            </a:r>
            <a:r>
              <a:rPr lang="en-US" i="0" dirty="0" smtClean="0">
                <a:solidFill>
                  <a:schemeClr val="tx1"/>
                </a:solidFill>
              </a:rPr>
              <a:t>	A carpenter can build a certain type of patio cover 	in </a:t>
            </a:r>
            <a:r>
              <a:rPr lang="en-US" i="0" dirty="0" smtClean="0">
                <a:solidFill>
                  <a:srgbClr val="0000FF"/>
                </a:solidFill>
              </a:rPr>
              <a:t>6 hours</a:t>
            </a:r>
            <a:r>
              <a:rPr lang="en-US" i="0" dirty="0" smtClean="0">
                <a:solidFill>
                  <a:schemeClr val="tx1"/>
                </a:solidFill>
              </a:rPr>
              <a:t>.  His partner takes </a:t>
            </a:r>
            <a:r>
              <a:rPr lang="en-US" i="0" dirty="0" smtClean="0">
                <a:solidFill>
                  <a:srgbClr val="0000FF"/>
                </a:solidFill>
              </a:rPr>
              <a:t>8 hours </a:t>
            </a:r>
            <a:r>
              <a:rPr lang="en-US" i="0" dirty="0" smtClean="0">
                <a:solidFill>
                  <a:schemeClr val="tx1"/>
                </a:solidFill>
              </a:rPr>
              <a:t>to build the 	same cover.  How long would it take them working 	together to build this type of patio cover?</a:t>
            </a:r>
          </a:p>
          <a:p>
            <a:pPr marL="0" indent="0">
              <a:buFont typeface="Courier New" pitchFamily="49" charset="0"/>
              <a:buNone/>
              <a:tabLst>
                <a:tab pos="463550" algn="l"/>
              </a:tabLst>
            </a:pPr>
            <a:r>
              <a:rPr lang="en-US" b="1" i="0" dirty="0" smtClean="0">
                <a:solidFill>
                  <a:schemeClr val="tx1"/>
                </a:solidFill>
              </a:rPr>
              <a:t>Solution</a:t>
            </a:r>
          </a:p>
          <a:p>
            <a:pPr marL="0" indent="0">
              <a:buFont typeface="Courier New" pitchFamily="49" charset="0"/>
              <a:buNone/>
              <a:tabLst>
                <a:tab pos="463550" algn="l"/>
              </a:tabLst>
            </a:pPr>
            <a:r>
              <a:rPr lang="en-US" i="0" dirty="0" smtClean="0">
                <a:solidFill>
                  <a:schemeClr val="tx1"/>
                </a:solidFill>
              </a:rPr>
              <a:t>Let </a:t>
            </a:r>
            <a:r>
              <a:rPr lang="en-US" i="1" dirty="0" smtClean="0">
                <a:solidFill>
                  <a:schemeClr val="tx1"/>
                </a:solidFill>
              </a:rPr>
              <a:t>x</a:t>
            </a:r>
            <a:r>
              <a:rPr lang="en-US" i="0" dirty="0" smtClean="0">
                <a:solidFill>
                  <a:schemeClr val="tx1"/>
                </a:solidFill>
              </a:rPr>
              <a:t> = number of hours to build the cover working together.</a:t>
            </a:r>
          </a:p>
          <a:p>
            <a:pPr marL="0" indent="0">
              <a:buFont typeface="Courier New" pitchFamily="49" charset="0"/>
              <a:buNone/>
              <a:tabLst>
                <a:tab pos="463550" algn="l"/>
              </a:tabLst>
            </a:pPr>
            <a:endParaRPr 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smtClean="0">
                <a:solidFill>
                  <a:schemeClr val="accent1"/>
                </a:solidFill>
              </a:rPr>
              <a:t>Example 2: Work Problems (cont.)</a:t>
            </a:r>
          </a:p>
        </p:txBody>
      </p:sp>
      <p:graphicFrame>
        <p:nvGraphicFramePr>
          <p:cNvPr id="887847" name="Group 39"/>
          <p:cNvGraphicFramePr>
            <a:graphicFrameLocks noGrp="1"/>
          </p:cNvGraphicFramePr>
          <p:nvPr>
            <p:ph idx="1"/>
          </p:nvPr>
        </p:nvGraphicFramePr>
        <p:xfrm>
          <a:off x="457200" y="1279525"/>
          <a:ext cx="8229600" cy="4206240"/>
        </p:xfrm>
        <a:graphic>
          <a:graphicData uri="http://schemas.openxmlformats.org/drawingml/2006/table">
            <a:tbl>
              <a:tblPr firstRow="1" bandRow="1">
                <a:tableStyleId>{21E4AEA4-8DFA-4A89-87EB-49C32662AFE0}</a:tableStyleId>
              </a:tblPr>
              <a:tblGrid>
                <a:gridCol w="1981200"/>
                <a:gridCol w="3200400"/>
                <a:gridCol w="3048000"/>
              </a:tblGrid>
              <a:tr h="11535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Person(s)</a:t>
                      </a:r>
                      <a:endParaRPr kumimoji="0" lang="en-US" sz="2800" b="0"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Time of Work (in Hours)</a:t>
                      </a:r>
                      <a:endParaRPr kumimoji="0" lang="en-US" sz="2800" b="0"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effectLst/>
                        </a:rPr>
                        <a:t>Part of Work Done in 1 Hour</a:t>
                      </a:r>
                      <a:endParaRPr kumimoji="0" lang="en-US" sz="2800" b="0" i="0" u="none" strike="noStrike" cap="none" normalizeH="0" baseline="0" dirty="0" smtClean="0">
                        <a:ln>
                          <a:noFill/>
                        </a:ln>
                        <a:solidFill>
                          <a:schemeClr val="tx1"/>
                        </a:solidFill>
                        <a:effectLst/>
                        <a:latin typeface="Calibri" pitchFamily="34" charset="0"/>
                      </a:endParaRPr>
                    </a:p>
                  </a:txBody>
                  <a:tcPr anchor="ctr" horzOverflow="overflow"/>
                </a:tc>
              </a:tr>
              <a:tr h="101755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Carpenter</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6</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01755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Partner</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8</a:t>
                      </a: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r h="101755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smtClean="0">
                          <a:ln>
                            <a:noFill/>
                          </a:ln>
                          <a:solidFill>
                            <a:srgbClr val="000000"/>
                          </a:solidFill>
                          <a:effectLst/>
                        </a:rPr>
                        <a:t>Together</a:t>
                      </a:r>
                      <a:endParaRPr kumimoji="0" lang="en-US" sz="2800" b="0" i="0" u="none" strike="noStrike" cap="none" normalizeH="0" baseline="0" dirty="0" smtClean="0">
                        <a:ln>
                          <a:noFill/>
                        </a:ln>
                        <a:solidFill>
                          <a:srgbClr val="000000"/>
                        </a:solidFill>
                        <a:effectLst/>
                        <a:latin typeface="Calibri" pitchFamily="34" charset="0"/>
                      </a:endParaRPr>
                    </a:p>
                  </a:txBody>
                  <a:tcPr marL="137160"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i="1" u="none" strike="noStrike" cap="none" normalizeH="0" baseline="0" dirty="0" smtClean="0">
                          <a:ln>
                            <a:noFill/>
                          </a:ln>
                          <a:solidFill>
                            <a:srgbClr val="000000"/>
                          </a:solidFill>
                          <a:effectLst/>
                        </a:rPr>
                        <a:t>x</a:t>
                      </a:r>
                      <a:endParaRPr kumimoji="0" lang="en-US" sz="2800" b="0" i="1"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 horzOverflow="overflow"/>
                </a:tc>
              </a:tr>
            </a:tbl>
          </a:graphicData>
        </a:graphic>
      </p:graphicFrame>
      <p:graphicFrame>
        <p:nvGraphicFramePr>
          <p:cNvPr id="12314" name="Object 44"/>
          <p:cNvGraphicFramePr>
            <a:graphicFrameLocks noChangeAspect="1"/>
          </p:cNvGraphicFramePr>
          <p:nvPr/>
        </p:nvGraphicFramePr>
        <p:xfrm>
          <a:off x="7017544" y="2514600"/>
          <a:ext cx="266700" cy="838200"/>
        </p:xfrm>
        <a:graphic>
          <a:graphicData uri="http://schemas.openxmlformats.org/presentationml/2006/ole">
            <mc:AlternateContent xmlns:mc="http://schemas.openxmlformats.org/markup-compatibility/2006">
              <mc:Choice xmlns:v="urn:schemas-microsoft-com:vml" Requires="v">
                <p:oleObj spid="_x0000_s4105" name="Equation" r:id="rId3" imgW="266400" imgH="838080" progId="Equation.DSMT4">
                  <p:embed/>
                </p:oleObj>
              </mc:Choice>
              <mc:Fallback>
                <p:oleObj name="Equation" r:id="rId3" imgW="266400" imgH="838080" progId="Equation.DSMT4">
                  <p:embed/>
                  <p:pic>
                    <p:nvPicPr>
                      <p:cNvPr id="0" name="Object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7544" y="2514600"/>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5" name="Object 45"/>
          <p:cNvGraphicFramePr>
            <a:graphicFrameLocks noChangeAspect="1"/>
          </p:cNvGraphicFramePr>
          <p:nvPr/>
        </p:nvGraphicFramePr>
        <p:xfrm>
          <a:off x="7017544" y="3543300"/>
          <a:ext cx="266700" cy="838200"/>
        </p:xfrm>
        <a:graphic>
          <a:graphicData uri="http://schemas.openxmlformats.org/presentationml/2006/ole">
            <mc:AlternateContent xmlns:mc="http://schemas.openxmlformats.org/markup-compatibility/2006">
              <mc:Choice xmlns:v="urn:schemas-microsoft-com:vml" Requires="v">
                <p:oleObj spid="_x0000_s4106" name="Equation" r:id="rId5" imgW="266400" imgH="838080" progId="Equation.DSMT4">
                  <p:embed/>
                </p:oleObj>
              </mc:Choice>
              <mc:Fallback>
                <p:oleObj name="Equation" r:id="rId5" imgW="266400" imgH="838080" progId="Equation.DSMT4">
                  <p:embed/>
                  <p:pic>
                    <p:nvPicPr>
                      <p:cNvPr id="0" name="Object 4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17544" y="3543300"/>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6" name="Object 46"/>
          <p:cNvGraphicFramePr>
            <a:graphicFrameLocks noChangeAspect="1"/>
          </p:cNvGraphicFramePr>
          <p:nvPr/>
        </p:nvGraphicFramePr>
        <p:xfrm>
          <a:off x="7011194" y="4572000"/>
          <a:ext cx="279400" cy="838200"/>
        </p:xfrm>
        <a:graphic>
          <a:graphicData uri="http://schemas.openxmlformats.org/presentationml/2006/ole">
            <mc:AlternateContent xmlns:mc="http://schemas.openxmlformats.org/markup-compatibility/2006">
              <mc:Choice xmlns:v="urn:schemas-microsoft-com:vml" Requires="v">
                <p:oleObj spid="_x0000_s4107" name="Equation" r:id="rId7" imgW="279360" imgH="838080" progId="Equation.DSMT4">
                  <p:embed/>
                </p:oleObj>
              </mc:Choice>
              <mc:Fallback>
                <p:oleObj name="Equation" r:id="rId7" imgW="279360" imgH="838080" progId="Equation.DSMT4">
                  <p:embed/>
                  <p:pic>
                    <p:nvPicPr>
                      <p:cNvPr id="0" name="Object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11194" y="4572000"/>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TotalTime>
  <Words>650</Words>
  <Application>Microsoft Office PowerPoint</Application>
  <PresentationFormat>On-screen Show (4:3)</PresentationFormat>
  <Paragraphs>139</Paragraphs>
  <Slides>29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Courier New</vt:lpstr>
      <vt:lpstr>Calibri</vt:lpstr>
      <vt:lpstr>TimesTen</vt:lpstr>
      <vt:lpstr>Arial</vt:lpstr>
      <vt:lpstr>Office Theme</vt:lpstr>
      <vt:lpstr>Equation</vt:lpstr>
      <vt:lpstr>Section 7.5</vt:lpstr>
      <vt:lpstr>Objectives</vt:lpstr>
      <vt:lpstr>Word Problems</vt:lpstr>
      <vt:lpstr>Word Problems</vt:lpstr>
      <vt:lpstr>Example 1: Fractions</vt:lpstr>
      <vt:lpstr>Example 1: Fractions (cont.)</vt:lpstr>
      <vt:lpstr>Example 1: Fractions (cont.)</vt:lpstr>
      <vt:lpstr>Example 2: Work Problems</vt:lpstr>
      <vt:lpstr>Example 2: Work Problems (cont.)</vt:lpstr>
      <vt:lpstr>Example 2: Work Problems (cont.)</vt:lpstr>
      <vt:lpstr>Example 2: Work Problems (cont.)</vt:lpstr>
      <vt:lpstr>Example 2: Work Problems (cont.)</vt:lpstr>
      <vt:lpstr>Example 2: Work Problems (cont.)</vt:lpstr>
      <vt:lpstr>Example 2: Work Problems (cont.)</vt:lpstr>
      <vt:lpstr>Example 2: Work Problems (cont.)</vt:lpstr>
      <vt:lpstr>Example 2: Work Problems (cont.)</vt:lpstr>
      <vt:lpstr>Example 2: Work Problems (cont.)</vt:lpstr>
      <vt:lpstr>Example 2: Work Problems (cont.)</vt:lpstr>
      <vt:lpstr>Example 2: Work Problems (cont.)</vt:lpstr>
      <vt:lpstr>Example 2: Work Problems (cont.)</vt:lpstr>
      <vt:lpstr>Example 3: Distance-Rate-Time</vt:lpstr>
      <vt:lpstr>Example 3: Distance-Rate-Time (cont.)</vt:lpstr>
      <vt:lpstr>Example 3: Distance-Rate-Time (cont.)</vt:lpstr>
      <vt:lpstr>Example 3: Distance-Rate-Time (cont.)</vt:lpstr>
      <vt:lpstr>Example 3: Distance-Rate-Time (cont.)</vt:lpstr>
      <vt:lpstr>Example 3: Distance-Rate-Time (cont.)</vt:lpstr>
      <vt:lpstr>Example 3: Distance-Rate-Time (cont.)</vt:lpstr>
      <vt:lpstr>Example 3: Distance-Rate-Time (cont.)</vt:lpstr>
      <vt:lpstr>Example 3: Distance-Rate-Time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Kara Roche</cp:lastModifiedBy>
  <cp:revision>2</cp:revision>
  <dcterms:created xsi:type="dcterms:W3CDTF">2013-04-26T14:43:13Z</dcterms:created>
  <dcterms:modified xsi:type="dcterms:W3CDTF">2017-07-27T20:48:14Z</dcterms:modified>
</cp:coreProperties>
</file>