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6"/>
  </p:notesMasterIdLst>
  <p:handoutMasterIdLst>
    <p:handoutMasterId r:id="rId27"/>
  </p:handoutMasterIdLst>
  <p:sldIdLst>
    <p:sldId id="256" r:id="rId2"/>
    <p:sldId id="258" r:id="rId3"/>
    <p:sldId id="259" r:id="rId4"/>
    <p:sldId id="260" r:id="rId5"/>
    <p:sldId id="261" r:id="rId6"/>
    <p:sldId id="262" r:id="rId7"/>
    <p:sldId id="263" r:id="rId8"/>
    <p:sldId id="264" r:id="rId9"/>
    <p:sldId id="265" r:id="rId10"/>
    <p:sldId id="280"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embeddedFontLst>
    <p:embeddedFont>
      <p:font typeface="Calibri" panose="020F0502020204030204" pitchFamily="34" charset="0"/>
      <p:regular r:id="rId28"/>
      <p:bold r:id="rId29"/>
      <p:italic r:id="rId30"/>
      <p:boldItalic r:id="rId3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0000FF"/>
    <a:srgbClr val="000099"/>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522"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font" Target="fonts/font3.fntdata"/><Relationship Id="rId35" Type="http://schemas.openxmlformats.org/officeDocument/2006/relationships/tableStyles" Target="tableStyle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 Id="rId6" Type="http://schemas.openxmlformats.org/officeDocument/2006/relationships/image" Target="../media/image41.wmf"/><Relationship Id="rId5" Type="http://schemas.openxmlformats.org/officeDocument/2006/relationships/image" Target="../media/image40.wmf"/><Relationship Id="rId4" Type="http://schemas.openxmlformats.org/officeDocument/2006/relationships/image" Target="../media/image39.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43.wmf"/><Relationship Id="rId1" Type="http://schemas.openxmlformats.org/officeDocument/2006/relationships/image" Target="../media/image42.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image" Target="../media/image45.wmf"/><Relationship Id="rId1" Type="http://schemas.openxmlformats.org/officeDocument/2006/relationships/image" Target="../media/image44.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9.wmf"/><Relationship Id="rId2" Type="http://schemas.openxmlformats.org/officeDocument/2006/relationships/image" Target="../media/image48.wmf"/><Relationship Id="rId1" Type="http://schemas.openxmlformats.org/officeDocument/2006/relationships/image" Target="../media/image47.wmf"/><Relationship Id="rId4" Type="http://schemas.openxmlformats.org/officeDocument/2006/relationships/image" Target="../media/image50.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59.wmf"/><Relationship Id="rId3" Type="http://schemas.openxmlformats.org/officeDocument/2006/relationships/image" Target="../media/image54.wmf"/><Relationship Id="rId7" Type="http://schemas.openxmlformats.org/officeDocument/2006/relationships/image" Target="../media/image58.wmf"/><Relationship Id="rId2" Type="http://schemas.openxmlformats.org/officeDocument/2006/relationships/image" Target="../media/image53.wmf"/><Relationship Id="rId1" Type="http://schemas.openxmlformats.org/officeDocument/2006/relationships/image" Target="../media/image52.wmf"/><Relationship Id="rId6" Type="http://schemas.openxmlformats.org/officeDocument/2006/relationships/image" Target="../media/image57.wmf"/><Relationship Id="rId5" Type="http://schemas.openxmlformats.org/officeDocument/2006/relationships/image" Target="../media/image56.wmf"/><Relationship Id="rId4" Type="http://schemas.openxmlformats.org/officeDocument/2006/relationships/image" Target="../media/image55.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62.wmf"/><Relationship Id="rId7" Type="http://schemas.openxmlformats.org/officeDocument/2006/relationships/image" Target="../media/image66.wmf"/><Relationship Id="rId2" Type="http://schemas.openxmlformats.org/officeDocument/2006/relationships/image" Target="../media/image61.wmf"/><Relationship Id="rId1" Type="http://schemas.openxmlformats.org/officeDocument/2006/relationships/image" Target="../media/image60.wmf"/><Relationship Id="rId6" Type="http://schemas.openxmlformats.org/officeDocument/2006/relationships/image" Target="../media/image65.wmf"/><Relationship Id="rId5" Type="http://schemas.openxmlformats.org/officeDocument/2006/relationships/image" Target="../media/image64.wmf"/><Relationship Id="rId4" Type="http://schemas.openxmlformats.org/officeDocument/2006/relationships/image" Target="../media/image63.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69.wmf"/><Relationship Id="rId2" Type="http://schemas.openxmlformats.org/officeDocument/2006/relationships/image" Target="../media/image68.wmf"/><Relationship Id="rId1" Type="http://schemas.openxmlformats.org/officeDocument/2006/relationships/image" Target="../media/image67.wmf"/><Relationship Id="rId6" Type="http://schemas.openxmlformats.org/officeDocument/2006/relationships/image" Target="../media/image72.wmf"/><Relationship Id="rId5" Type="http://schemas.openxmlformats.org/officeDocument/2006/relationships/image" Target="../media/image71.wmf"/><Relationship Id="rId4" Type="http://schemas.openxmlformats.org/officeDocument/2006/relationships/image" Target="../media/image70.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7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image" Target="../media/image9.wmf"/><Relationship Id="rId7" Type="http://schemas.openxmlformats.org/officeDocument/2006/relationships/image" Target="../media/image13.wmf"/><Relationship Id="rId2" Type="http://schemas.openxmlformats.org/officeDocument/2006/relationships/image" Target="../media/image8.wmf"/><Relationship Id="rId1" Type="http://schemas.openxmlformats.org/officeDocument/2006/relationships/image" Target="../media/image7.wmf"/><Relationship Id="rId6" Type="http://schemas.openxmlformats.org/officeDocument/2006/relationships/image" Target="../media/image12.wmf"/><Relationship Id="rId11" Type="http://schemas.openxmlformats.org/officeDocument/2006/relationships/image" Target="../media/image17.wmf"/><Relationship Id="rId5" Type="http://schemas.openxmlformats.org/officeDocument/2006/relationships/image" Target="../media/image11.wmf"/><Relationship Id="rId10" Type="http://schemas.openxmlformats.org/officeDocument/2006/relationships/image" Target="../media/image16.wmf"/><Relationship Id="rId4" Type="http://schemas.openxmlformats.org/officeDocument/2006/relationships/image" Target="../media/image10.wmf"/><Relationship Id="rId9" Type="http://schemas.openxmlformats.org/officeDocument/2006/relationships/image" Target="../media/image1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 Id="rId4" Type="http://schemas.openxmlformats.org/officeDocument/2006/relationships/image" Target="../media/image22.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image" Target="../media/image23.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image" Target="../media/image30.wmf"/><Relationship Id="rId7" Type="http://schemas.openxmlformats.org/officeDocument/2006/relationships/image" Target="../media/image34.wmf"/><Relationship Id="rId2" Type="http://schemas.openxmlformats.org/officeDocument/2006/relationships/image" Target="../media/image29.wmf"/><Relationship Id="rId1" Type="http://schemas.openxmlformats.org/officeDocument/2006/relationships/image" Target="../media/image28.wmf"/><Relationship Id="rId6" Type="http://schemas.openxmlformats.org/officeDocument/2006/relationships/image" Target="../media/image33.wmf"/><Relationship Id="rId5" Type="http://schemas.openxmlformats.org/officeDocument/2006/relationships/image" Target="../media/image32.wmf"/><Relationship Id="rId4" Type="http://schemas.openxmlformats.org/officeDocument/2006/relationships/image" Target="../media/image3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10/4/2016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36906602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9CD6ED0-5477-4E20-9B90-3391CF1C309D}" type="datetimeFigureOut">
              <a:rPr lang="en-US" smtClean="0"/>
              <a:pPr/>
              <a:t>10/4/2016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8ABFDF-8FBD-4BDD-B686-6EBFB8969CB2}" type="slidenum">
              <a:rPr lang="en-US" smtClean="0"/>
              <a:pPr/>
              <a:t>‹#›</a:t>
            </a:fld>
            <a:endParaRPr lang="en-US" dirty="0"/>
          </a:p>
        </p:txBody>
      </p:sp>
    </p:spTree>
    <p:extLst>
      <p:ext uri="{BB962C8B-B14F-4D97-AF65-F5344CB8AC3E}">
        <p14:creationId xmlns:p14="http://schemas.microsoft.com/office/powerpoint/2010/main" val="3419733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4.wmf"/><Relationship Id="rId5" Type="http://schemas.openxmlformats.org/officeDocument/2006/relationships/oleObject" Target="../embeddings/oleObject22.bin"/><Relationship Id="rId4" Type="http://schemas.openxmlformats.org/officeDocument/2006/relationships/image" Target="../media/image23.wmf"/></Relationships>
</file>

<file path=ppt/slides/_rels/slide11.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25.wmf"/><Relationship Id="rId4" Type="http://schemas.openxmlformats.org/officeDocument/2006/relationships/oleObject" Target="../embeddings/oleObject23.bin"/></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27.wmf"/></Relationships>
</file>

<file path=ppt/slides/_rels/slide13.xml.rels><?xml version="1.0" encoding="UTF-8" standalone="yes"?>
<Relationships xmlns="http://schemas.openxmlformats.org/package/2006/relationships"><Relationship Id="rId8" Type="http://schemas.openxmlformats.org/officeDocument/2006/relationships/image" Target="../media/image30.wmf"/><Relationship Id="rId13" Type="http://schemas.openxmlformats.org/officeDocument/2006/relationships/oleObject" Target="../embeddings/oleObject30.bin"/><Relationship Id="rId18" Type="http://schemas.openxmlformats.org/officeDocument/2006/relationships/image" Target="../media/image35.wmf"/><Relationship Id="rId3" Type="http://schemas.openxmlformats.org/officeDocument/2006/relationships/oleObject" Target="../embeddings/oleObject25.bin"/><Relationship Id="rId7" Type="http://schemas.openxmlformats.org/officeDocument/2006/relationships/oleObject" Target="../embeddings/oleObject27.bin"/><Relationship Id="rId12" Type="http://schemas.openxmlformats.org/officeDocument/2006/relationships/image" Target="../media/image32.wmf"/><Relationship Id="rId17" Type="http://schemas.openxmlformats.org/officeDocument/2006/relationships/oleObject" Target="../embeddings/oleObject32.bin"/><Relationship Id="rId2" Type="http://schemas.openxmlformats.org/officeDocument/2006/relationships/slideLayout" Target="../slideLayouts/slideLayout2.xml"/><Relationship Id="rId16" Type="http://schemas.openxmlformats.org/officeDocument/2006/relationships/image" Target="../media/image34.wmf"/><Relationship Id="rId1" Type="http://schemas.openxmlformats.org/officeDocument/2006/relationships/vmlDrawing" Target="../drawings/vmlDrawing9.vml"/><Relationship Id="rId6" Type="http://schemas.openxmlformats.org/officeDocument/2006/relationships/image" Target="../media/image29.wmf"/><Relationship Id="rId11" Type="http://schemas.openxmlformats.org/officeDocument/2006/relationships/oleObject" Target="../embeddings/oleObject29.bin"/><Relationship Id="rId5" Type="http://schemas.openxmlformats.org/officeDocument/2006/relationships/oleObject" Target="../embeddings/oleObject26.bin"/><Relationship Id="rId15" Type="http://schemas.openxmlformats.org/officeDocument/2006/relationships/oleObject" Target="../embeddings/oleObject31.bin"/><Relationship Id="rId10" Type="http://schemas.openxmlformats.org/officeDocument/2006/relationships/image" Target="../media/image31.wmf"/><Relationship Id="rId4" Type="http://schemas.openxmlformats.org/officeDocument/2006/relationships/image" Target="../media/image28.wmf"/><Relationship Id="rId9" Type="http://schemas.openxmlformats.org/officeDocument/2006/relationships/oleObject" Target="../embeddings/oleObject28.bin"/><Relationship Id="rId14" Type="http://schemas.openxmlformats.org/officeDocument/2006/relationships/image" Target="../media/image33.wmf"/></Relationships>
</file>

<file path=ppt/slides/_rels/slide14.xml.rels><?xml version="1.0" encoding="UTF-8" standalone="yes"?>
<Relationships xmlns="http://schemas.openxmlformats.org/package/2006/relationships"><Relationship Id="rId8" Type="http://schemas.openxmlformats.org/officeDocument/2006/relationships/image" Target="../media/image38.wmf"/><Relationship Id="rId13" Type="http://schemas.openxmlformats.org/officeDocument/2006/relationships/oleObject" Target="../embeddings/oleObject38.bin"/><Relationship Id="rId3" Type="http://schemas.openxmlformats.org/officeDocument/2006/relationships/oleObject" Target="../embeddings/oleObject33.bin"/><Relationship Id="rId7" Type="http://schemas.openxmlformats.org/officeDocument/2006/relationships/oleObject" Target="../embeddings/oleObject35.bin"/><Relationship Id="rId12" Type="http://schemas.openxmlformats.org/officeDocument/2006/relationships/image" Target="../media/image40.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37.wmf"/><Relationship Id="rId11" Type="http://schemas.openxmlformats.org/officeDocument/2006/relationships/oleObject" Target="../embeddings/oleObject37.bin"/><Relationship Id="rId5" Type="http://schemas.openxmlformats.org/officeDocument/2006/relationships/oleObject" Target="../embeddings/oleObject34.bin"/><Relationship Id="rId10" Type="http://schemas.openxmlformats.org/officeDocument/2006/relationships/image" Target="../media/image39.wmf"/><Relationship Id="rId4" Type="http://schemas.openxmlformats.org/officeDocument/2006/relationships/image" Target="../media/image36.wmf"/><Relationship Id="rId9" Type="http://schemas.openxmlformats.org/officeDocument/2006/relationships/oleObject" Target="../embeddings/oleObject36.bin"/><Relationship Id="rId14" Type="http://schemas.openxmlformats.org/officeDocument/2006/relationships/image" Target="../media/image41.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43.wmf"/><Relationship Id="rId5" Type="http://schemas.openxmlformats.org/officeDocument/2006/relationships/oleObject" Target="../embeddings/oleObject40.bin"/><Relationship Id="rId4" Type="http://schemas.openxmlformats.org/officeDocument/2006/relationships/image" Target="../media/image42.wmf"/></Relationships>
</file>

<file path=ppt/slides/_rels/slide16.xml.rels><?xml version="1.0" encoding="UTF-8" standalone="yes"?>
<Relationships xmlns="http://schemas.openxmlformats.org/package/2006/relationships"><Relationship Id="rId8" Type="http://schemas.openxmlformats.org/officeDocument/2006/relationships/image" Target="../media/image46.wmf"/><Relationship Id="rId3" Type="http://schemas.openxmlformats.org/officeDocument/2006/relationships/oleObject" Target="../embeddings/oleObject41.bin"/><Relationship Id="rId7"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45.wmf"/><Relationship Id="rId5" Type="http://schemas.openxmlformats.org/officeDocument/2006/relationships/oleObject" Target="../embeddings/oleObject42.bin"/><Relationship Id="rId4" Type="http://schemas.openxmlformats.org/officeDocument/2006/relationships/image" Target="../media/image44.wmf"/></Relationships>
</file>

<file path=ppt/slides/_rels/slide17.xml.rels><?xml version="1.0" encoding="UTF-8" standalone="yes"?>
<Relationships xmlns="http://schemas.openxmlformats.org/package/2006/relationships"><Relationship Id="rId8" Type="http://schemas.openxmlformats.org/officeDocument/2006/relationships/image" Target="../media/image49.wmf"/><Relationship Id="rId3" Type="http://schemas.openxmlformats.org/officeDocument/2006/relationships/oleObject" Target="../embeddings/oleObject44.bin"/><Relationship Id="rId7" Type="http://schemas.openxmlformats.org/officeDocument/2006/relationships/oleObject" Target="../embeddings/oleObject46.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48.wmf"/><Relationship Id="rId5" Type="http://schemas.openxmlformats.org/officeDocument/2006/relationships/oleObject" Target="../embeddings/oleObject45.bin"/><Relationship Id="rId10" Type="http://schemas.openxmlformats.org/officeDocument/2006/relationships/image" Target="../media/image50.wmf"/><Relationship Id="rId4" Type="http://schemas.openxmlformats.org/officeDocument/2006/relationships/image" Target="../media/image47.wmf"/><Relationship Id="rId9" Type="http://schemas.openxmlformats.org/officeDocument/2006/relationships/oleObject" Target="../embeddings/oleObject47.bin"/></Relationships>
</file>

<file path=ppt/slides/_rels/slide18.xml.rels><?xml version="1.0" encoding="UTF-8" standalone="yes"?>
<Relationships xmlns="http://schemas.openxmlformats.org/package/2006/relationships"><Relationship Id="rId2" Type="http://schemas.openxmlformats.org/officeDocument/2006/relationships/image" Target="../media/image5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54.wmf"/><Relationship Id="rId13" Type="http://schemas.openxmlformats.org/officeDocument/2006/relationships/oleObject" Target="../embeddings/oleObject53.bin"/><Relationship Id="rId18" Type="http://schemas.openxmlformats.org/officeDocument/2006/relationships/image" Target="../media/image59.wmf"/><Relationship Id="rId3" Type="http://schemas.openxmlformats.org/officeDocument/2006/relationships/oleObject" Target="../embeddings/oleObject48.bin"/><Relationship Id="rId7" Type="http://schemas.openxmlformats.org/officeDocument/2006/relationships/oleObject" Target="../embeddings/oleObject50.bin"/><Relationship Id="rId12" Type="http://schemas.openxmlformats.org/officeDocument/2006/relationships/image" Target="../media/image56.wmf"/><Relationship Id="rId17" Type="http://schemas.openxmlformats.org/officeDocument/2006/relationships/oleObject" Target="../embeddings/oleObject55.bin"/><Relationship Id="rId2" Type="http://schemas.openxmlformats.org/officeDocument/2006/relationships/slideLayout" Target="../slideLayouts/slideLayout2.xml"/><Relationship Id="rId16" Type="http://schemas.openxmlformats.org/officeDocument/2006/relationships/image" Target="../media/image58.wmf"/><Relationship Id="rId1" Type="http://schemas.openxmlformats.org/officeDocument/2006/relationships/vmlDrawing" Target="../drawings/vmlDrawing14.vml"/><Relationship Id="rId6" Type="http://schemas.openxmlformats.org/officeDocument/2006/relationships/image" Target="../media/image53.wmf"/><Relationship Id="rId11" Type="http://schemas.openxmlformats.org/officeDocument/2006/relationships/oleObject" Target="../embeddings/oleObject52.bin"/><Relationship Id="rId5" Type="http://schemas.openxmlformats.org/officeDocument/2006/relationships/oleObject" Target="../embeddings/oleObject49.bin"/><Relationship Id="rId15" Type="http://schemas.openxmlformats.org/officeDocument/2006/relationships/oleObject" Target="../embeddings/oleObject54.bin"/><Relationship Id="rId10" Type="http://schemas.openxmlformats.org/officeDocument/2006/relationships/image" Target="../media/image55.wmf"/><Relationship Id="rId4" Type="http://schemas.openxmlformats.org/officeDocument/2006/relationships/image" Target="../media/image52.wmf"/><Relationship Id="rId9" Type="http://schemas.openxmlformats.org/officeDocument/2006/relationships/oleObject" Target="../embeddings/oleObject51.bin"/><Relationship Id="rId14" Type="http://schemas.openxmlformats.org/officeDocument/2006/relationships/image" Target="../media/image57.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62.wmf"/><Relationship Id="rId13" Type="http://schemas.openxmlformats.org/officeDocument/2006/relationships/oleObject" Target="../embeddings/oleObject61.bin"/><Relationship Id="rId3" Type="http://schemas.openxmlformats.org/officeDocument/2006/relationships/oleObject" Target="../embeddings/oleObject56.bin"/><Relationship Id="rId7" Type="http://schemas.openxmlformats.org/officeDocument/2006/relationships/oleObject" Target="../embeddings/oleObject58.bin"/><Relationship Id="rId12" Type="http://schemas.openxmlformats.org/officeDocument/2006/relationships/image" Target="../media/image64.wmf"/><Relationship Id="rId2" Type="http://schemas.openxmlformats.org/officeDocument/2006/relationships/slideLayout" Target="../slideLayouts/slideLayout2.xml"/><Relationship Id="rId16" Type="http://schemas.openxmlformats.org/officeDocument/2006/relationships/image" Target="../media/image66.wmf"/><Relationship Id="rId1" Type="http://schemas.openxmlformats.org/officeDocument/2006/relationships/vmlDrawing" Target="../drawings/vmlDrawing15.vml"/><Relationship Id="rId6" Type="http://schemas.openxmlformats.org/officeDocument/2006/relationships/image" Target="../media/image61.wmf"/><Relationship Id="rId11" Type="http://schemas.openxmlformats.org/officeDocument/2006/relationships/oleObject" Target="../embeddings/oleObject60.bin"/><Relationship Id="rId5" Type="http://schemas.openxmlformats.org/officeDocument/2006/relationships/oleObject" Target="../embeddings/oleObject57.bin"/><Relationship Id="rId15" Type="http://schemas.openxmlformats.org/officeDocument/2006/relationships/oleObject" Target="../embeddings/oleObject62.bin"/><Relationship Id="rId10" Type="http://schemas.openxmlformats.org/officeDocument/2006/relationships/image" Target="../media/image63.wmf"/><Relationship Id="rId4" Type="http://schemas.openxmlformats.org/officeDocument/2006/relationships/image" Target="../media/image60.wmf"/><Relationship Id="rId9" Type="http://schemas.openxmlformats.org/officeDocument/2006/relationships/oleObject" Target="../embeddings/oleObject59.bin"/><Relationship Id="rId14" Type="http://schemas.openxmlformats.org/officeDocument/2006/relationships/image" Target="../media/image65.wmf"/></Relationships>
</file>

<file path=ppt/slides/_rels/slide22.xml.rels><?xml version="1.0" encoding="UTF-8" standalone="yes"?>
<Relationships xmlns="http://schemas.openxmlformats.org/package/2006/relationships"><Relationship Id="rId8" Type="http://schemas.openxmlformats.org/officeDocument/2006/relationships/image" Target="../media/image69.wmf"/><Relationship Id="rId13" Type="http://schemas.openxmlformats.org/officeDocument/2006/relationships/oleObject" Target="../embeddings/oleObject68.bin"/><Relationship Id="rId3" Type="http://schemas.openxmlformats.org/officeDocument/2006/relationships/oleObject" Target="../embeddings/oleObject63.bin"/><Relationship Id="rId7" Type="http://schemas.openxmlformats.org/officeDocument/2006/relationships/oleObject" Target="../embeddings/oleObject65.bin"/><Relationship Id="rId12" Type="http://schemas.openxmlformats.org/officeDocument/2006/relationships/image" Target="../media/image71.wmf"/><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68.wmf"/><Relationship Id="rId11" Type="http://schemas.openxmlformats.org/officeDocument/2006/relationships/oleObject" Target="../embeddings/oleObject67.bin"/><Relationship Id="rId5" Type="http://schemas.openxmlformats.org/officeDocument/2006/relationships/oleObject" Target="../embeddings/oleObject64.bin"/><Relationship Id="rId10" Type="http://schemas.openxmlformats.org/officeDocument/2006/relationships/image" Target="../media/image70.wmf"/><Relationship Id="rId4" Type="http://schemas.openxmlformats.org/officeDocument/2006/relationships/image" Target="../media/image67.wmf"/><Relationship Id="rId9" Type="http://schemas.openxmlformats.org/officeDocument/2006/relationships/oleObject" Target="../embeddings/oleObject66.bin"/><Relationship Id="rId14" Type="http://schemas.openxmlformats.org/officeDocument/2006/relationships/image" Target="../media/image72.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69.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73.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oleObject" Target="../embeddings/oleObject10.bin"/><Relationship Id="rId18" Type="http://schemas.openxmlformats.org/officeDocument/2006/relationships/image" Target="../media/image14.wmf"/><Relationship Id="rId3" Type="http://schemas.openxmlformats.org/officeDocument/2006/relationships/oleObject" Target="../embeddings/oleObject5.bin"/><Relationship Id="rId21" Type="http://schemas.openxmlformats.org/officeDocument/2006/relationships/oleObject" Target="../embeddings/oleObject14.bin"/><Relationship Id="rId7" Type="http://schemas.openxmlformats.org/officeDocument/2006/relationships/oleObject" Target="../embeddings/oleObject7.bin"/><Relationship Id="rId12" Type="http://schemas.openxmlformats.org/officeDocument/2006/relationships/image" Target="../media/image11.wmf"/><Relationship Id="rId17" Type="http://schemas.openxmlformats.org/officeDocument/2006/relationships/oleObject" Target="../embeddings/oleObject12.bin"/><Relationship Id="rId2" Type="http://schemas.openxmlformats.org/officeDocument/2006/relationships/slideLayout" Target="../slideLayouts/slideLayout2.xml"/><Relationship Id="rId16" Type="http://schemas.openxmlformats.org/officeDocument/2006/relationships/image" Target="../media/image13.wmf"/><Relationship Id="rId20" Type="http://schemas.openxmlformats.org/officeDocument/2006/relationships/image" Target="../media/image15.wmf"/><Relationship Id="rId1" Type="http://schemas.openxmlformats.org/officeDocument/2006/relationships/vmlDrawing" Target="../drawings/vmlDrawing3.vml"/><Relationship Id="rId6" Type="http://schemas.openxmlformats.org/officeDocument/2006/relationships/image" Target="../media/image8.wmf"/><Relationship Id="rId11" Type="http://schemas.openxmlformats.org/officeDocument/2006/relationships/oleObject" Target="../embeddings/oleObject9.bin"/><Relationship Id="rId24" Type="http://schemas.openxmlformats.org/officeDocument/2006/relationships/image" Target="../media/image17.wmf"/><Relationship Id="rId5" Type="http://schemas.openxmlformats.org/officeDocument/2006/relationships/oleObject" Target="../embeddings/oleObject6.bin"/><Relationship Id="rId15" Type="http://schemas.openxmlformats.org/officeDocument/2006/relationships/oleObject" Target="../embeddings/oleObject11.bin"/><Relationship Id="rId23" Type="http://schemas.openxmlformats.org/officeDocument/2006/relationships/oleObject" Target="../embeddings/oleObject15.bin"/><Relationship Id="rId10" Type="http://schemas.openxmlformats.org/officeDocument/2006/relationships/image" Target="../media/image10.wmf"/><Relationship Id="rId19" Type="http://schemas.openxmlformats.org/officeDocument/2006/relationships/oleObject" Target="../embeddings/oleObject13.bin"/><Relationship Id="rId4" Type="http://schemas.openxmlformats.org/officeDocument/2006/relationships/image" Target="../media/image7.wmf"/><Relationship Id="rId9" Type="http://schemas.openxmlformats.org/officeDocument/2006/relationships/oleObject" Target="../embeddings/oleObject8.bin"/><Relationship Id="rId14" Type="http://schemas.openxmlformats.org/officeDocument/2006/relationships/image" Target="../media/image12.wmf"/><Relationship Id="rId22" Type="http://schemas.openxmlformats.org/officeDocument/2006/relationships/image" Target="../media/image16.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8.wmf"/></Relationships>
</file>

<file path=ppt/slides/_rels/slide9.x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oleObject" Target="../embeddings/oleObject17.bin"/><Relationship Id="rId7"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0.wmf"/><Relationship Id="rId5" Type="http://schemas.openxmlformats.org/officeDocument/2006/relationships/oleObject" Target="../embeddings/oleObject18.bin"/><Relationship Id="rId10" Type="http://schemas.openxmlformats.org/officeDocument/2006/relationships/image" Target="../media/image22.wmf"/><Relationship Id="rId4" Type="http://schemas.openxmlformats.org/officeDocument/2006/relationships/image" Target="../media/image19.wmf"/><Relationship Id="rId9" Type="http://schemas.openxmlformats.org/officeDocument/2006/relationships/oleObject" Target="../embeddings/oleObject20.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Variation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3: Inverse Variation (cont.)</a:t>
            </a:r>
          </a:p>
        </p:txBody>
      </p:sp>
      <p:graphicFrame>
        <p:nvGraphicFramePr>
          <p:cNvPr id="29699" name="Object 3"/>
          <p:cNvGraphicFramePr>
            <a:graphicFrameLocks noChangeAspect="1"/>
          </p:cNvGraphicFramePr>
          <p:nvPr/>
        </p:nvGraphicFramePr>
        <p:xfrm>
          <a:off x="533400" y="1371600"/>
          <a:ext cx="1866900" cy="838200"/>
        </p:xfrm>
        <a:graphic>
          <a:graphicData uri="http://schemas.openxmlformats.org/presentationml/2006/ole">
            <mc:AlternateContent xmlns:mc="http://schemas.openxmlformats.org/markup-compatibility/2006">
              <mc:Choice xmlns:v="urn:schemas-microsoft-com:vml" Requires="v">
                <p:oleObj spid="_x0000_s29703" name="Equation" r:id="rId3" imgW="1866600" imgH="838080" progId="Equation.DSMT4">
                  <p:embed/>
                </p:oleObj>
              </mc:Choice>
              <mc:Fallback>
                <p:oleObj name="Equation" r:id="rId3" imgW="186660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371600"/>
                        <a:ext cx="186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700" name="Object 4"/>
          <p:cNvGraphicFramePr>
            <a:graphicFrameLocks noChangeAspect="1"/>
          </p:cNvGraphicFramePr>
          <p:nvPr/>
        </p:nvGraphicFramePr>
        <p:xfrm>
          <a:off x="548148" y="2271252"/>
          <a:ext cx="5765800" cy="990600"/>
        </p:xfrm>
        <a:graphic>
          <a:graphicData uri="http://schemas.openxmlformats.org/presentationml/2006/ole">
            <mc:AlternateContent xmlns:mc="http://schemas.openxmlformats.org/markup-compatibility/2006">
              <mc:Choice xmlns:v="urn:schemas-microsoft-com:vml" Requires="v">
                <p:oleObj spid="_x0000_s29704" name="Equation" r:id="rId5" imgW="5765760" imgH="990360" progId="Equation.DSMT4">
                  <p:embed/>
                </p:oleObj>
              </mc:Choice>
              <mc:Fallback>
                <p:oleObj name="Equation" r:id="rId5" imgW="5765760" imgH="990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148" y="2271252"/>
                        <a:ext cx="5765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7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4: Inverse Variation</a:t>
            </a:r>
          </a:p>
        </p:txBody>
      </p:sp>
      <p:sp>
        <p:nvSpPr>
          <p:cNvPr id="13315" name="Rectangle 3"/>
          <p:cNvSpPr>
            <a:spLocks noGrp="1"/>
          </p:cNvSpPr>
          <p:nvPr>
            <p:ph idx="1"/>
          </p:nvPr>
        </p:nvSpPr>
        <p:spPr>
          <a:xfrm>
            <a:off x="457200" y="1280160"/>
            <a:ext cx="8229600" cy="1815882"/>
          </a:xfrm>
          <a:prstGeom prst="rect">
            <a:avLst/>
          </a:prstGeom>
          <a:noFill/>
        </p:spPr>
        <p:txBody>
          <a:bodyPr>
            <a:spAutoFit/>
          </a:bodyPr>
          <a:lstStyle/>
          <a:p>
            <a:pPr marL="0" indent="0">
              <a:buFont typeface="Courier New" pitchFamily="49" charset="0"/>
              <a:buNone/>
            </a:pPr>
            <a:r>
              <a:rPr lang="en-US" i="0" dirty="0">
                <a:solidFill>
                  <a:schemeClr val="tx1"/>
                </a:solidFill>
              </a:rPr>
              <a:t>The gravitational force </a:t>
            </a:r>
            <a:r>
              <a:rPr lang="en-US" i="1" dirty="0">
                <a:solidFill>
                  <a:schemeClr val="tx1"/>
                </a:solidFill>
              </a:rPr>
              <a:t>F</a:t>
            </a:r>
            <a:r>
              <a:rPr lang="en-US" i="0" dirty="0">
                <a:solidFill>
                  <a:schemeClr val="tx1"/>
                </a:solidFill>
              </a:rPr>
              <a:t> between an object and the Earth is inversely proportional to the square of the distance </a:t>
            </a:r>
            <a:r>
              <a:rPr lang="en-US" i="1" dirty="0">
                <a:solidFill>
                  <a:schemeClr val="tx1"/>
                </a:solidFill>
              </a:rPr>
              <a:t>d</a:t>
            </a:r>
            <a:r>
              <a:rPr lang="en-US" i="0" dirty="0">
                <a:solidFill>
                  <a:schemeClr val="tx1"/>
                </a:solidFill>
              </a:rPr>
              <a:t> from the object to the center of the Earth.  Hence we have the formula</a:t>
            </a:r>
          </a:p>
        </p:txBody>
      </p:sp>
      <p:pic>
        <p:nvPicPr>
          <p:cNvPr id="13316" name="Picture 4" descr="Combo2E_1"/>
          <p:cNvPicPr>
            <a:picLocks noChangeAspect="1" noChangeArrowheads="1"/>
          </p:cNvPicPr>
          <p:nvPr/>
        </p:nvPicPr>
        <p:blipFill>
          <a:blip r:embed="rId3" cstate="print"/>
          <a:srcRect/>
          <a:stretch>
            <a:fillRect/>
          </a:stretch>
        </p:blipFill>
        <p:spPr bwMode="auto">
          <a:xfrm>
            <a:off x="6781800" y="3048000"/>
            <a:ext cx="2074862" cy="2665412"/>
          </a:xfrm>
          <a:prstGeom prst="roundRect">
            <a:avLst/>
          </a:prstGeom>
          <a:noFill/>
          <a:ln w="9525">
            <a:noFill/>
            <a:miter lim="800000"/>
            <a:headEnd/>
            <a:tailEnd/>
          </a:ln>
        </p:spPr>
      </p:pic>
      <p:graphicFrame>
        <p:nvGraphicFramePr>
          <p:cNvPr id="13317" name="Object 5"/>
          <p:cNvGraphicFramePr>
            <a:graphicFrameLocks noChangeAspect="1"/>
          </p:cNvGraphicFramePr>
          <p:nvPr/>
        </p:nvGraphicFramePr>
        <p:xfrm>
          <a:off x="609600" y="3187700"/>
          <a:ext cx="5994400" cy="927100"/>
        </p:xfrm>
        <a:graphic>
          <a:graphicData uri="http://schemas.openxmlformats.org/presentationml/2006/ole">
            <mc:AlternateContent xmlns:mc="http://schemas.openxmlformats.org/markup-compatibility/2006">
              <mc:Choice xmlns:v="urn:schemas-microsoft-com:vml" Requires="v">
                <p:oleObj spid="_x0000_s6148" name="Equation" r:id="rId4" imgW="5994400" imgH="927100" progId="Equation.DSMT4">
                  <p:embed/>
                </p:oleObj>
              </mc:Choice>
              <mc:Fallback>
                <p:oleObj name="Equation" r:id="rId4" imgW="5994400" imgH="927100" progId="Equation.DSMT4">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3187700"/>
                        <a:ext cx="59944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318" name="Rectangle 6"/>
          <p:cNvSpPr>
            <a:spLocks/>
          </p:cNvSpPr>
          <p:nvPr/>
        </p:nvSpPr>
        <p:spPr bwMode="auto">
          <a:xfrm>
            <a:off x="533400" y="4281948"/>
            <a:ext cx="6248399" cy="1643527"/>
          </a:xfrm>
          <a:prstGeom prst="rect">
            <a:avLst/>
          </a:prstGeom>
          <a:noFill/>
          <a:ln w="9525">
            <a:noFill/>
            <a:miter lim="800000"/>
            <a:headEnd/>
            <a:tailEnd/>
          </a:ln>
        </p:spPr>
        <p:txBody>
          <a:bodyPr wrap="square">
            <a:spAutoFit/>
          </a:bodyPr>
          <a:lstStyle/>
          <a:p>
            <a:pPr eaLnBrk="0" hangingPunct="0">
              <a:lnSpc>
                <a:spcPct val="90000"/>
              </a:lnSpc>
              <a:spcBef>
                <a:spcPct val="20000"/>
              </a:spcBef>
              <a:buFont typeface="Courier New" pitchFamily="49" charset="0"/>
              <a:buNone/>
            </a:pPr>
            <a:r>
              <a:rPr lang="en-US" sz="2800" dirty="0"/>
              <a:t>(As the distance of an object from the Earth becomes larger, the gravitational force exerted by the Earth on the object becomes smaller.)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4: Inverse Variation (cont.)</a:t>
            </a:r>
          </a:p>
        </p:txBody>
      </p:sp>
      <p:sp>
        <p:nvSpPr>
          <p:cNvPr id="14339" name="Rectangle 3"/>
          <p:cNvSpPr>
            <a:spLocks noGrp="1"/>
          </p:cNvSpPr>
          <p:nvPr>
            <p:ph idx="1"/>
          </p:nvPr>
        </p:nvSpPr>
        <p:spPr>
          <a:xfrm>
            <a:off x="457200" y="1280160"/>
            <a:ext cx="8229600" cy="3367076"/>
          </a:xfrm>
          <a:prstGeom prst="rect">
            <a:avLst/>
          </a:prstGeom>
          <a:noFill/>
        </p:spPr>
        <p:txBody>
          <a:bodyPr>
            <a:spAutoFit/>
          </a:bodyPr>
          <a:lstStyle/>
          <a:p>
            <a:pPr marL="0" indent="0">
              <a:buFont typeface="Courier New" pitchFamily="49" charset="0"/>
              <a:buNone/>
            </a:pPr>
            <a:r>
              <a:rPr lang="en-US" i="0" dirty="0">
                <a:solidFill>
                  <a:schemeClr val="tx1"/>
                </a:solidFill>
              </a:rPr>
              <a:t>If an astronaut weighs </a:t>
            </a:r>
            <a:r>
              <a:rPr lang="en-US" i="0" dirty="0">
                <a:solidFill>
                  <a:srgbClr val="0000FF"/>
                </a:solidFill>
              </a:rPr>
              <a:t>200 pounds </a:t>
            </a:r>
            <a:r>
              <a:rPr lang="en-US" i="0" dirty="0">
                <a:solidFill>
                  <a:schemeClr val="tx1"/>
                </a:solidFill>
              </a:rPr>
              <a:t>on the surface of the Earth, what will he weigh </a:t>
            </a:r>
            <a:r>
              <a:rPr lang="en-US" i="0" dirty="0">
                <a:solidFill>
                  <a:srgbClr val="0000FF"/>
                </a:solidFill>
              </a:rPr>
              <a:t>100 miles</a:t>
            </a:r>
            <a:r>
              <a:rPr lang="en-US" i="0" dirty="0">
                <a:solidFill>
                  <a:schemeClr val="tx1"/>
                </a:solidFill>
              </a:rPr>
              <a:t> above the Earth?  Assume that the radius of the Earth is </a:t>
            </a:r>
            <a:r>
              <a:rPr lang="en-US" i="0" dirty="0">
                <a:solidFill>
                  <a:srgbClr val="0000FF"/>
                </a:solidFill>
              </a:rPr>
              <a:t>4000 miles</a:t>
            </a:r>
            <a:r>
              <a:rPr lang="en-US" i="0" dirty="0">
                <a:solidFill>
                  <a:schemeClr val="tx1"/>
                </a:solidFill>
              </a:rPr>
              <a:t>.</a:t>
            </a:r>
          </a:p>
          <a:p>
            <a:pPr marL="0" indent="0">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We know </a:t>
            </a:r>
            <a:r>
              <a:rPr lang="en-US" i="1" dirty="0">
                <a:solidFill>
                  <a:srgbClr val="000099"/>
                </a:solidFill>
              </a:rPr>
              <a:t>F</a:t>
            </a:r>
            <a:r>
              <a:rPr lang="en-US" i="0" dirty="0">
                <a:solidFill>
                  <a:srgbClr val="000099"/>
                </a:solidFill>
              </a:rPr>
              <a:t> = 200 = 2 </a:t>
            </a:r>
            <a:r>
              <a:rPr lang="en-US" i="0" dirty="0">
                <a:solidFill>
                  <a:srgbClr val="000099"/>
                </a:solidFill>
                <a:latin typeface="Symbol" pitchFamily="18" charset="2"/>
              </a:rPr>
              <a:t>´</a:t>
            </a:r>
            <a:r>
              <a:rPr lang="en-US" i="0" dirty="0">
                <a:solidFill>
                  <a:srgbClr val="000099"/>
                </a:solidFill>
              </a:rPr>
              <a:t> 10</a:t>
            </a:r>
            <a:r>
              <a:rPr lang="en-US" i="0" baseline="30000" dirty="0">
                <a:solidFill>
                  <a:srgbClr val="000099"/>
                </a:solidFill>
              </a:rPr>
              <a:t>2</a:t>
            </a:r>
            <a:r>
              <a:rPr lang="en-US" i="0" dirty="0">
                <a:solidFill>
                  <a:srgbClr val="000099"/>
                </a:solidFill>
              </a:rPr>
              <a:t> pounds</a:t>
            </a:r>
          </a:p>
          <a:p>
            <a:pPr marL="0" indent="0">
              <a:buFont typeface="Courier New" pitchFamily="49" charset="0"/>
              <a:buNone/>
            </a:pPr>
            <a:r>
              <a:rPr lang="en-US" i="0" dirty="0">
                <a:solidFill>
                  <a:schemeClr val="tx1"/>
                </a:solidFill>
              </a:rPr>
              <a:t>when	</a:t>
            </a:r>
            <a:r>
              <a:rPr lang="en-US" i="1" dirty="0">
                <a:solidFill>
                  <a:srgbClr val="000099"/>
                </a:solidFill>
              </a:rPr>
              <a:t>d</a:t>
            </a:r>
            <a:r>
              <a:rPr lang="en-US" i="0" dirty="0">
                <a:solidFill>
                  <a:srgbClr val="000099"/>
                </a:solidFill>
              </a:rPr>
              <a:t> = 4000 = 4 </a:t>
            </a:r>
            <a:r>
              <a:rPr lang="en-US" i="0" dirty="0">
                <a:solidFill>
                  <a:srgbClr val="000099"/>
                </a:solidFill>
                <a:latin typeface="Symbol" pitchFamily="18" charset="2"/>
              </a:rPr>
              <a:t>´</a:t>
            </a:r>
            <a:r>
              <a:rPr lang="en-US" i="0" dirty="0">
                <a:solidFill>
                  <a:srgbClr val="000099"/>
                </a:solidFill>
              </a:rPr>
              <a:t> 10</a:t>
            </a:r>
            <a:r>
              <a:rPr lang="en-US" i="0" baseline="30000" dirty="0">
                <a:solidFill>
                  <a:srgbClr val="000099"/>
                </a:solidFill>
              </a:rPr>
              <a:t>3</a:t>
            </a:r>
            <a:r>
              <a:rPr lang="en-US" i="0" dirty="0">
                <a:solidFill>
                  <a:srgbClr val="000099"/>
                </a:solidFill>
              </a:rPr>
              <a:t> miles</a:t>
            </a:r>
            <a:r>
              <a:rPr lang="en-US" i="0" dirty="0">
                <a:solidFill>
                  <a:schemeClr val="tx1"/>
                </a:solidFill>
              </a:rPr>
              <a:t>.</a:t>
            </a:r>
          </a:p>
        </p:txBody>
      </p:sp>
      <p:sp>
        <p:nvSpPr>
          <p:cNvPr id="14340" name="Rectangle 7"/>
          <p:cNvSpPr>
            <a:spLocks noChangeArrowheads="1"/>
          </p:cNvSpPr>
          <p:nvPr/>
        </p:nvSpPr>
        <p:spPr bwMode="auto">
          <a:xfrm>
            <a:off x="5715000" y="3733800"/>
            <a:ext cx="3276600" cy="1006475"/>
          </a:xfrm>
          <a:prstGeom prst="rect">
            <a:avLst/>
          </a:prstGeom>
          <a:noFill/>
          <a:ln w="9525">
            <a:noFill/>
            <a:miter lim="800000"/>
            <a:headEnd/>
            <a:tailEnd/>
          </a:ln>
        </p:spPr>
        <p:txBody>
          <a:bodyPr>
            <a:spAutoFit/>
          </a:bodyPr>
          <a:lstStyle/>
          <a:p>
            <a:r>
              <a:rPr lang="en-US" sz="2000" dirty="0">
                <a:solidFill>
                  <a:srgbClr val="008080"/>
                </a:solidFill>
              </a:rPr>
              <a:t>Use scientific notation to make values simpler to work with in the calculations.</a:t>
            </a:r>
          </a:p>
        </p:txBody>
      </p:sp>
      <p:graphicFrame>
        <p:nvGraphicFramePr>
          <p:cNvPr id="14341" name="Object 8"/>
          <p:cNvGraphicFramePr>
            <a:graphicFrameLocks noChangeAspect="1"/>
          </p:cNvGraphicFramePr>
          <p:nvPr/>
        </p:nvGraphicFramePr>
        <p:xfrm>
          <a:off x="1606550" y="4800600"/>
          <a:ext cx="5930900" cy="1104900"/>
        </p:xfrm>
        <a:graphic>
          <a:graphicData uri="http://schemas.openxmlformats.org/presentationml/2006/ole">
            <mc:AlternateContent xmlns:mc="http://schemas.openxmlformats.org/markup-compatibility/2006">
              <mc:Choice xmlns:v="urn:schemas-microsoft-com:vml" Requires="v">
                <p:oleObj spid="_x0000_s7172" name="Equation" r:id="rId3" imgW="5930640" imgH="1104840" progId="Equation.DSMT4">
                  <p:embed/>
                </p:oleObj>
              </mc:Choice>
              <mc:Fallback>
                <p:oleObj name="Equation" r:id="rId3" imgW="5930640" imgH="110484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6550" y="4800600"/>
                        <a:ext cx="5930900" cy="1104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339">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34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Inverse Variation (cont.)</a:t>
            </a:r>
          </a:p>
        </p:txBody>
      </p:sp>
      <p:sp>
        <p:nvSpPr>
          <p:cNvPr id="15364" name="Rectangle 7"/>
          <p:cNvSpPr>
            <a:spLocks noChangeArrowheads="1"/>
          </p:cNvSpPr>
          <p:nvPr/>
        </p:nvSpPr>
        <p:spPr bwMode="auto">
          <a:xfrm>
            <a:off x="381000" y="2923714"/>
            <a:ext cx="8226425" cy="3081338"/>
          </a:xfrm>
          <a:prstGeom prst="rect">
            <a:avLst/>
          </a:prstGeom>
          <a:noFill/>
          <a:ln w="9525">
            <a:noFill/>
            <a:miter lim="800000"/>
            <a:headEnd/>
            <a:tailEnd/>
          </a:ln>
        </p:spPr>
        <p:txBody>
          <a:bodyPr>
            <a:spAutoFit/>
          </a:bodyPr>
          <a:lstStyle/>
          <a:p>
            <a:r>
              <a:rPr lang="en-US" sz="2800" dirty="0"/>
              <a:t>When the astronaut is </a:t>
            </a:r>
            <a:r>
              <a:rPr lang="en-US" sz="2800" dirty="0">
                <a:solidFill>
                  <a:srgbClr val="0000FF"/>
                </a:solidFill>
              </a:rPr>
              <a:t>100 miles </a:t>
            </a:r>
            <a:r>
              <a:rPr lang="en-US" sz="2800" dirty="0"/>
              <a:t>above the Earth, </a:t>
            </a:r>
          </a:p>
          <a:p>
            <a:r>
              <a:rPr lang="en-US" sz="2800" i="1" dirty="0">
                <a:solidFill>
                  <a:srgbClr val="000099"/>
                </a:solidFill>
              </a:rPr>
              <a:t>d</a:t>
            </a:r>
            <a:r>
              <a:rPr lang="en-US" sz="2800" dirty="0">
                <a:solidFill>
                  <a:srgbClr val="000099"/>
                </a:solidFill>
              </a:rPr>
              <a:t> = 4100 = 4.1 </a:t>
            </a:r>
            <a:r>
              <a:rPr lang="en-US" sz="2800" dirty="0">
                <a:solidFill>
                  <a:srgbClr val="000099"/>
                </a:solidFill>
                <a:latin typeface="Symbol" pitchFamily="18" charset="2"/>
              </a:rPr>
              <a:t>´</a:t>
            </a:r>
            <a:r>
              <a:rPr lang="en-US" sz="2800" dirty="0">
                <a:solidFill>
                  <a:srgbClr val="000099"/>
                </a:solidFill>
              </a:rPr>
              <a:t> 10</a:t>
            </a:r>
            <a:r>
              <a:rPr lang="en-US" sz="2800" baseline="30000" dirty="0">
                <a:solidFill>
                  <a:srgbClr val="000099"/>
                </a:solidFill>
              </a:rPr>
              <a:t>3</a:t>
            </a:r>
            <a:r>
              <a:rPr lang="en-US" sz="2800" dirty="0">
                <a:solidFill>
                  <a:srgbClr val="000099"/>
                </a:solidFill>
              </a:rPr>
              <a:t> </a:t>
            </a:r>
            <a:r>
              <a:rPr lang="en-US" sz="2800" dirty="0"/>
              <a:t>miles.  Then</a:t>
            </a:r>
          </a:p>
          <a:p>
            <a:endParaRPr lang="en-US" sz="2800" dirty="0"/>
          </a:p>
          <a:p>
            <a:r>
              <a:rPr lang="en-US" sz="2800" dirty="0"/>
              <a:t>	</a:t>
            </a:r>
          </a:p>
          <a:p>
            <a:endParaRPr lang="en-US" sz="2800" dirty="0"/>
          </a:p>
          <a:p>
            <a:r>
              <a:rPr lang="en-US" sz="2800" dirty="0"/>
              <a:t>That is, </a:t>
            </a:r>
            <a:r>
              <a:rPr lang="en-US" sz="2800" dirty="0">
                <a:solidFill>
                  <a:srgbClr val="0000FF"/>
                </a:solidFill>
              </a:rPr>
              <a:t>100 miles </a:t>
            </a:r>
            <a:r>
              <a:rPr lang="en-US" sz="2800" dirty="0"/>
              <a:t>above the Earth the astronaut will weigh about </a:t>
            </a:r>
            <a:r>
              <a:rPr lang="en-US" sz="2800" dirty="0">
                <a:solidFill>
                  <a:srgbClr val="FF0000"/>
                </a:solidFill>
              </a:rPr>
              <a:t>190 pounds</a:t>
            </a:r>
            <a:r>
              <a:rPr lang="en-US" sz="2800" dirty="0"/>
              <a:t>.</a:t>
            </a:r>
          </a:p>
        </p:txBody>
      </p:sp>
      <p:graphicFrame>
        <p:nvGraphicFramePr>
          <p:cNvPr id="15365" name="Object 8"/>
          <p:cNvGraphicFramePr>
            <a:graphicFrameLocks noChangeAspect="1"/>
          </p:cNvGraphicFramePr>
          <p:nvPr/>
        </p:nvGraphicFramePr>
        <p:xfrm>
          <a:off x="1143000" y="4038600"/>
          <a:ext cx="2184400" cy="889000"/>
        </p:xfrm>
        <a:graphic>
          <a:graphicData uri="http://schemas.openxmlformats.org/presentationml/2006/ole">
            <mc:AlternateContent xmlns:mc="http://schemas.openxmlformats.org/markup-compatibility/2006">
              <mc:Choice xmlns:v="urn:schemas-microsoft-com:vml" Requires="v">
                <p:oleObj spid="_x0000_s8211" name="Equation" r:id="rId3" imgW="2184120" imgH="888840" progId="Equation.DSMT4">
                  <p:embed/>
                </p:oleObj>
              </mc:Choice>
              <mc:Fallback>
                <p:oleObj name="Equation" r:id="rId3" imgW="2184120" imgH="88884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4038600"/>
                        <a:ext cx="21844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6" name="Object 4"/>
          <p:cNvGraphicFramePr>
            <a:graphicFrameLocks noChangeAspect="1"/>
          </p:cNvGraphicFramePr>
          <p:nvPr/>
        </p:nvGraphicFramePr>
        <p:xfrm>
          <a:off x="1676400" y="1295400"/>
          <a:ext cx="2921000" cy="393700"/>
        </p:xfrm>
        <a:graphic>
          <a:graphicData uri="http://schemas.openxmlformats.org/presentationml/2006/ole">
            <mc:AlternateContent xmlns:mc="http://schemas.openxmlformats.org/markup-compatibility/2006">
              <mc:Choice xmlns:v="urn:schemas-microsoft-com:vml" Requires="v">
                <p:oleObj spid="_x0000_s8212" name="Equation" r:id="rId5" imgW="2920680" imgH="393480" progId="Equation.DSMT4">
                  <p:embed/>
                </p:oleObj>
              </mc:Choice>
              <mc:Fallback>
                <p:oleObj name="Equation" r:id="rId5" imgW="2920680" imgH="3934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6400" y="1295400"/>
                        <a:ext cx="29210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530352" y="2159000"/>
          <a:ext cx="457200" cy="330200"/>
        </p:xfrm>
        <a:graphic>
          <a:graphicData uri="http://schemas.openxmlformats.org/presentationml/2006/ole">
            <mc:AlternateContent xmlns:mc="http://schemas.openxmlformats.org/markup-compatibility/2006">
              <mc:Choice xmlns:v="urn:schemas-microsoft-com:vml" Requires="v">
                <p:oleObj spid="_x0000_s8213" name="Equation" r:id="rId7" imgW="457200" imgH="330120" progId="Equation.DSMT4">
                  <p:embed/>
                </p:oleObj>
              </mc:Choice>
              <mc:Fallback>
                <p:oleObj name="Equation" r:id="rId7" imgW="457200" imgH="3301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0352" y="2159000"/>
                        <a:ext cx="457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4686300" y="1295400"/>
          <a:ext cx="1422400" cy="393700"/>
        </p:xfrm>
        <a:graphic>
          <a:graphicData uri="http://schemas.openxmlformats.org/presentationml/2006/ole">
            <mc:AlternateContent xmlns:mc="http://schemas.openxmlformats.org/markup-compatibility/2006">
              <mc:Choice xmlns:v="urn:schemas-microsoft-com:vml" Requires="v">
                <p:oleObj spid="_x0000_s8214" name="Equation" r:id="rId9" imgW="1422360" imgH="393480" progId="Equation.DSMT4">
                  <p:embed/>
                </p:oleObj>
              </mc:Choice>
              <mc:Fallback>
                <p:oleObj name="Equation" r:id="rId9" imgW="1422360" imgH="3934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86300" y="1295400"/>
                        <a:ext cx="14224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6197600" y="1295400"/>
          <a:ext cx="1511300" cy="393700"/>
        </p:xfrm>
        <a:graphic>
          <a:graphicData uri="http://schemas.openxmlformats.org/presentationml/2006/ole">
            <mc:AlternateContent xmlns:mc="http://schemas.openxmlformats.org/markup-compatibility/2006">
              <mc:Choice xmlns:v="urn:schemas-microsoft-com:vml" Requires="v">
                <p:oleObj spid="_x0000_s8215" name="Equation" r:id="rId11" imgW="1511280" imgH="393480" progId="Equation.DSMT4">
                  <p:embed/>
                </p:oleObj>
              </mc:Choice>
              <mc:Fallback>
                <p:oleObj name="Equation" r:id="rId11" imgW="1511280" imgH="3934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197600" y="1295400"/>
                        <a:ext cx="15113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1651000" y="1866900"/>
          <a:ext cx="1943100" cy="889000"/>
        </p:xfrm>
        <a:graphic>
          <a:graphicData uri="http://schemas.openxmlformats.org/presentationml/2006/ole">
            <mc:AlternateContent xmlns:mc="http://schemas.openxmlformats.org/markup-compatibility/2006">
              <mc:Choice xmlns:v="urn:schemas-microsoft-com:vml" Requires="v">
                <p:oleObj spid="_x0000_s8216" name="Equation" r:id="rId13" imgW="1942920" imgH="888840" progId="Equation.DSMT4">
                  <p:embed/>
                </p:oleObj>
              </mc:Choice>
              <mc:Fallback>
                <p:oleObj name="Equation" r:id="rId13" imgW="1942920" imgH="8888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651000" y="1866900"/>
                        <a:ext cx="19431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1" name="Object 9"/>
          <p:cNvGraphicFramePr>
            <a:graphicFrameLocks noChangeAspect="1"/>
          </p:cNvGraphicFramePr>
          <p:nvPr/>
        </p:nvGraphicFramePr>
        <p:xfrm>
          <a:off x="3403600" y="4298950"/>
          <a:ext cx="1866900" cy="393700"/>
        </p:xfrm>
        <a:graphic>
          <a:graphicData uri="http://schemas.openxmlformats.org/presentationml/2006/ole">
            <mc:AlternateContent xmlns:mc="http://schemas.openxmlformats.org/markup-compatibility/2006">
              <mc:Choice xmlns:v="urn:schemas-microsoft-com:vml" Requires="v">
                <p:oleObj spid="_x0000_s8217" name="Equation" r:id="rId15" imgW="1866600" imgH="393480" progId="Equation.DSMT4">
                  <p:embed/>
                </p:oleObj>
              </mc:Choice>
              <mc:Fallback>
                <p:oleObj name="Equation" r:id="rId15" imgW="1866600" imgH="3934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403600" y="4298950"/>
                        <a:ext cx="1866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2" name="Object 10"/>
          <p:cNvGraphicFramePr>
            <a:graphicFrameLocks noChangeAspect="1"/>
          </p:cNvGraphicFramePr>
          <p:nvPr/>
        </p:nvGraphicFramePr>
        <p:xfrm>
          <a:off x="5334000" y="4406900"/>
          <a:ext cx="2057400" cy="393700"/>
        </p:xfrm>
        <a:graphic>
          <a:graphicData uri="http://schemas.openxmlformats.org/presentationml/2006/ole">
            <mc:AlternateContent xmlns:mc="http://schemas.openxmlformats.org/markup-compatibility/2006">
              <mc:Choice xmlns:v="urn:schemas-microsoft-com:vml" Requires="v">
                <p:oleObj spid="_x0000_s8218" name="Equation" r:id="rId17" imgW="2057400" imgH="393480" progId="Equation.DSMT4">
                  <p:embed/>
                </p:oleObj>
              </mc:Choice>
              <mc:Fallback>
                <p:oleObj name="Equation" r:id="rId17" imgW="2057400" imgH="3934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34000" y="4406900"/>
                        <a:ext cx="20574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20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364">
                                            <p:txEl>
                                              <p:pRg st="0" end="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5364">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20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20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536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5: Joint Variation</a:t>
            </a:r>
          </a:p>
        </p:txBody>
      </p:sp>
      <p:sp>
        <p:nvSpPr>
          <p:cNvPr id="16387" name="Rectangle 3"/>
          <p:cNvSpPr>
            <a:spLocks noGrp="1"/>
          </p:cNvSpPr>
          <p:nvPr>
            <p:ph idx="1"/>
          </p:nvPr>
        </p:nvSpPr>
        <p:spPr>
          <a:xfrm>
            <a:off x="457200" y="1280160"/>
            <a:ext cx="8229600" cy="1471172"/>
          </a:xfrm>
          <a:prstGeom prst="rect">
            <a:avLst/>
          </a:prstGeom>
          <a:noFill/>
        </p:spPr>
        <p:txBody>
          <a:bodyPr>
            <a:spAutoFit/>
          </a:bodyPr>
          <a:lstStyle/>
          <a:p>
            <a:pPr marL="0" indent="0">
              <a:buFont typeface="Courier New" pitchFamily="49" charset="0"/>
              <a:buNone/>
            </a:pPr>
            <a:r>
              <a:rPr lang="en-US" i="0" dirty="0">
                <a:solidFill>
                  <a:schemeClr val="tx1"/>
                </a:solidFill>
              </a:rPr>
              <a:t>If </a:t>
            </a:r>
            <a:r>
              <a:rPr lang="en-US" i="1" dirty="0">
                <a:solidFill>
                  <a:schemeClr val="tx1"/>
                </a:solidFill>
              </a:rPr>
              <a:t>z</a:t>
            </a:r>
            <a:r>
              <a:rPr lang="en-US" i="0" dirty="0">
                <a:solidFill>
                  <a:schemeClr val="tx1"/>
                </a:solidFill>
              </a:rPr>
              <a:t> varies jointly as </a:t>
            </a:r>
            <a:r>
              <a:rPr lang="en-US" i="1" dirty="0">
                <a:solidFill>
                  <a:schemeClr val="tx1"/>
                </a:solidFill>
              </a:rPr>
              <a:t>x</a:t>
            </a:r>
            <a:r>
              <a:rPr lang="en-US" i="0" baseline="30000" dirty="0">
                <a:solidFill>
                  <a:schemeClr val="tx1"/>
                </a:solidFill>
              </a:rPr>
              <a:t>2</a:t>
            </a:r>
            <a:r>
              <a:rPr lang="en-US" i="0" dirty="0">
                <a:solidFill>
                  <a:schemeClr val="tx1"/>
                </a:solidFill>
              </a:rPr>
              <a:t> and </a:t>
            </a:r>
            <a:r>
              <a:rPr lang="en-US" i="1" dirty="0">
                <a:solidFill>
                  <a:schemeClr val="tx1"/>
                </a:solidFill>
              </a:rPr>
              <a:t>y</a:t>
            </a:r>
            <a:r>
              <a:rPr lang="en-US" i="0" dirty="0">
                <a:solidFill>
                  <a:schemeClr val="tx1"/>
                </a:solidFill>
              </a:rPr>
              <a:t>, and </a:t>
            </a:r>
            <a:r>
              <a:rPr lang="en-US" i="1" dirty="0">
                <a:solidFill>
                  <a:srgbClr val="0000FF"/>
                </a:solidFill>
              </a:rPr>
              <a:t>z</a:t>
            </a:r>
            <a:r>
              <a:rPr lang="en-US" i="0" dirty="0">
                <a:solidFill>
                  <a:srgbClr val="0000FF"/>
                </a:solidFill>
              </a:rPr>
              <a:t> = 18</a:t>
            </a:r>
            <a:r>
              <a:rPr lang="en-US" i="0" dirty="0">
                <a:solidFill>
                  <a:schemeClr val="tx1"/>
                </a:solidFill>
              </a:rPr>
              <a:t> when </a:t>
            </a:r>
            <a:r>
              <a:rPr lang="en-US" i="1" dirty="0">
                <a:solidFill>
                  <a:srgbClr val="0000FF"/>
                </a:solidFill>
              </a:rPr>
              <a:t>x</a:t>
            </a:r>
            <a:r>
              <a:rPr lang="en-US" i="0" dirty="0">
                <a:solidFill>
                  <a:srgbClr val="0000FF"/>
                </a:solidFill>
              </a:rPr>
              <a:t> = 2 </a:t>
            </a:r>
            <a:r>
              <a:rPr lang="en-US" i="0" dirty="0">
                <a:solidFill>
                  <a:schemeClr val="tx1"/>
                </a:solidFill>
              </a:rPr>
              <a:t>and </a:t>
            </a:r>
            <a:r>
              <a:rPr lang="en-US" i="1" dirty="0">
                <a:solidFill>
                  <a:srgbClr val="0000FF"/>
                </a:solidFill>
              </a:rPr>
              <a:t>y</a:t>
            </a:r>
            <a:r>
              <a:rPr lang="en-US" i="0" dirty="0">
                <a:solidFill>
                  <a:srgbClr val="0000FF"/>
                </a:solidFill>
              </a:rPr>
              <a:t> = 4</a:t>
            </a:r>
            <a:r>
              <a:rPr lang="en-US" i="0" dirty="0">
                <a:solidFill>
                  <a:schemeClr val="tx1"/>
                </a:solidFill>
              </a:rPr>
              <a:t>, what is </a:t>
            </a:r>
            <a:r>
              <a:rPr lang="en-US" i="1" dirty="0">
                <a:solidFill>
                  <a:schemeClr val="tx1"/>
                </a:solidFill>
              </a:rPr>
              <a:t>z</a:t>
            </a:r>
            <a:r>
              <a:rPr lang="en-US" i="0" dirty="0">
                <a:solidFill>
                  <a:schemeClr val="tx1"/>
                </a:solidFill>
              </a:rPr>
              <a:t> when </a:t>
            </a:r>
            <a:r>
              <a:rPr lang="en-US" i="1" dirty="0">
                <a:solidFill>
                  <a:srgbClr val="0000FF"/>
                </a:solidFill>
              </a:rPr>
              <a:t>x</a:t>
            </a:r>
            <a:r>
              <a:rPr lang="en-US" dirty="0">
                <a:solidFill>
                  <a:srgbClr val="0000FF"/>
                </a:solidFill>
              </a:rPr>
              <a:t> </a:t>
            </a:r>
            <a:r>
              <a:rPr lang="en-US" i="0" dirty="0">
                <a:solidFill>
                  <a:srgbClr val="0000FF"/>
                </a:solidFill>
              </a:rPr>
              <a:t>= 4 </a:t>
            </a:r>
            <a:r>
              <a:rPr lang="en-US" i="0" dirty="0">
                <a:solidFill>
                  <a:schemeClr val="tx1"/>
                </a:solidFill>
              </a:rPr>
              <a:t>and </a:t>
            </a:r>
            <a:r>
              <a:rPr lang="en-US" i="1" dirty="0">
                <a:solidFill>
                  <a:srgbClr val="0000FF"/>
                </a:solidFill>
              </a:rPr>
              <a:t>y</a:t>
            </a:r>
            <a:r>
              <a:rPr lang="en-US" i="0" dirty="0">
                <a:solidFill>
                  <a:srgbClr val="0000FF"/>
                </a:solidFill>
              </a:rPr>
              <a:t> = 3</a:t>
            </a:r>
            <a:r>
              <a:rPr lang="en-US" i="0" dirty="0">
                <a:solidFill>
                  <a:schemeClr val="tx1"/>
                </a:solidFill>
              </a:rPr>
              <a:t>?</a:t>
            </a:r>
          </a:p>
          <a:p>
            <a:pPr marL="0" indent="0">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9219" name="Object 3"/>
          <p:cNvGraphicFramePr>
            <a:graphicFrameLocks noChangeAspect="1"/>
          </p:cNvGraphicFramePr>
          <p:nvPr/>
        </p:nvGraphicFramePr>
        <p:xfrm>
          <a:off x="2438400" y="2286000"/>
          <a:ext cx="1536700" cy="457200"/>
        </p:xfrm>
        <a:graphic>
          <a:graphicData uri="http://schemas.openxmlformats.org/presentationml/2006/ole">
            <mc:AlternateContent xmlns:mc="http://schemas.openxmlformats.org/markup-compatibility/2006">
              <mc:Choice xmlns:v="urn:schemas-microsoft-com:vml" Requires="v">
                <p:oleObj spid="_x0000_s9231" name="Equation" r:id="rId3" imgW="1536480" imgH="457200" progId="Equation.DSMT4">
                  <p:embed/>
                </p:oleObj>
              </mc:Choice>
              <mc:Fallback>
                <p:oleObj name="Equation" r:id="rId3" imgW="1536480" imgH="4572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2286000"/>
                        <a:ext cx="15367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2235200" y="2880852"/>
          <a:ext cx="6527800" cy="393700"/>
        </p:xfrm>
        <a:graphic>
          <a:graphicData uri="http://schemas.openxmlformats.org/presentationml/2006/ole">
            <mc:AlternateContent xmlns:mc="http://schemas.openxmlformats.org/markup-compatibility/2006">
              <mc:Choice xmlns:v="urn:schemas-microsoft-com:vml" Requires="v">
                <p:oleObj spid="_x0000_s9232" name="Equation" r:id="rId5" imgW="6527520" imgH="393480" progId="Equation.DSMT4">
                  <p:embed/>
                </p:oleObj>
              </mc:Choice>
              <mc:Fallback>
                <p:oleObj name="Equation" r:id="rId5" imgW="6527520" imgH="3934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35200" y="2880852"/>
                        <a:ext cx="65278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2239296" y="3490452"/>
          <a:ext cx="1384300" cy="304800"/>
        </p:xfrm>
        <a:graphic>
          <a:graphicData uri="http://schemas.openxmlformats.org/presentationml/2006/ole">
            <mc:AlternateContent xmlns:mc="http://schemas.openxmlformats.org/markup-compatibility/2006">
              <mc:Choice xmlns:v="urn:schemas-microsoft-com:vml" Requires="v">
                <p:oleObj spid="_x0000_s9233" name="Equation" r:id="rId7" imgW="1384200" imgH="304560" progId="Equation.DSMT4">
                  <p:embed/>
                </p:oleObj>
              </mc:Choice>
              <mc:Fallback>
                <p:oleObj name="Equation" r:id="rId7" imgW="1384200" imgH="3045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39296" y="3490452"/>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2349500" y="3994356"/>
          <a:ext cx="774700" cy="838200"/>
        </p:xfrm>
        <a:graphic>
          <a:graphicData uri="http://schemas.openxmlformats.org/presentationml/2006/ole">
            <mc:AlternateContent xmlns:mc="http://schemas.openxmlformats.org/markup-compatibility/2006">
              <mc:Choice xmlns:v="urn:schemas-microsoft-com:vml" Requires="v">
                <p:oleObj spid="_x0000_s9234" name="Equation" r:id="rId9" imgW="774360" imgH="838080" progId="Equation.DSMT4">
                  <p:embed/>
                </p:oleObj>
              </mc:Choice>
              <mc:Fallback>
                <p:oleObj name="Equation" r:id="rId9" imgW="77436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49500" y="3994356"/>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1917700" y="4938713"/>
          <a:ext cx="1828800" cy="838200"/>
        </p:xfrm>
        <a:graphic>
          <a:graphicData uri="http://schemas.openxmlformats.org/presentationml/2006/ole">
            <mc:AlternateContent xmlns:mc="http://schemas.openxmlformats.org/markup-compatibility/2006">
              <mc:Choice xmlns:v="urn:schemas-microsoft-com:vml" Requires="v">
                <p:oleObj spid="_x0000_s9235" name="Equation" r:id="rId11" imgW="1828800" imgH="838080" progId="Equation.DSMT4">
                  <p:embed/>
                </p:oleObj>
              </mc:Choice>
              <mc:Fallback>
                <p:oleObj name="Equation" r:id="rId11" imgW="182880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17700" y="4938713"/>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4" name="Object 8"/>
          <p:cNvGraphicFramePr>
            <a:graphicFrameLocks noChangeAspect="1"/>
          </p:cNvGraphicFramePr>
          <p:nvPr>
            <p:extLst>
              <p:ext uri="{D42A27DB-BD31-4B8C-83A1-F6EECF244321}">
                <p14:modId xmlns:p14="http://schemas.microsoft.com/office/powerpoint/2010/main" val="1121471554"/>
              </p:ext>
            </p:extLst>
          </p:nvPr>
        </p:nvGraphicFramePr>
        <p:xfrm>
          <a:off x="4144963" y="5059363"/>
          <a:ext cx="4394200" cy="622300"/>
        </p:xfrm>
        <a:graphic>
          <a:graphicData uri="http://schemas.openxmlformats.org/presentationml/2006/ole">
            <mc:AlternateContent xmlns:mc="http://schemas.openxmlformats.org/markup-compatibility/2006">
              <mc:Choice xmlns:v="urn:schemas-microsoft-com:vml" Requires="v">
                <p:oleObj spid="_x0000_s9236" name="Equation" r:id="rId13" imgW="4394160" imgH="622080" progId="Equation.DSMT4">
                  <p:embed/>
                </p:oleObj>
              </mc:Choice>
              <mc:Fallback>
                <p:oleObj name="Equation" r:id="rId13" imgW="4394160" imgH="622080" progId="Equation.DSMT4">
                  <p:embed/>
                  <p:pic>
                    <p:nvPicPr>
                      <p:cNvPr id="0" name="Picture 8"/>
                      <p:cNvPicPr>
                        <a:picLocks noChangeAspect="1" noChangeArrowheads="1"/>
                      </p:cNvPicPr>
                      <p:nvPr/>
                    </p:nvPicPr>
                    <p:blipFill>
                      <a:blip r:embed="rId14"/>
                      <a:srcRect/>
                      <a:stretch>
                        <a:fillRect/>
                      </a:stretch>
                    </p:blipFill>
                    <p:spPr bwMode="auto">
                      <a:xfrm>
                        <a:off x="4144963" y="5059363"/>
                        <a:ext cx="43942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2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2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5: Joint Variation (cont.)</a:t>
            </a:r>
          </a:p>
        </p:txBody>
      </p:sp>
      <p:sp>
        <p:nvSpPr>
          <p:cNvPr id="17411" name="Rectangle 3"/>
          <p:cNvSpPr>
            <a:spLocks noGrp="1"/>
          </p:cNvSpPr>
          <p:nvPr>
            <p:ph idx="1"/>
          </p:nvPr>
        </p:nvSpPr>
        <p:spPr>
          <a:xfrm>
            <a:off x="457200" y="1280160"/>
            <a:ext cx="8229600" cy="523220"/>
          </a:xfrm>
          <a:prstGeom prst="rect">
            <a:avLst/>
          </a:prstGeom>
          <a:noFill/>
        </p:spPr>
        <p:txBody>
          <a:bodyPr>
            <a:spAutoFit/>
          </a:bodyPr>
          <a:lstStyle/>
          <a:p>
            <a:pPr marL="0" indent="0">
              <a:buFont typeface="Courier New" pitchFamily="49" charset="0"/>
              <a:buNone/>
            </a:pPr>
            <a:r>
              <a:rPr lang="en-US" i="0" dirty="0">
                <a:solidFill>
                  <a:schemeClr val="tx1"/>
                </a:solidFill>
              </a:rPr>
              <a:t>If </a:t>
            </a:r>
            <a:r>
              <a:rPr lang="en-US" i="1" dirty="0">
                <a:solidFill>
                  <a:srgbClr val="0000FF"/>
                </a:solidFill>
              </a:rPr>
              <a:t>x</a:t>
            </a:r>
            <a:r>
              <a:rPr lang="en-US" i="0" dirty="0">
                <a:solidFill>
                  <a:srgbClr val="0000FF"/>
                </a:solidFill>
              </a:rPr>
              <a:t> = 4</a:t>
            </a:r>
            <a:r>
              <a:rPr lang="en-US" i="0" dirty="0">
                <a:solidFill>
                  <a:schemeClr val="tx1"/>
                </a:solidFill>
              </a:rPr>
              <a:t> and </a:t>
            </a:r>
            <a:r>
              <a:rPr lang="en-US" i="1" dirty="0">
                <a:solidFill>
                  <a:srgbClr val="0000FF"/>
                </a:solidFill>
              </a:rPr>
              <a:t>y</a:t>
            </a:r>
            <a:r>
              <a:rPr lang="en-US" i="0" dirty="0">
                <a:solidFill>
                  <a:srgbClr val="0000FF"/>
                </a:solidFill>
              </a:rPr>
              <a:t> = 3</a:t>
            </a:r>
            <a:r>
              <a:rPr lang="en-US" i="0" dirty="0">
                <a:solidFill>
                  <a:schemeClr val="tx1"/>
                </a:solidFill>
              </a:rPr>
              <a:t>, then	</a:t>
            </a:r>
          </a:p>
        </p:txBody>
      </p:sp>
      <p:graphicFrame>
        <p:nvGraphicFramePr>
          <p:cNvPr id="10243" name="Object 3"/>
          <p:cNvGraphicFramePr>
            <a:graphicFrameLocks noChangeAspect="1"/>
          </p:cNvGraphicFramePr>
          <p:nvPr/>
        </p:nvGraphicFramePr>
        <p:xfrm>
          <a:off x="2133600" y="2057400"/>
          <a:ext cx="1574800" cy="838200"/>
        </p:xfrm>
        <a:graphic>
          <a:graphicData uri="http://schemas.openxmlformats.org/presentationml/2006/ole">
            <mc:AlternateContent xmlns:mc="http://schemas.openxmlformats.org/markup-compatibility/2006">
              <mc:Choice xmlns:v="urn:schemas-microsoft-com:vml" Requires="v">
                <p:oleObj spid="_x0000_s10247" name="Equation" r:id="rId3" imgW="1574640" imgH="838080" progId="Equation.DSMT4">
                  <p:embed/>
                </p:oleObj>
              </mc:Choice>
              <mc:Fallback>
                <p:oleObj name="Equation" r:id="rId3" imgW="157464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600" y="2057400"/>
                        <a:ext cx="1574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2118852" y="3077496"/>
          <a:ext cx="965200" cy="292100"/>
        </p:xfrm>
        <a:graphic>
          <a:graphicData uri="http://schemas.openxmlformats.org/presentationml/2006/ole">
            <mc:AlternateContent xmlns:mc="http://schemas.openxmlformats.org/markup-compatibility/2006">
              <mc:Choice xmlns:v="urn:schemas-microsoft-com:vml" Requires="v">
                <p:oleObj spid="_x0000_s10248" name="Equation" r:id="rId5" imgW="965160" imgH="291960" progId="Equation.DSMT4">
                  <p:embed/>
                </p:oleObj>
              </mc:Choice>
              <mc:Fallback>
                <p:oleObj name="Equation" r:id="rId5" imgW="96516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18852" y="3077496"/>
                        <a:ext cx="965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6: More Variation</a:t>
            </a:r>
          </a:p>
        </p:txBody>
      </p:sp>
      <p:sp>
        <p:nvSpPr>
          <p:cNvPr id="18435" name="Rectangle 3"/>
          <p:cNvSpPr>
            <a:spLocks noGrp="1"/>
          </p:cNvSpPr>
          <p:nvPr>
            <p:ph idx="1"/>
          </p:nvPr>
        </p:nvSpPr>
        <p:spPr>
          <a:xfrm>
            <a:off x="457200" y="1280160"/>
            <a:ext cx="8229600" cy="2893100"/>
          </a:xfrm>
          <a:prstGeom prst="rect">
            <a:avLst/>
          </a:prstGeom>
          <a:noFill/>
        </p:spPr>
        <p:txBody>
          <a:bodyPr>
            <a:spAutoFit/>
          </a:bodyPr>
          <a:lstStyle/>
          <a:p>
            <a:pPr marL="463550" indent="-463550">
              <a:buFont typeface="Courier New" pitchFamily="49" charset="0"/>
              <a:buNone/>
            </a:pPr>
            <a:r>
              <a:rPr lang="en-US" b="1" i="0" dirty="0">
                <a:solidFill>
                  <a:schemeClr val="tx1"/>
                </a:solidFill>
              </a:rPr>
              <a:t>a.</a:t>
            </a:r>
            <a:r>
              <a:rPr lang="en-US" i="0" dirty="0">
                <a:solidFill>
                  <a:schemeClr val="tx1"/>
                </a:solidFill>
              </a:rPr>
              <a:t>	The distance an object falls varies directly as the square of the time it falls (until it hits the ground and assuming little or no air resistance).  If an object fell </a:t>
            </a:r>
            <a:r>
              <a:rPr lang="en-US" i="0" dirty="0">
                <a:solidFill>
                  <a:srgbClr val="0000FF"/>
                </a:solidFill>
              </a:rPr>
              <a:t>64 feet</a:t>
            </a:r>
            <a:r>
              <a:rPr lang="en-US" i="0" dirty="0">
                <a:solidFill>
                  <a:schemeClr val="tx1"/>
                </a:solidFill>
              </a:rPr>
              <a:t> in two seconds, how far would it have fallen by the end of </a:t>
            </a:r>
            <a:r>
              <a:rPr lang="en-US" i="0" dirty="0">
                <a:solidFill>
                  <a:srgbClr val="0000FF"/>
                </a:solidFill>
              </a:rPr>
              <a:t>3 seconds</a:t>
            </a:r>
            <a:r>
              <a:rPr lang="en-US" i="0" dirty="0">
                <a:solidFill>
                  <a:schemeClr val="tx1"/>
                </a:solidFill>
              </a:rPr>
              <a:t>?</a:t>
            </a:r>
          </a:p>
          <a:p>
            <a:pPr marL="463550" indent="-463550">
              <a:spcBef>
                <a:spcPct val="50000"/>
              </a:spcBef>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11267" name="Object 3"/>
          <p:cNvGraphicFramePr>
            <a:graphicFrameLocks noChangeAspect="1"/>
          </p:cNvGraphicFramePr>
          <p:nvPr/>
        </p:nvGraphicFramePr>
        <p:xfrm>
          <a:off x="1769808" y="3677487"/>
          <a:ext cx="6248400" cy="749300"/>
        </p:xfrm>
        <a:graphic>
          <a:graphicData uri="http://schemas.openxmlformats.org/presentationml/2006/ole">
            <mc:AlternateContent xmlns:mc="http://schemas.openxmlformats.org/markup-compatibility/2006">
              <mc:Choice xmlns:v="urn:schemas-microsoft-com:vml" Requires="v">
                <p:oleObj spid="_x0000_s11273" name="Equation" r:id="rId3" imgW="6248160" imgH="749160" progId="Equation.DSMT4">
                  <p:embed/>
                </p:oleObj>
              </mc:Choice>
              <mc:Fallback>
                <p:oleObj name="Equation" r:id="rId3" imgW="6248160" imgH="7491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9808" y="3677487"/>
                        <a:ext cx="6248400"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1782096" y="4692444"/>
          <a:ext cx="6426200" cy="393700"/>
        </p:xfrm>
        <a:graphic>
          <a:graphicData uri="http://schemas.openxmlformats.org/presentationml/2006/ole">
            <mc:AlternateContent xmlns:mc="http://schemas.openxmlformats.org/markup-compatibility/2006">
              <mc:Choice xmlns:v="urn:schemas-microsoft-com:vml" Requires="v">
                <p:oleObj spid="_x0000_s11274" name="Equation" r:id="rId5" imgW="6426000" imgH="393480" progId="Equation.DSMT4">
                  <p:embed/>
                </p:oleObj>
              </mc:Choice>
              <mc:Fallback>
                <p:oleObj name="Equation" r:id="rId5" imgW="6426000" imgH="3934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82096" y="4692444"/>
                        <a:ext cx="6426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1930400" y="5334000"/>
          <a:ext cx="889000" cy="304800"/>
        </p:xfrm>
        <a:graphic>
          <a:graphicData uri="http://schemas.openxmlformats.org/presentationml/2006/ole">
            <mc:AlternateContent xmlns:mc="http://schemas.openxmlformats.org/markup-compatibility/2006">
              <mc:Choice xmlns:v="urn:schemas-microsoft-com:vml" Requires="v">
                <p:oleObj spid="_x0000_s11275" name="Equation" r:id="rId7" imgW="888840" imgH="304560" progId="Equation.DSMT4">
                  <p:embed/>
                </p:oleObj>
              </mc:Choice>
              <mc:Fallback>
                <p:oleObj name="Equation" r:id="rId7" imgW="888840" imgH="3045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30400" y="5334000"/>
                        <a:ext cx="889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6: More Variation (cont.)</a:t>
            </a:r>
          </a:p>
        </p:txBody>
      </p:sp>
      <p:sp>
        <p:nvSpPr>
          <p:cNvPr id="19460" name="Rectangle 7"/>
          <p:cNvSpPr>
            <a:spLocks noChangeArrowheads="1"/>
          </p:cNvSpPr>
          <p:nvPr/>
        </p:nvSpPr>
        <p:spPr bwMode="auto">
          <a:xfrm>
            <a:off x="455613" y="3860800"/>
            <a:ext cx="8226425" cy="519113"/>
          </a:xfrm>
          <a:prstGeom prst="rect">
            <a:avLst/>
          </a:prstGeom>
          <a:noFill/>
          <a:ln w="9525">
            <a:noFill/>
            <a:miter lim="800000"/>
            <a:headEnd/>
            <a:tailEnd/>
          </a:ln>
        </p:spPr>
        <p:txBody>
          <a:bodyPr wrap="none"/>
          <a:lstStyle/>
          <a:p>
            <a:r>
              <a:rPr lang="en-US" sz="2800" dirty="0"/>
              <a:t>The object would have fallen </a:t>
            </a:r>
            <a:r>
              <a:rPr lang="en-US" sz="2800" dirty="0">
                <a:solidFill>
                  <a:srgbClr val="FF0000"/>
                </a:solidFill>
              </a:rPr>
              <a:t>144 feet</a:t>
            </a:r>
            <a:r>
              <a:rPr lang="en-US" sz="2800" dirty="0"/>
              <a:t> in 3 seconds.</a:t>
            </a:r>
          </a:p>
        </p:txBody>
      </p:sp>
      <p:graphicFrame>
        <p:nvGraphicFramePr>
          <p:cNvPr id="12291" name="Object 3"/>
          <p:cNvGraphicFramePr>
            <a:graphicFrameLocks noChangeAspect="1"/>
          </p:cNvGraphicFramePr>
          <p:nvPr/>
        </p:nvGraphicFramePr>
        <p:xfrm>
          <a:off x="530352" y="1371600"/>
          <a:ext cx="7277100" cy="482600"/>
        </p:xfrm>
        <a:graphic>
          <a:graphicData uri="http://schemas.openxmlformats.org/presentationml/2006/ole">
            <mc:AlternateContent xmlns:mc="http://schemas.openxmlformats.org/markup-compatibility/2006">
              <mc:Choice xmlns:v="urn:schemas-microsoft-com:vml" Requires="v">
                <p:oleObj spid="_x0000_s12299" name="Equation" r:id="rId3" imgW="7277040" imgH="482400" progId="Equation.DSMT4">
                  <p:embed/>
                </p:oleObj>
              </mc:Choice>
              <mc:Fallback>
                <p:oleObj name="Equation" r:id="rId3" imgW="7277040" imgH="4824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371600"/>
                        <a:ext cx="72771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530352" y="2010696"/>
          <a:ext cx="1765300" cy="355600"/>
        </p:xfrm>
        <a:graphic>
          <a:graphicData uri="http://schemas.openxmlformats.org/presentationml/2006/ole">
            <mc:AlternateContent xmlns:mc="http://schemas.openxmlformats.org/markup-compatibility/2006">
              <mc:Choice xmlns:v="urn:schemas-microsoft-com:vml" Requires="v">
                <p:oleObj spid="_x0000_s12300" name="Equation" r:id="rId5" imgW="1765080" imgH="355320" progId="Equation.DSMT4">
                  <p:embed/>
                </p:oleObj>
              </mc:Choice>
              <mc:Fallback>
                <p:oleObj name="Equation" r:id="rId5" imgW="1765080" imgH="3553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2010696"/>
                        <a:ext cx="1765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1903209" y="2563352"/>
          <a:ext cx="1346200" cy="393700"/>
        </p:xfrm>
        <a:graphic>
          <a:graphicData uri="http://schemas.openxmlformats.org/presentationml/2006/ole">
            <mc:AlternateContent xmlns:mc="http://schemas.openxmlformats.org/markup-compatibility/2006">
              <mc:Choice xmlns:v="urn:schemas-microsoft-com:vml" Requires="v">
                <p:oleObj spid="_x0000_s12301" name="Equation" r:id="rId7" imgW="1346040" imgH="393480" progId="Equation.DSMT4">
                  <p:embed/>
                </p:oleObj>
              </mc:Choice>
              <mc:Fallback>
                <p:oleObj name="Equation" r:id="rId7" imgW="1346040" imgH="3934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03209" y="2563352"/>
                        <a:ext cx="1346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1903209" y="3276600"/>
          <a:ext cx="1155700" cy="304800"/>
        </p:xfrm>
        <a:graphic>
          <a:graphicData uri="http://schemas.openxmlformats.org/presentationml/2006/ole">
            <mc:AlternateContent xmlns:mc="http://schemas.openxmlformats.org/markup-compatibility/2006">
              <mc:Choice xmlns:v="urn:schemas-microsoft-com:vml" Requires="v">
                <p:oleObj spid="_x0000_s12302" name="Equation" r:id="rId9" imgW="1155600" imgH="304560" progId="Equation.DSMT4">
                  <p:embed/>
                </p:oleObj>
              </mc:Choice>
              <mc:Fallback>
                <p:oleObj name="Equation" r:id="rId9" imgW="1155600" imgH="3045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03209" y="3276600"/>
                        <a:ext cx="11557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4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6: More Variation (cont.)</a:t>
            </a:r>
          </a:p>
        </p:txBody>
      </p:sp>
      <p:pic>
        <p:nvPicPr>
          <p:cNvPr id="20483" name="Picture 4" descr="Combo2E_1"/>
          <p:cNvPicPr>
            <a:picLocks noChangeAspect="1" noChangeArrowheads="1"/>
          </p:cNvPicPr>
          <p:nvPr/>
        </p:nvPicPr>
        <p:blipFill>
          <a:blip r:embed="rId2" cstate="print"/>
          <a:srcRect/>
          <a:stretch>
            <a:fillRect/>
          </a:stretch>
        </p:blipFill>
        <p:spPr bwMode="auto">
          <a:xfrm>
            <a:off x="6211888" y="1428750"/>
            <a:ext cx="2551112" cy="3219450"/>
          </a:xfrm>
          <a:prstGeom prst="rect">
            <a:avLst/>
          </a:prstGeom>
          <a:noFill/>
          <a:ln w="9525">
            <a:noFill/>
            <a:miter lim="800000"/>
            <a:headEnd/>
            <a:tailEnd/>
          </a:ln>
        </p:spPr>
      </p:pic>
      <p:sp>
        <p:nvSpPr>
          <p:cNvPr id="20484" name="Rectangle 5"/>
          <p:cNvSpPr>
            <a:spLocks noChangeArrowheads="1"/>
          </p:cNvSpPr>
          <p:nvPr/>
        </p:nvSpPr>
        <p:spPr bwMode="auto">
          <a:xfrm>
            <a:off x="455613" y="1295400"/>
            <a:ext cx="5716587" cy="3508375"/>
          </a:xfrm>
          <a:prstGeom prst="rect">
            <a:avLst/>
          </a:prstGeom>
          <a:noFill/>
          <a:ln w="9525">
            <a:noFill/>
            <a:miter lim="800000"/>
            <a:headEnd/>
            <a:tailEnd/>
          </a:ln>
        </p:spPr>
        <p:txBody>
          <a:bodyPr>
            <a:spAutoFit/>
          </a:bodyPr>
          <a:lstStyle/>
          <a:p>
            <a:pPr marL="463550" indent="-463550"/>
            <a:r>
              <a:rPr lang="en-US" sz="2800" b="1" dirty="0"/>
              <a:t>b.	</a:t>
            </a:r>
            <a:r>
              <a:rPr lang="en-US" sz="2800" dirty="0"/>
              <a:t>The volume of a gas in a container varies inversely as the pressure on the gas.  If a gas has a volume of </a:t>
            </a:r>
            <a:r>
              <a:rPr lang="en-US" sz="2800" dirty="0">
                <a:solidFill>
                  <a:srgbClr val="0000FF"/>
                </a:solidFill>
              </a:rPr>
              <a:t>200</a:t>
            </a:r>
            <a:r>
              <a:rPr lang="en-US" sz="2800" dirty="0">
                <a:solidFill>
                  <a:srgbClr val="0000FF"/>
                </a:solidFill>
                <a:latin typeface="Arial" pitchFamily="34" charset="0"/>
              </a:rPr>
              <a:t> </a:t>
            </a:r>
            <a:r>
              <a:rPr lang="en-US" sz="2800" dirty="0">
                <a:solidFill>
                  <a:srgbClr val="0000FF"/>
                </a:solidFill>
              </a:rPr>
              <a:t>cubic</a:t>
            </a:r>
            <a:r>
              <a:rPr lang="en-US" sz="2800" dirty="0">
                <a:solidFill>
                  <a:srgbClr val="0000FF"/>
                </a:solidFill>
                <a:latin typeface="Arial" pitchFamily="34" charset="0"/>
              </a:rPr>
              <a:t> </a:t>
            </a:r>
            <a:r>
              <a:rPr lang="en-US" sz="2800" dirty="0">
                <a:solidFill>
                  <a:srgbClr val="0000FF"/>
                </a:solidFill>
              </a:rPr>
              <a:t>inches</a:t>
            </a:r>
            <a:r>
              <a:rPr lang="en-US" sz="2800" dirty="0"/>
              <a:t> under pressure of </a:t>
            </a:r>
            <a:r>
              <a:rPr lang="en-US" sz="2800" dirty="0">
                <a:solidFill>
                  <a:srgbClr val="0000FF"/>
                </a:solidFill>
              </a:rPr>
              <a:t>5</a:t>
            </a:r>
            <a:r>
              <a:rPr lang="en-US" sz="2800" dirty="0">
                <a:solidFill>
                  <a:srgbClr val="0000FF"/>
                </a:solidFill>
                <a:latin typeface="Arial" pitchFamily="34" charset="0"/>
              </a:rPr>
              <a:t> </a:t>
            </a:r>
            <a:r>
              <a:rPr lang="en-US" sz="2800" dirty="0">
                <a:solidFill>
                  <a:srgbClr val="0000FF"/>
                </a:solidFill>
              </a:rPr>
              <a:t>pounds</a:t>
            </a:r>
            <a:r>
              <a:rPr lang="en-US" sz="2800" dirty="0">
                <a:solidFill>
                  <a:srgbClr val="0000FF"/>
                </a:solidFill>
                <a:latin typeface="Arial" pitchFamily="34" charset="0"/>
              </a:rPr>
              <a:t> </a:t>
            </a:r>
            <a:r>
              <a:rPr lang="en-US" sz="2800" dirty="0"/>
              <a:t>per</a:t>
            </a:r>
            <a:r>
              <a:rPr lang="en-US" sz="2800" dirty="0">
                <a:latin typeface="Arial" pitchFamily="34" charset="0"/>
              </a:rPr>
              <a:t> </a:t>
            </a:r>
            <a:r>
              <a:rPr lang="en-US" sz="2800" dirty="0"/>
              <a:t>square</a:t>
            </a:r>
            <a:r>
              <a:rPr lang="en-US" sz="2800" dirty="0">
                <a:latin typeface="Arial" pitchFamily="34" charset="0"/>
              </a:rPr>
              <a:t> </a:t>
            </a:r>
            <a:r>
              <a:rPr lang="en-US" sz="2800" dirty="0"/>
              <a:t>inch, what will be its volume if the pressure is increased to </a:t>
            </a:r>
            <a:r>
              <a:rPr lang="en-US" sz="2800" dirty="0">
                <a:solidFill>
                  <a:srgbClr val="0000FF"/>
                </a:solidFill>
              </a:rPr>
              <a:t>8 pounds</a:t>
            </a:r>
            <a:r>
              <a:rPr lang="en-US" sz="2800" dirty="0"/>
              <a:t> per square inch?</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6: More Variation (cont.)</a:t>
            </a:r>
          </a:p>
        </p:txBody>
      </p:sp>
      <p:graphicFrame>
        <p:nvGraphicFramePr>
          <p:cNvPr id="13316" name="Object 4"/>
          <p:cNvGraphicFramePr>
            <a:graphicFrameLocks noChangeAspect="1"/>
          </p:cNvGraphicFramePr>
          <p:nvPr/>
        </p:nvGraphicFramePr>
        <p:xfrm>
          <a:off x="530352" y="1371600"/>
          <a:ext cx="1257300" cy="304800"/>
        </p:xfrm>
        <a:graphic>
          <a:graphicData uri="http://schemas.openxmlformats.org/presentationml/2006/ole">
            <mc:AlternateContent xmlns:mc="http://schemas.openxmlformats.org/markup-compatibility/2006">
              <mc:Choice xmlns:v="urn:schemas-microsoft-com:vml" Requires="v">
                <p:oleObj spid="_x0000_s13333" name="Equation" r:id="rId3" imgW="1257120" imgH="304560" progId="Equation.DSMT4">
                  <p:embed/>
                </p:oleObj>
              </mc:Choice>
              <mc:Fallback>
                <p:oleObj name="Equation" r:id="rId3" imgW="1257120" imgH="3045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371600"/>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2239296" y="1111044"/>
          <a:ext cx="825500" cy="838200"/>
        </p:xfrm>
        <a:graphic>
          <a:graphicData uri="http://schemas.openxmlformats.org/presentationml/2006/ole">
            <mc:AlternateContent xmlns:mc="http://schemas.openxmlformats.org/markup-compatibility/2006">
              <mc:Choice xmlns:v="urn:schemas-microsoft-com:vml" Requires="v">
                <p:oleObj spid="_x0000_s13334" name="Equation" r:id="rId5" imgW="825480" imgH="838080" progId="Equation.DSMT4">
                  <p:embed/>
                </p:oleObj>
              </mc:Choice>
              <mc:Fallback>
                <p:oleObj name="Equation" r:id="rId5" imgW="82548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39296" y="1111044"/>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3733800" y="1447800"/>
          <a:ext cx="3517900" cy="520700"/>
        </p:xfrm>
        <a:graphic>
          <a:graphicData uri="http://schemas.openxmlformats.org/presentationml/2006/ole">
            <mc:AlternateContent xmlns:mc="http://schemas.openxmlformats.org/markup-compatibility/2006">
              <mc:Choice xmlns:v="urn:schemas-microsoft-com:vml" Requires="v">
                <p:oleObj spid="_x0000_s13335" name="Equation" r:id="rId7" imgW="3517560" imgH="520560" progId="Equation.DSMT4">
                  <p:embed/>
                </p:oleObj>
              </mc:Choice>
              <mc:Fallback>
                <p:oleObj name="Equation" r:id="rId7" imgW="3517560" imgH="52056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33800" y="1447800"/>
                        <a:ext cx="35179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1905000" y="2059860"/>
          <a:ext cx="6438900" cy="838200"/>
        </p:xfrm>
        <a:graphic>
          <a:graphicData uri="http://schemas.openxmlformats.org/presentationml/2006/ole">
            <mc:AlternateContent xmlns:mc="http://schemas.openxmlformats.org/markup-compatibility/2006">
              <mc:Choice xmlns:v="urn:schemas-microsoft-com:vml" Requires="v">
                <p:oleObj spid="_x0000_s13336" name="Equation" r:id="rId9" imgW="6438600" imgH="838080" progId="Equation.DSMT4">
                  <p:embed/>
                </p:oleObj>
              </mc:Choice>
              <mc:Fallback>
                <p:oleObj name="Equation" r:id="rId9" imgW="6438600" imgH="83808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05000" y="2059860"/>
                        <a:ext cx="643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1" name="Object 9"/>
          <p:cNvGraphicFramePr>
            <a:graphicFrameLocks noChangeAspect="1"/>
          </p:cNvGraphicFramePr>
          <p:nvPr/>
        </p:nvGraphicFramePr>
        <p:xfrm>
          <a:off x="2275348" y="3141408"/>
          <a:ext cx="1244600" cy="304800"/>
        </p:xfrm>
        <a:graphic>
          <a:graphicData uri="http://schemas.openxmlformats.org/presentationml/2006/ole">
            <mc:AlternateContent xmlns:mc="http://schemas.openxmlformats.org/markup-compatibility/2006">
              <mc:Choice xmlns:v="urn:schemas-microsoft-com:vml" Requires="v">
                <p:oleObj spid="_x0000_s13337" name="Equation" r:id="rId11" imgW="1244520" imgH="304560" progId="Equation.DSMT4">
                  <p:embed/>
                </p:oleObj>
              </mc:Choice>
              <mc:Fallback>
                <p:oleObj name="Equation" r:id="rId11" imgW="1244520" imgH="30456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75348" y="3141408"/>
                        <a:ext cx="1244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2" name="Object 10"/>
          <p:cNvGraphicFramePr>
            <a:graphicFrameLocks noChangeAspect="1"/>
          </p:cNvGraphicFramePr>
          <p:nvPr/>
        </p:nvGraphicFramePr>
        <p:xfrm>
          <a:off x="1689100" y="3704304"/>
          <a:ext cx="6921500" cy="838200"/>
        </p:xfrm>
        <a:graphic>
          <a:graphicData uri="http://schemas.openxmlformats.org/presentationml/2006/ole">
            <mc:AlternateContent xmlns:mc="http://schemas.openxmlformats.org/markup-compatibility/2006">
              <mc:Choice xmlns:v="urn:schemas-microsoft-com:vml" Requires="v">
                <p:oleObj spid="_x0000_s13338" name="Equation" r:id="rId13" imgW="6921360" imgH="838080" progId="Equation.DSMT4">
                  <p:embed/>
                </p:oleObj>
              </mc:Choice>
              <mc:Fallback>
                <p:oleObj name="Equation" r:id="rId13" imgW="6921360" imgH="83808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689100" y="3704304"/>
                        <a:ext cx="6921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3" name="Object 11"/>
          <p:cNvGraphicFramePr>
            <a:graphicFrameLocks noChangeAspect="1"/>
          </p:cNvGraphicFramePr>
          <p:nvPr/>
        </p:nvGraphicFramePr>
        <p:xfrm>
          <a:off x="2224960" y="4648200"/>
          <a:ext cx="2273300" cy="838200"/>
        </p:xfrm>
        <a:graphic>
          <a:graphicData uri="http://schemas.openxmlformats.org/presentationml/2006/ole">
            <mc:AlternateContent xmlns:mc="http://schemas.openxmlformats.org/markup-compatibility/2006">
              <mc:Choice xmlns:v="urn:schemas-microsoft-com:vml" Requires="v">
                <p:oleObj spid="_x0000_s13339" name="Equation" r:id="rId15" imgW="2273040" imgH="838080" progId="Equation.DSMT4">
                  <p:embed/>
                </p:oleObj>
              </mc:Choice>
              <mc:Fallback>
                <p:oleObj name="Equation" r:id="rId15" imgW="2273040" imgH="83808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224960" y="4648200"/>
                        <a:ext cx="227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4" name="Object 12"/>
          <p:cNvGraphicFramePr>
            <a:graphicFrameLocks noChangeAspect="1"/>
          </p:cNvGraphicFramePr>
          <p:nvPr/>
        </p:nvGraphicFramePr>
        <p:xfrm>
          <a:off x="530352" y="5577348"/>
          <a:ext cx="5295900" cy="304800"/>
        </p:xfrm>
        <a:graphic>
          <a:graphicData uri="http://schemas.openxmlformats.org/presentationml/2006/ole">
            <mc:AlternateContent xmlns:mc="http://schemas.openxmlformats.org/markup-compatibility/2006">
              <mc:Choice xmlns:v="urn:schemas-microsoft-com:vml" Requires="v">
                <p:oleObj spid="_x0000_s13340" name="Equation" r:id="rId17" imgW="5295600" imgH="304560" progId="Equation.DSMT4">
                  <p:embed/>
                </p:oleObj>
              </mc:Choice>
              <mc:Fallback>
                <p:oleObj name="Equation" r:id="rId17" imgW="5295600" imgH="30456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0352" y="5577348"/>
                        <a:ext cx="5295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31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32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3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3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32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3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dirty="0">
                <a:solidFill>
                  <a:schemeClr val="accent1"/>
                </a:solidFill>
              </a:rPr>
              <a:t>Objectives</a:t>
            </a:r>
          </a:p>
        </p:txBody>
      </p:sp>
      <p:sp>
        <p:nvSpPr>
          <p:cNvPr id="5123" name="Content Placeholder 2"/>
          <p:cNvSpPr>
            <a:spLocks noGrp="1"/>
          </p:cNvSpPr>
          <p:nvPr>
            <p:ph idx="1"/>
          </p:nvPr>
        </p:nvSpPr>
        <p:spPr>
          <a:xfrm>
            <a:off x="457200" y="1280160"/>
            <a:ext cx="8229600" cy="1557349"/>
          </a:xfrm>
        </p:spPr>
        <p:txBody>
          <a:bodyPr>
            <a:spAutoFit/>
          </a:bodyPr>
          <a:lstStyle/>
          <a:p>
            <a:pPr marL="457200" indent="-457200">
              <a:buFont typeface="Courier New" pitchFamily="49" charset="0"/>
              <a:buChar char="o"/>
            </a:pPr>
            <a:r>
              <a:rPr lang="en-US" i="0" dirty="0">
                <a:solidFill>
                  <a:schemeClr val="tx1"/>
                </a:solidFill>
              </a:rPr>
              <a:t>Solve problems related to direct variation.</a:t>
            </a:r>
          </a:p>
          <a:p>
            <a:pPr marL="457200" indent="-457200">
              <a:buFont typeface="Courier New" pitchFamily="49" charset="0"/>
              <a:buChar char="o"/>
            </a:pPr>
            <a:r>
              <a:rPr lang="en-US" i="0" dirty="0">
                <a:solidFill>
                  <a:schemeClr val="tx1"/>
                </a:solidFill>
              </a:rPr>
              <a:t>Solve problems related to inverse variation.</a:t>
            </a:r>
          </a:p>
          <a:p>
            <a:pPr marL="457200" indent="-457200">
              <a:buFont typeface="Courier New" pitchFamily="49" charset="0"/>
              <a:buChar char="o"/>
            </a:pPr>
            <a:r>
              <a:rPr lang="en-US" i="0" dirty="0">
                <a:solidFill>
                  <a:schemeClr val="tx1"/>
                </a:solidFill>
              </a:rPr>
              <a:t>Solve problems involving combined variation.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6: More Variation (cont.)</a:t>
            </a:r>
          </a:p>
        </p:txBody>
      </p:sp>
      <p:sp>
        <p:nvSpPr>
          <p:cNvPr id="4" name="Content Placeholder 3"/>
          <p:cNvSpPr>
            <a:spLocks noGrp="1"/>
          </p:cNvSpPr>
          <p:nvPr>
            <p:ph idx="1"/>
          </p:nvPr>
        </p:nvSpPr>
        <p:spPr/>
        <p:txBody>
          <a:bodyPr/>
          <a:lstStyle/>
          <a:p>
            <a:pPr marL="457200" indent="-457200"/>
            <a:r>
              <a:rPr lang="en-US" b="1" dirty="0"/>
              <a:t>c.	</a:t>
            </a:r>
            <a:r>
              <a:rPr lang="en-US" dirty="0"/>
              <a:t>The safe load </a:t>
            </a:r>
            <a:r>
              <a:rPr lang="en-US" i="1" dirty="0"/>
              <a:t>L</a:t>
            </a:r>
            <a:r>
              <a:rPr lang="en-US" dirty="0"/>
              <a:t> of a wooden beam supported at both ends varies jointly as the width </a:t>
            </a:r>
            <a:r>
              <a:rPr lang="en-US" i="1" dirty="0"/>
              <a:t>w</a:t>
            </a:r>
            <a:r>
              <a:rPr lang="en-US" dirty="0"/>
              <a:t> and the square of the depth </a:t>
            </a:r>
            <a:r>
              <a:rPr lang="en-US" i="1" dirty="0"/>
              <a:t>d</a:t>
            </a:r>
            <a:r>
              <a:rPr lang="en-US" dirty="0"/>
              <a:t> and inversely as the length </a:t>
            </a:r>
            <a:r>
              <a:rPr lang="en-US" i="1" dirty="0"/>
              <a:t>l</a:t>
            </a:r>
            <a:r>
              <a:rPr lang="en-US" dirty="0"/>
              <a:t>.  A </a:t>
            </a:r>
            <a:r>
              <a:rPr lang="en-US" dirty="0">
                <a:solidFill>
                  <a:srgbClr val="0000FF"/>
                </a:solidFill>
              </a:rPr>
              <a:t>3 in.</a:t>
            </a:r>
            <a:r>
              <a:rPr lang="en-US" dirty="0"/>
              <a:t> wide by </a:t>
            </a:r>
            <a:r>
              <a:rPr lang="en-US" dirty="0">
                <a:solidFill>
                  <a:srgbClr val="0000FF"/>
                </a:solidFill>
              </a:rPr>
              <a:t>10 in.</a:t>
            </a:r>
            <a:r>
              <a:rPr lang="en-US" dirty="0"/>
              <a:t> deep beam that is </a:t>
            </a:r>
            <a:r>
              <a:rPr lang="en-US" dirty="0">
                <a:solidFill>
                  <a:srgbClr val="0000FF"/>
                </a:solidFill>
              </a:rPr>
              <a:t>8 ft</a:t>
            </a:r>
            <a:r>
              <a:rPr lang="en-US" dirty="0"/>
              <a:t> long supports a load of </a:t>
            </a:r>
            <a:r>
              <a:rPr lang="en-US" dirty="0">
                <a:solidFill>
                  <a:srgbClr val="0000FF"/>
                </a:solidFill>
              </a:rPr>
              <a:t>9600 lb</a:t>
            </a:r>
            <a:r>
              <a:rPr lang="en-US" dirty="0"/>
              <a:t> safely.  What is the safe load of a beam of the same material that is </a:t>
            </a:r>
            <a:r>
              <a:rPr lang="en-US" dirty="0">
                <a:solidFill>
                  <a:srgbClr val="0000FF"/>
                </a:solidFill>
              </a:rPr>
              <a:t>4 in.</a:t>
            </a:r>
            <a:r>
              <a:rPr lang="en-US" dirty="0"/>
              <a:t> wide, </a:t>
            </a:r>
            <a:r>
              <a:rPr lang="en-US" dirty="0">
                <a:solidFill>
                  <a:srgbClr val="0000FF"/>
                </a:solidFill>
              </a:rPr>
              <a:t>9 in.</a:t>
            </a:r>
            <a:r>
              <a:rPr lang="en-US" dirty="0"/>
              <a:t> deep, and </a:t>
            </a:r>
            <a:r>
              <a:rPr lang="en-US" dirty="0">
                <a:solidFill>
                  <a:srgbClr val="0000FF"/>
                </a:solidFill>
              </a:rPr>
              <a:t>12 ft</a:t>
            </a:r>
            <a:r>
              <a:rPr lang="en-US" dirty="0"/>
              <a:t> long?</a:t>
            </a:r>
          </a:p>
          <a:p>
            <a:pPr marL="457200" indent="-457200"/>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6: More Variation (cont.)</a:t>
            </a:r>
          </a:p>
        </p:txBody>
      </p:sp>
      <p:graphicFrame>
        <p:nvGraphicFramePr>
          <p:cNvPr id="14339" name="Object 3"/>
          <p:cNvGraphicFramePr>
            <a:graphicFrameLocks noChangeAspect="1"/>
          </p:cNvGraphicFramePr>
          <p:nvPr/>
        </p:nvGraphicFramePr>
        <p:xfrm>
          <a:off x="503904" y="1447800"/>
          <a:ext cx="1257300" cy="304800"/>
        </p:xfrm>
        <a:graphic>
          <a:graphicData uri="http://schemas.openxmlformats.org/presentationml/2006/ole">
            <mc:AlternateContent xmlns:mc="http://schemas.openxmlformats.org/markup-compatibility/2006">
              <mc:Choice xmlns:v="urn:schemas-microsoft-com:vml" Requires="v">
                <p:oleObj spid="_x0000_s14353" name="Equation" r:id="rId3" imgW="1257120" imgH="304560" progId="Equation.DSMT4">
                  <p:embed/>
                </p:oleObj>
              </mc:Choice>
              <mc:Fallback>
                <p:oleObj name="Equation" r:id="rId3" imgW="1257120" imgH="3045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3904" y="1447800"/>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2163096" y="1138904"/>
          <a:ext cx="1663700" cy="889000"/>
        </p:xfrm>
        <a:graphic>
          <a:graphicData uri="http://schemas.openxmlformats.org/presentationml/2006/ole">
            <mc:AlternateContent xmlns:mc="http://schemas.openxmlformats.org/markup-compatibility/2006">
              <mc:Choice xmlns:v="urn:schemas-microsoft-com:vml" Requires="v">
                <p:oleObj spid="_x0000_s14354" name="Equation" r:id="rId5" imgW="1663560" imgH="888840" progId="Equation.DSMT4">
                  <p:embed/>
                </p:oleObj>
              </mc:Choice>
              <mc:Fallback>
                <p:oleObj name="Equation" r:id="rId5" imgW="1663560" imgH="8888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63096" y="1138904"/>
                        <a:ext cx="16637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1" name="Object 5"/>
          <p:cNvGraphicFramePr>
            <a:graphicFrameLocks noChangeAspect="1"/>
          </p:cNvGraphicFramePr>
          <p:nvPr>
            <p:extLst>
              <p:ext uri="{D42A27DB-BD31-4B8C-83A1-F6EECF244321}">
                <p14:modId xmlns:p14="http://schemas.microsoft.com/office/powerpoint/2010/main" val="293894769"/>
              </p:ext>
            </p:extLst>
          </p:nvPr>
        </p:nvGraphicFramePr>
        <p:xfrm>
          <a:off x="4235450" y="1371600"/>
          <a:ext cx="3124200" cy="571500"/>
        </p:xfrm>
        <a:graphic>
          <a:graphicData uri="http://schemas.openxmlformats.org/presentationml/2006/ole">
            <mc:AlternateContent xmlns:mc="http://schemas.openxmlformats.org/markup-compatibility/2006">
              <mc:Choice xmlns:v="urn:schemas-microsoft-com:vml" Requires="v">
                <p:oleObj spid="_x0000_s14355" name="Equation" r:id="rId7" imgW="3124080" imgH="571320" progId="Equation.DSMT4">
                  <p:embed/>
                </p:oleObj>
              </mc:Choice>
              <mc:Fallback>
                <p:oleObj name="Equation" r:id="rId7" imgW="3124080" imgH="571320" progId="Equation.DSMT4">
                  <p:embed/>
                  <p:pic>
                    <p:nvPicPr>
                      <p:cNvPr id="0" name="Picture 5"/>
                      <p:cNvPicPr>
                        <a:picLocks noChangeAspect="1" noChangeArrowheads="1"/>
                      </p:cNvPicPr>
                      <p:nvPr/>
                    </p:nvPicPr>
                    <p:blipFill>
                      <a:blip r:embed="rId8"/>
                      <a:srcRect/>
                      <a:stretch>
                        <a:fillRect/>
                      </a:stretch>
                    </p:blipFill>
                    <p:spPr bwMode="auto">
                      <a:xfrm>
                        <a:off x="4235450" y="1371600"/>
                        <a:ext cx="31242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2" name="Object 6"/>
          <p:cNvGraphicFramePr>
            <a:graphicFrameLocks noChangeAspect="1"/>
          </p:cNvGraphicFramePr>
          <p:nvPr>
            <p:extLst>
              <p:ext uri="{D42A27DB-BD31-4B8C-83A1-F6EECF244321}">
                <p14:modId xmlns:p14="http://schemas.microsoft.com/office/powerpoint/2010/main" val="893050376"/>
              </p:ext>
            </p:extLst>
          </p:nvPr>
        </p:nvGraphicFramePr>
        <p:xfrm>
          <a:off x="1600200" y="2330450"/>
          <a:ext cx="6921500" cy="889000"/>
        </p:xfrm>
        <a:graphic>
          <a:graphicData uri="http://schemas.openxmlformats.org/presentationml/2006/ole">
            <mc:AlternateContent xmlns:mc="http://schemas.openxmlformats.org/markup-compatibility/2006">
              <mc:Choice xmlns:v="urn:schemas-microsoft-com:vml" Requires="v">
                <p:oleObj spid="_x0000_s14356" name="Equation" r:id="rId9" imgW="6921360" imgH="888840" progId="Equation.DSMT4">
                  <p:embed/>
                </p:oleObj>
              </mc:Choice>
              <mc:Fallback>
                <p:oleObj name="Equation" r:id="rId9" imgW="6921360" imgH="888840" progId="Equation.DSMT4">
                  <p:embed/>
                  <p:pic>
                    <p:nvPicPr>
                      <p:cNvPr id="0" name="Picture 6"/>
                      <p:cNvPicPr>
                        <a:picLocks noChangeAspect="1" noChangeArrowheads="1"/>
                      </p:cNvPicPr>
                      <p:nvPr/>
                    </p:nvPicPr>
                    <p:blipFill>
                      <a:blip r:embed="rId10"/>
                      <a:srcRect/>
                      <a:stretch>
                        <a:fillRect/>
                      </a:stretch>
                    </p:blipFill>
                    <p:spPr bwMode="auto">
                      <a:xfrm>
                        <a:off x="1600200" y="2330450"/>
                        <a:ext cx="69215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3" name="Object 7"/>
          <p:cNvGraphicFramePr>
            <a:graphicFrameLocks noChangeAspect="1"/>
          </p:cNvGraphicFramePr>
          <p:nvPr/>
        </p:nvGraphicFramePr>
        <p:xfrm>
          <a:off x="1587500" y="3350340"/>
          <a:ext cx="1993900" cy="838200"/>
        </p:xfrm>
        <a:graphic>
          <a:graphicData uri="http://schemas.openxmlformats.org/presentationml/2006/ole">
            <mc:AlternateContent xmlns:mc="http://schemas.openxmlformats.org/markup-compatibility/2006">
              <mc:Choice xmlns:v="urn:schemas-microsoft-com:vml" Requires="v">
                <p:oleObj spid="_x0000_s14357" name="Equation" r:id="rId11" imgW="1993680" imgH="838080" progId="Equation.DSMT4">
                  <p:embed/>
                </p:oleObj>
              </mc:Choice>
              <mc:Fallback>
                <p:oleObj name="Equation" r:id="rId11" imgW="199368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87500" y="3350340"/>
                        <a:ext cx="199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4" name="Object 8"/>
          <p:cNvGraphicFramePr>
            <a:graphicFrameLocks noChangeAspect="1"/>
          </p:cNvGraphicFramePr>
          <p:nvPr/>
        </p:nvGraphicFramePr>
        <p:xfrm>
          <a:off x="2118852" y="4358148"/>
          <a:ext cx="1638300" cy="838200"/>
        </p:xfrm>
        <a:graphic>
          <a:graphicData uri="http://schemas.openxmlformats.org/presentationml/2006/ole">
            <mc:AlternateContent xmlns:mc="http://schemas.openxmlformats.org/markup-compatibility/2006">
              <mc:Choice xmlns:v="urn:schemas-microsoft-com:vml" Requires="v">
                <p:oleObj spid="_x0000_s14358" name="Equation" r:id="rId13" imgW="1638000" imgH="838080" progId="Equation.DSMT4">
                  <p:embed/>
                </p:oleObj>
              </mc:Choice>
              <mc:Fallback>
                <p:oleObj name="Equation" r:id="rId13" imgW="163800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118852" y="4358148"/>
                        <a:ext cx="163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5" name="Object 9"/>
          <p:cNvGraphicFramePr>
            <a:graphicFrameLocks noChangeAspect="1"/>
          </p:cNvGraphicFramePr>
          <p:nvPr/>
        </p:nvGraphicFramePr>
        <p:xfrm>
          <a:off x="2133600" y="5392992"/>
          <a:ext cx="1066800" cy="304800"/>
        </p:xfrm>
        <a:graphic>
          <a:graphicData uri="http://schemas.openxmlformats.org/presentationml/2006/ole">
            <mc:AlternateContent xmlns:mc="http://schemas.openxmlformats.org/markup-compatibility/2006">
              <mc:Choice xmlns:v="urn:schemas-microsoft-com:vml" Requires="v">
                <p:oleObj spid="_x0000_s14359" name="Equation" r:id="rId15" imgW="1066680" imgH="304560" progId="Equation.DSMT4">
                  <p:embed/>
                </p:oleObj>
              </mc:Choice>
              <mc:Fallback>
                <p:oleObj name="Equation" r:id="rId15" imgW="1066680" imgH="3045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133600" y="5392992"/>
                        <a:ext cx="1066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34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34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34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34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6: More Variation (cont.)</a:t>
            </a:r>
          </a:p>
        </p:txBody>
      </p:sp>
      <p:graphicFrame>
        <p:nvGraphicFramePr>
          <p:cNvPr id="15363" name="Object 3"/>
          <p:cNvGraphicFramePr>
            <a:graphicFrameLocks noChangeAspect="1"/>
          </p:cNvGraphicFramePr>
          <p:nvPr/>
        </p:nvGraphicFramePr>
        <p:xfrm>
          <a:off x="471948" y="1295400"/>
          <a:ext cx="2679700" cy="889000"/>
        </p:xfrm>
        <a:graphic>
          <a:graphicData uri="http://schemas.openxmlformats.org/presentationml/2006/ole">
            <mc:AlternateContent xmlns:mc="http://schemas.openxmlformats.org/markup-compatibility/2006">
              <mc:Choice xmlns:v="urn:schemas-microsoft-com:vml" Requires="v">
                <p:oleObj spid="_x0000_s15376" name="Equation" r:id="rId3" imgW="2679480" imgH="888840" progId="Equation.DSMT4">
                  <p:embed/>
                </p:oleObj>
              </mc:Choice>
              <mc:Fallback>
                <p:oleObj name="Equation" r:id="rId3" imgW="2679480" imgH="8888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1948" y="1295400"/>
                        <a:ext cx="26797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4" name="Object 4"/>
          <p:cNvGraphicFramePr>
            <a:graphicFrameLocks noChangeAspect="1"/>
          </p:cNvGraphicFramePr>
          <p:nvPr>
            <p:extLst>
              <p:ext uri="{D42A27DB-BD31-4B8C-83A1-F6EECF244321}">
                <p14:modId xmlns:p14="http://schemas.microsoft.com/office/powerpoint/2010/main" val="129989816"/>
              </p:ext>
            </p:extLst>
          </p:nvPr>
        </p:nvGraphicFramePr>
        <p:xfrm>
          <a:off x="3346450" y="1676400"/>
          <a:ext cx="4508500" cy="279400"/>
        </p:xfrm>
        <a:graphic>
          <a:graphicData uri="http://schemas.openxmlformats.org/presentationml/2006/ole">
            <mc:AlternateContent xmlns:mc="http://schemas.openxmlformats.org/markup-compatibility/2006">
              <mc:Choice xmlns:v="urn:schemas-microsoft-com:vml" Requires="v">
                <p:oleObj spid="_x0000_s15377" name="Equation" r:id="rId5" imgW="4508280" imgH="279360" progId="Equation.DSMT4">
                  <p:embed/>
                </p:oleObj>
              </mc:Choice>
              <mc:Fallback>
                <p:oleObj name="Equation" r:id="rId5" imgW="4508280" imgH="279360" progId="Equation.DSMT4">
                  <p:embed/>
                  <p:pic>
                    <p:nvPicPr>
                      <p:cNvPr id="0" name="Picture 4"/>
                      <p:cNvPicPr>
                        <a:picLocks noChangeAspect="1" noChangeArrowheads="1"/>
                      </p:cNvPicPr>
                      <p:nvPr/>
                    </p:nvPicPr>
                    <p:blipFill>
                      <a:blip r:embed="rId6"/>
                      <a:srcRect/>
                      <a:stretch>
                        <a:fillRect/>
                      </a:stretch>
                    </p:blipFill>
                    <p:spPr bwMode="auto">
                      <a:xfrm>
                        <a:off x="3346450" y="1676400"/>
                        <a:ext cx="4508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486696" y="3644900"/>
          <a:ext cx="4216400" cy="317500"/>
        </p:xfrm>
        <a:graphic>
          <a:graphicData uri="http://schemas.openxmlformats.org/presentationml/2006/ole">
            <mc:AlternateContent xmlns:mc="http://schemas.openxmlformats.org/markup-compatibility/2006">
              <mc:Choice xmlns:v="urn:schemas-microsoft-com:vml" Requires="v">
                <p:oleObj spid="_x0000_s15378" name="Equation" r:id="rId7" imgW="4216320" imgH="317160" progId="Equation.DSMT4">
                  <p:embed/>
                </p:oleObj>
              </mc:Choice>
              <mc:Fallback>
                <p:oleObj name="Equation" r:id="rId7" imgW="4216320" imgH="3171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6696" y="3644900"/>
                        <a:ext cx="4216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1143000" y="2408904"/>
          <a:ext cx="1917700" cy="889000"/>
        </p:xfrm>
        <a:graphic>
          <a:graphicData uri="http://schemas.openxmlformats.org/presentationml/2006/ole">
            <mc:AlternateContent xmlns:mc="http://schemas.openxmlformats.org/markup-compatibility/2006">
              <mc:Choice xmlns:v="urn:schemas-microsoft-com:vml" Requires="v">
                <p:oleObj spid="_x0000_s15379" name="Equation" r:id="rId9" imgW="1917360" imgH="888840" progId="Equation.DSMT4">
                  <p:embed/>
                </p:oleObj>
              </mc:Choice>
              <mc:Fallback>
                <p:oleObj name="Equation" r:id="rId9" imgW="1917360" imgH="88884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43000" y="2408904"/>
                        <a:ext cx="19177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3092244" y="2467896"/>
          <a:ext cx="1739900" cy="838200"/>
        </p:xfrm>
        <a:graphic>
          <a:graphicData uri="http://schemas.openxmlformats.org/presentationml/2006/ole">
            <mc:AlternateContent xmlns:mc="http://schemas.openxmlformats.org/markup-compatibility/2006">
              <mc:Choice xmlns:v="urn:schemas-microsoft-com:vml" Requires="v">
                <p:oleObj spid="_x0000_s15380" name="Equation" r:id="rId11" imgW="1739880" imgH="838080" progId="Equation.DSMT4">
                  <p:embed/>
                </p:oleObj>
              </mc:Choice>
              <mc:Fallback>
                <p:oleObj name="Equation" r:id="rId11" imgW="173988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92244" y="2467896"/>
                        <a:ext cx="1739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9" name="Object 9"/>
          <p:cNvGraphicFramePr>
            <a:graphicFrameLocks noChangeAspect="1"/>
          </p:cNvGraphicFramePr>
          <p:nvPr/>
        </p:nvGraphicFramePr>
        <p:xfrm>
          <a:off x="4938252" y="2743200"/>
          <a:ext cx="1092200" cy="292100"/>
        </p:xfrm>
        <a:graphic>
          <a:graphicData uri="http://schemas.openxmlformats.org/presentationml/2006/ole">
            <mc:AlternateContent xmlns:mc="http://schemas.openxmlformats.org/markup-compatibility/2006">
              <mc:Choice xmlns:v="urn:schemas-microsoft-com:vml" Requires="v">
                <p:oleObj spid="_x0000_s15381" name="Equation" r:id="rId13" imgW="1091880" imgH="291960" progId="Equation.DSMT4">
                  <p:embed/>
                </p:oleObj>
              </mc:Choice>
              <mc:Fallback>
                <p:oleObj name="Equation" r:id="rId13" imgW="1091880" imgH="29196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38252" y="2743200"/>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Practice Problems</a:t>
            </a:r>
          </a:p>
        </p:txBody>
      </p:sp>
      <p:sp>
        <p:nvSpPr>
          <p:cNvPr id="25603" name="Rectangle 3"/>
          <p:cNvSpPr>
            <a:spLocks noGrp="1"/>
          </p:cNvSpPr>
          <p:nvPr>
            <p:ph idx="1"/>
          </p:nvPr>
        </p:nvSpPr>
        <p:spPr>
          <a:prstGeom prst="rect">
            <a:avLst/>
          </a:prstGeom>
          <a:solidFill>
            <a:srgbClr val="FFFFCC"/>
          </a:solidFill>
          <a:ln w="28575">
            <a:solidFill>
              <a:srgbClr val="000000"/>
            </a:solidFill>
          </a:ln>
        </p:spPr>
        <p:txBody>
          <a:bodyPr>
            <a:spAutoFit/>
          </a:bodyPr>
          <a:lstStyle/>
          <a:p>
            <a:pPr marL="465138" indent="-465138">
              <a:buFont typeface="Courier New" pitchFamily="49" charset="0"/>
              <a:buNone/>
            </a:pPr>
            <a:r>
              <a:rPr lang="en-US" b="1" i="0" dirty="0">
                <a:solidFill>
                  <a:srgbClr val="000000"/>
                </a:solidFill>
              </a:rPr>
              <a:t>1.	</a:t>
            </a:r>
            <a:r>
              <a:rPr lang="en-US" i="0" dirty="0">
                <a:solidFill>
                  <a:srgbClr val="000000"/>
                </a:solidFill>
              </a:rPr>
              <a:t>The length that a hanging spring stretches varies directly as the weight placed on the end of the spring.  If a weight of 5 mg stretches a certain spring 3 cm, how far will the spring stretch with a weight of 6 mg?</a:t>
            </a:r>
          </a:p>
          <a:p>
            <a:pPr marL="465138" indent="-465138">
              <a:buFont typeface="Courier New" pitchFamily="49" charset="0"/>
              <a:buNone/>
            </a:pPr>
            <a:r>
              <a:rPr lang="en-US" b="1" i="0" dirty="0">
                <a:solidFill>
                  <a:srgbClr val="000000"/>
                </a:solidFill>
              </a:rPr>
              <a:t>2.	</a:t>
            </a:r>
            <a:r>
              <a:rPr lang="en-US" i="0" dirty="0">
                <a:solidFill>
                  <a:srgbClr val="000000"/>
                </a:solidFill>
              </a:rPr>
              <a:t>The volume of propane in a container varies inversely to the pressure on the gas.  If the propane has a volume of 200 in.</a:t>
            </a:r>
            <a:r>
              <a:rPr lang="en-US" i="0" baseline="30000" dirty="0">
                <a:solidFill>
                  <a:srgbClr val="000000"/>
                </a:solidFill>
              </a:rPr>
              <a:t>3</a:t>
            </a:r>
            <a:r>
              <a:rPr lang="en-US" i="0" dirty="0">
                <a:solidFill>
                  <a:srgbClr val="000000"/>
                </a:solidFill>
              </a:rPr>
              <a:t> under a pressure of 4 lb per in.</a:t>
            </a:r>
            <a:r>
              <a:rPr lang="en-US" i="0" baseline="30000" dirty="0">
                <a:solidFill>
                  <a:srgbClr val="000000"/>
                </a:solidFill>
              </a:rPr>
              <a:t>2</a:t>
            </a:r>
            <a:r>
              <a:rPr lang="en-US" i="0" dirty="0">
                <a:solidFill>
                  <a:srgbClr val="000000"/>
                </a:solidFill>
              </a:rPr>
              <a:t>, what will be its volume if the pressure is increased to 5 lb per in.</a:t>
            </a:r>
            <a:r>
              <a:rPr lang="en-US" i="0" baseline="30000" dirty="0">
                <a:solidFill>
                  <a:srgbClr val="000000"/>
                </a:solidFill>
              </a:rPr>
              <a:t>2</a:t>
            </a:r>
            <a:r>
              <a:rPr lang="en-US" i="0" dirty="0">
                <a:solidFill>
                  <a:srgbClr val="000000"/>
                </a:solidFill>
              </a:rPr>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a:solidFill>
                  <a:schemeClr val="accent1"/>
                </a:solidFill>
              </a:rPr>
              <a:t>Practice Problem Answers</a:t>
            </a:r>
          </a:p>
        </p:txBody>
      </p:sp>
      <p:graphicFrame>
        <p:nvGraphicFramePr>
          <p:cNvPr id="26627" name="Object 5"/>
          <p:cNvGraphicFramePr>
            <a:graphicFrameLocks noChangeAspect="1"/>
          </p:cNvGraphicFramePr>
          <p:nvPr/>
        </p:nvGraphicFramePr>
        <p:xfrm>
          <a:off x="548640" y="1371600"/>
          <a:ext cx="5753100" cy="838200"/>
        </p:xfrm>
        <a:graphic>
          <a:graphicData uri="http://schemas.openxmlformats.org/presentationml/2006/ole">
            <mc:AlternateContent xmlns:mc="http://schemas.openxmlformats.org/markup-compatibility/2006">
              <mc:Choice xmlns:v="urn:schemas-microsoft-com:vml" Requires="v">
                <p:oleObj spid="_x0000_s16388" name="Equation" r:id="rId3" imgW="5753100" imgH="838200" progId="Equation.DSMT4">
                  <p:embed/>
                </p:oleObj>
              </mc:Choice>
              <mc:Fallback>
                <p:oleObj name="Equation" r:id="rId3" imgW="5753100" imgH="8382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371600"/>
                        <a:ext cx="5753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Direct Variation</a:t>
            </a:r>
          </a:p>
        </p:txBody>
      </p:sp>
      <p:sp>
        <p:nvSpPr>
          <p:cNvPr id="6147" name="Rectangle 3"/>
          <p:cNvSpPr>
            <a:spLocks noGrp="1"/>
          </p:cNvSpPr>
          <p:nvPr>
            <p:ph idx="1"/>
          </p:nvPr>
        </p:nvSpPr>
        <p:spPr>
          <a:xfrm>
            <a:off x="457200" y="1280160"/>
            <a:ext cx="8229600" cy="3539430"/>
          </a:xfrm>
          <a:prstGeom prst="rect">
            <a:avLst/>
          </a:prstGeom>
          <a:solidFill>
            <a:srgbClr val="FFFFCC"/>
          </a:solidFill>
          <a:ln w="28575">
            <a:solidFill>
              <a:srgbClr val="000000"/>
            </a:solidFill>
          </a:ln>
        </p:spPr>
        <p:txBody>
          <a:bodyPr>
            <a:spAutoFit/>
          </a:bodyPr>
          <a:lstStyle/>
          <a:p>
            <a:pPr marL="0" indent="0" algn="ctr">
              <a:spcBef>
                <a:spcPct val="0"/>
              </a:spcBef>
              <a:buFont typeface="Courier New" pitchFamily="49" charset="0"/>
              <a:buNone/>
            </a:pPr>
            <a:r>
              <a:rPr lang="en-US" b="1" i="0" dirty="0">
                <a:solidFill>
                  <a:srgbClr val="000000"/>
                </a:solidFill>
              </a:rPr>
              <a:t>Direct Variation</a:t>
            </a:r>
          </a:p>
          <a:p>
            <a:pPr marL="0" indent="0">
              <a:spcBef>
                <a:spcPct val="40000"/>
              </a:spcBef>
              <a:buFont typeface="Courier New" pitchFamily="49" charset="0"/>
              <a:buNone/>
            </a:pPr>
            <a:r>
              <a:rPr lang="en-US" i="0" dirty="0">
                <a:solidFill>
                  <a:srgbClr val="000000"/>
                </a:solidFill>
              </a:rPr>
              <a:t>A variable quantity </a:t>
            </a:r>
            <a:r>
              <a:rPr lang="en-US" i="1" dirty="0">
                <a:solidFill>
                  <a:srgbClr val="000000"/>
                </a:solidFill>
              </a:rPr>
              <a:t>y</a:t>
            </a:r>
            <a:r>
              <a:rPr lang="en-US" i="0" dirty="0">
                <a:solidFill>
                  <a:srgbClr val="000000"/>
                </a:solidFill>
              </a:rPr>
              <a:t> </a:t>
            </a:r>
            <a:r>
              <a:rPr lang="en-US" b="1" i="0" dirty="0">
                <a:solidFill>
                  <a:srgbClr val="C00000"/>
                </a:solidFill>
              </a:rPr>
              <a:t>varies directly</a:t>
            </a:r>
            <a:r>
              <a:rPr lang="en-US" i="0" dirty="0">
                <a:solidFill>
                  <a:srgbClr val="C00000"/>
                </a:solidFill>
              </a:rPr>
              <a:t> </a:t>
            </a:r>
            <a:r>
              <a:rPr lang="en-US" b="1" i="0" dirty="0">
                <a:solidFill>
                  <a:srgbClr val="C00000"/>
                </a:solidFill>
              </a:rPr>
              <a:t>as</a:t>
            </a:r>
            <a:r>
              <a:rPr lang="en-US" i="0" dirty="0">
                <a:solidFill>
                  <a:srgbClr val="000000"/>
                </a:solidFill>
              </a:rPr>
              <a:t> (or is </a:t>
            </a:r>
            <a:r>
              <a:rPr lang="en-US" b="1" i="0" dirty="0">
                <a:solidFill>
                  <a:srgbClr val="C00000"/>
                </a:solidFill>
              </a:rPr>
              <a:t>directly proportional to</a:t>
            </a:r>
            <a:r>
              <a:rPr lang="en-US" i="0" dirty="0">
                <a:solidFill>
                  <a:srgbClr val="000000"/>
                </a:solidFill>
              </a:rPr>
              <a:t>) a variable </a:t>
            </a:r>
            <a:r>
              <a:rPr lang="en-US" i="1" dirty="0">
                <a:solidFill>
                  <a:srgbClr val="000000"/>
                </a:solidFill>
              </a:rPr>
              <a:t>x</a:t>
            </a:r>
            <a:r>
              <a:rPr lang="en-US" i="0" dirty="0">
                <a:solidFill>
                  <a:srgbClr val="000000"/>
                </a:solidFill>
              </a:rPr>
              <a:t> if there is a constant </a:t>
            </a:r>
            <a:r>
              <a:rPr lang="en-US" i="1" dirty="0">
                <a:solidFill>
                  <a:srgbClr val="000000"/>
                </a:solidFill>
              </a:rPr>
              <a:t>k</a:t>
            </a:r>
            <a:r>
              <a:rPr lang="en-US" i="0" dirty="0">
                <a:solidFill>
                  <a:srgbClr val="000000"/>
                </a:solidFill>
              </a:rPr>
              <a:t> such that</a:t>
            </a:r>
          </a:p>
          <a:p>
            <a:pPr marL="0" indent="0">
              <a:buFont typeface="Courier New" pitchFamily="49" charset="0"/>
              <a:buNone/>
            </a:pPr>
            <a:endParaRPr lang="en-US" i="0" dirty="0">
              <a:solidFill>
                <a:srgbClr val="000000"/>
              </a:solidFill>
            </a:endParaRPr>
          </a:p>
          <a:p>
            <a:pPr marL="0" indent="0">
              <a:buFont typeface="Courier New" pitchFamily="49" charset="0"/>
              <a:buNone/>
            </a:pPr>
            <a:endParaRPr lang="en-US" i="0" dirty="0">
              <a:solidFill>
                <a:srgbClr val="000000"/>
              </a:solidFill>
            </a:endParaRPr>
          </a:p>
          <a:p>
            <a:pPr marL="0" indent="0">
              <a:buFont typeface="Courier New" pitchFamily="49" charset="0"/>
              <a:buNone/>
            </a:pPr>
            <a:r>
              <a:rPr lang="en-US" i="0" dirty="0">
                <a:solidFill>
                  <a:srgbClr val="000000"/>
                </a:solidFill>
              </a:rPr>
              <a:t>The constant </a:t>
            </a:r>
            <a:r>
              <a:rPr lang="en-US" i="1" dirty="0">
                <a:solidFill>
                  <a:srgbClr val="000000"/>
                </a:solidFill>
              </a:rPr>
              <a:t>k</a:t>
            </a:r>
            <a:r>
              <a:rPr lang="en-US" i="0" dirty="0">
                <a:solidFill>
                  <a:srgbClr val="000000"/>
                </a:solidFill>
              </a:rPr>
              <a:t> is called the </a:t>
            </a:r>
            <a:r>
              <a:rPr lang="en-US" b="1" i="0" dirty="0">
                <a:solidFill>
                  <a:srgbClr val="C00000"/>
                </a:solidFill>
              </a:rPr>
              <a:t>constant of variation</a:t>
            </a:r>
            <a:r>
              <a:rPr lang="en-US" i="0" dirty="0">
                <a:solidFill>
                  <a:srgbClr val="000000"/>
                </a:solidFill>
              </a:rPr>
              <a:t>.</a:t>
            </a:r>
          </a:p>
        </p:txBody>
      </p:sp>
      <p:graphicFrame>
        <p:nvGraphicFramePr>
          <p:cNvPr id="6148" name="Object 4"/>
          <p:cNvGraphicFramePr>
            <a:graphicFrameLocks noChangeAspect="1"/>
          </p:cNvGraphicFramePr>
          <p:nvPr/>
        </p:nvGraphicFramePr>
        <p:xfrm>
          <a:off x="3092450" y="3352800"/>
          <a:ext cx="2374900" cy="825500"/>
        </p:xfrm>
        <a:graphic>
          <a:graphicData uri="http://schemas.openxmlformats.org/presentationml/2006/ole">
            <mc:AlternateContent xmlns:mc="http://schemas.openxmlformats.org/markup-compatibility/2006">
              <mc:Choice xmlns:v="urn:schemas-microsoft-com:vml" Requires="v">
                <p:oleObj spid="_x0000_s1028" name="Equation" r:id="rId3" imgW="2374900" imgH="825500" progId="Equation.DSMT4">
                  <p:embed/>
                </p:oleObj>
              </mc:Choice>
              <mc:Fallback>
                <p:oleObj name="Equation" r:id="rId3" imgW="2374900" imgH="8255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92450" y="3352800"/>
                        <a:ext cx="23749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Direct Variation</a:t>
            </a:r>
          </a:p>
        </p:txBody>
      </p:sp>
      <p:sp>
        <p:nvSpPr>
          <p:cNvPr id="7171" name="Rectangle 3"/>
          <p:cNvSpPr>
            <a:spLocks noGrp="1"/>
          </p:cNvSpPr>
          <p:nvPr>
            <p:ph idx="1"/>
          </p:nvPr>
        </p:nvSpPr>
        <p:spPr>
          <a:xfrm>
            <a:off x="457200" y="1280160"/>
            <a:ext cx="8229600" cy="4056495"/>
          </a:xfrm>
          <a:prstGeom prst="rect">
            <a:avLst/>
          </a:prstGeom>
          <a:noFill/>
        </p:spPr>
        <p:txBody>
          <a:bodyPr>
            <a:spAutoFit/>
          </a:bodyPr>
          <a:lstStyle/>
          <a:p>
            <a:pPr marL="0" indent="0">
              <a:buFont typeface="Courier New" pitchFamily="49" charset="0"/>
              <a:buNone/>
            </a:pPr>
            <a:r>
              <a:rPr lang="en-US" i="0" dirty="0">
                <a:solidFill>
                  <a:schemeClr val="tx1"/>
                </a:solidFill>
              </a:rPr>
              <a:t>If </a:t>
            </a:r>
            <a:r>
              <a:rPr lang="en-US" i="1" dirty="0">
                <a:solidFill>
                  <a:schemeClr val="tx1"/>
                </a:solidFill>
              </a:rPr>
              <a:t>y</a:t>
            </a:r>
            <a:r>
              <a:rPr lang="en-US" i="0" dirty="0">
                <a:solidFill>
                  <a:schemeClr val="tx1"/>
                </a:solidFill>
              </a:rPr>
              <a:t> varies directly as </a:t>
            </a:r>
            <a:r>
              <a:rPr lang="en-US" i="1" dirty="0">
                <a:solidFill>
                  <a:schemeClr val="tx1"/>
                </a:solidFill>
              </a:rPr>
              <a:t>x</a:t>
            </a:r>
            <a:r>
              <a:rPr lang="en-US" i="0" dirty="0">
                <a:solidFill>
                  <a:schemeClr val="tx1"/>
                </a:solidFill>
              </a:rPr>
              <a:t>, and </a:t>
            </a:r>
            <a:r>
              <a:rPr lang="en-US" i="1" dirty="0">
                <a:solidFill>
                  <a:srgbClr val="0000FF"/>
                </a:solidFill>
              </a:rPr>
              <a:t>y</a:t>
            </a:r>
            <a:r>
              <a:rPr lang="en-US" i="0" dirty="0">
                <a:solidFill>
                  <a:srgbClr val="0000FF"/>
                </a:solidFill>
              </a:rPr>
              <a:t> = 6</a:t>
            </a:r>
            <a:r>
              <a:rPr lang="en-US" i="0" dirty="0">
                <a:solidFill>
                  <a:schemeClr val="tx1"/>
                </a:solidFill>
              </a:rPr>
              <a:t> when </a:t>
            </a:r>
            <a:r>
              <a:rPr lang="en-US" i="1" dirty="0">
                <a:solidFill>
                  <a:srgbClr val="0000FF"/>
                </a:solidFill>
              </a:rPr>
              <a:t>x</a:t>
            </a:r>
            <a:r>
              <a:rPr lang="en-US" i="0" dirty="0">
                <a:solidFill>
                  <a:srgbClr val="0000FF"/>
                </a:solidFill>
              </a:rPr>
              <a:t> = 2</a:t>
            </a:r>
            <a:r>
              <a:rPr lang="en-US" i="0" dirty="0">
                <a:solidFill>
                  <a:schemeClr val="tx1"/>
                </a:solidFill>
              </a:rPr>
              <a:t>, find </a:t>
            </a:r>
            <a:r>
              <a:rPr lang="en-US" i="1" dirty="0">
                <a:solidFill>
                  <a:schemeClr val="tx1"/>
                </a:solidFill>
              </a:rPr>
              <a:t>y</a:t>
            </a:r>
            <a:r>
              <a:rPr lang="en-US" i="0" dirty="0">
                <a:solidFill>
                  <a:schemeClr val="tx1"/>
                </a:solidFill>
              </a:rPr>
              <a:t> if     </a:t>
            </a:r>
            <a:r>
              <a:rPr lang="en-US" i="1" dirty="0">
                <a:solidFill>
                  <a:srgbClr val="0000FF"/>
                </a:solidFill>
              </a:rPr>
              <a:t>x</a:t>
            </a:r>
            <a:r>
              <a:rPr lang="en-US" i="0" dirty="0">
                <a:solidFill>
                  <a:srgbClr val="0000FF"/>
                </a:solidFill>
              </a:rPr>
              <a:t> = 6</a:t>
            </a:r>
            <a:r>
              <a:rPr lang="en-US" i="0" dirty="0">
                <a:solidFill>
                  <a:schemeClr val="tx1"/>
                </a:solidFill>
              </a:rPr>
              <a:t>.</a:t>
            </a:r>
          </a:p>
          <a:p>
            <a:pPr marL="0" indent="0">
              <a:buFont typeface="Courier New" pitchFamily="49" charset="0"/>
              <a:buNone/>
            </a:pPr>
            <a:r>
              <a:rPr lang="en-US" b="1" i="0" dirty="0">
                <a:solidFill>
                  <a:schemeClr val="tx1"/>
                </a:solidFill>
              </a:rPr>
              <a:t>Solution	</a:t>
            </a: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i="0" dirty="0">
              <a:solidFill>
                <a:schemeClr val="tx1"/>
              </a:solidFill>
            </a:endParaRPr>
          </a:p>
          <a:p>
            <a:pPr marL="0" indent="0">
              <a:buFont typeface="Courier New" pitchFamily="49" charset="0"/>
              <a:buNone/>
            </a:pPr>
            <a:r>
              <a:rPr lang="en-US" i="0" dirty="0">
                <a:solidFill>
                  <a:schemeClr val="tx1"/>
                </a:solidFill>
              </a:rPr>
              <a:t>So </a:t>
            </a:r>
            <a:r>
              <a:rPr lang="en-US" i="1" dirty="0">
                <a:solidFill>
                  <a:srgbClr val="000099"/>
                </a:solidFill>
              </a:rPr>
              <a:t>y</a:t>
            </a:r>
            <a:r>
              <a:rPr lang="en-US" i="0" dirty="0">
                <a:solidFill>
                  <a:srgbClr val="000099"/>
                </a:solidFill>
              </a:rPr>
              <a:t> = 3</a:t>
            </a:r>
            <a:r>
              <a:rPr lang="en-US" i="1" dirty="0">
                <a:solidFill>
                  <a:srgbClr val="000099"/>
                </a:solidFill>
              </a:rPr>
              <a:t>x</a:t>
            </a:r>
            <a:r>
              <a:rPr lang="en-US" i="0" dirty="0">
                <a:solidFill>
                  <a:schemeClr val="tx1"/>
                </a:solidFill>
              </a:rPr>
              <a:t>.  Thus if </a:t>
            </a:r>
            <a:r>
              <a:rPr lang="en-US" i="1" dirty="0">
                <a:solidFill>
                  <a:srgbClr val="0000FF"/>
                </a:solidFill>
              </a:rPr>
              <a:t>x</a:t>
            </a:r>
            <a:r>
              <a:rPr lang="en-US" i="0" dirty="0">
                <a:solidFill>
                  <a:srgbClr val="0000FF"/>
                </a:solidFill>
              </a:rPr>
              <a:t> = 6</a:t>
            </a:r>
            <a:r>
              <a:rPr lang="en-US" i="0" dirty="0">
                <a:solidFill>
                  <a:schemeClr val="tx1"/>
                </a:solidFill>
              </a:rPr>
              <a:t>, then </a:t>
            </a:r>
            <a:r>
              <a:rPr lang="en-US" i="1" dirty="0">
                <a:solidFill>
                  <a:srgbClr val="000099"/>
                </a:solidFill>
              </a:rPr>
              <a:t>y</a:t>
            </a:r>
            <a:r>
              <a:rPr lang="en-US" i="0" dirty="0">
                <a:solidFill>
                  <a:srgbClr val="000099"/>
                </a:solidFill>
              </a:rPr>
              <a:t> = 3 </a:t>
            </a:r>
            <a:r>
              <a:rPr lang="en-US" i="0" dirty="0">
                <a:solidFill>
                  <a:srgbClr val="000099"/>
                </a:solidFill>
                <a:sym typeface="Symbol"/>
              </a:rPr>
              <a:t></a:t>
            </a:r>
            <a:r>
              <a:rPr lang="en-US" i="0" dirty="0">
                <a:solidFill>
                  <a:srgbClr val="000099"/>
                </a:solidFill>
              </a:rPr>
              <a:t> 6 =</a:t>
            </a:r>
            <a:r>
              <a:rPr lang="en-US" i="0" dirty="0">
                <a:solidFill>
                  <a:srgbClr val="FF0000"/>
                </a:solidFill>
              </a:rPr>
              <a:t> 18</a:t>
            </a:r>
            <a:r>
              <a:rPr lang="en-US" i="0" dirty="0">
                <a:solidFill>
                  <a:schemeClr val="tx1"/>
                </a:solidFill>
              </a:rPr>
              <a:t>.</a:t>
            </a:r>
          </a:p>
        </p:txBody>
      </p:sp>
      <p:graphicFrame>
        <p:nvGraphicFramePr>
          <p:cNvPr id="2051" name="Object 3"/>
          <p:cNvGraphicFramePr>
            <a:graphicFrameLocks noChangeAspect="1"/>
          </p:cNvGraphicFramePr>
          <p:nvPr/>
        </p:nvGraphicFramePr>
        <p:xfrm>
          <a:off x="1767348" y="2942304"/>
          <a:ext cx="4826000" cy="368300"/>
        </p:xfrm>
        <a:graphic>
          <a:graphicData uri="http://schemas.openxmlformats.org/presentationml/2006/ole">
            <mc:AlternateContent xmlns:mc="http://schemas.openxmlformats.org/markup-compatibility/2006">
              <mc:Choice xmlns:v="urn:schemas-microsoft-com:vml" Requires="v">
                <p:oleObj spid="_x0000_s2057" name="Equation" r:id="rId3" imgW="4825800" imgH="368280" progId="Equation.DSMT4">
                  <p:embed/>
                </p:oleObj>
              </mc:Choice>
              <mc:Fallback>
                <p:oleObj name="Equation" r:id="rId3" imgW="4825800" imgH="3682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7348" y="2942304"/>
                        <a:ext cx="4826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1782096" y="3475704"/>
          <a:ext cx="5727700" cy="304800"/>
        </p:xfrm>
        <a:graphic>
          <a:graphicData uri="http://schemas.openxmlformats.org/presentationml/2006/ole">
            <mc:AlternateContent xmlns:mc="http://schemas.openxmlformats.org/markup-compatibility/2006">
              <mc:Choice xmlns:v="urn:schemas-microsoft-com:vml" Requires="v">
                <p:oleObj spid="_x0000_s2058" name="Equation" r:id="rId5" imgW="5727600" imgH="304560" progId="Equation.DSMT4">
                  <p:embed/>
                </p:oleObj>
              </mc:Choice>
              <mc:Fallback>
                <p:oleObj name="Equation" r:id="rId5" imgW="57276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82096" y="3475704"/>
                        <a:ext cx="57277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1767348" y="4029996"/>
          <a:ext cx="5562600" cy="342900"/>
        </p:xfrm>
        <a:graphic>
          <a:graphicData uri="http://schemas.openxmlformats.org/presentationml/2006/ole">
            <mc:AlternateContent xmlns:mc="http://schemas.openxmlformats.org/markup-compatibility/2006">
              <mc:Choice xmlns:v="urn:schemas-microsoft-com:vml" Requires="v">
                <p:oleObj spid="_x0000_s2059" name="Equation" r:id="rId7" imgW="5562360" imgH="342720" progId="Equation.DSMT4">
                  <p:embed/>
                </p:oleObj>
              </mc:Choice>
              <mc:Fallback>
                <p:oleObj name="Equation" r:id="rId7" imgW="5562360" imgH="3427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67348" y="4029996"/>
                        <a:ext cx="55626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2: Direct Variation</a:t>
            </a:r>
          </a:p>
        </p:txBody>
      </p:sp>
      <p:sp>
        <p:nvSpPr>
          <p:cNvPr id="5" name="Content Placeholder 4"/>
          <p:cNvSpPr>
            <a:spLocks noGrp="1"/>
          </p:cNvSpPr>
          <p:nvPr>
            <p:ph idx="1"/>
          </p:nvPr>
        </p:nvSpPr>
        <p:spPr/>
        <p:txBody>
          <a:bodyPr/>
          <a:lstStyle/>
          <a:p>
            <a:r>
              <a:rPr lang="en-US" dirty="0"/>
              <a:t>A spring will stretch a greater distance as more weight is placed on the end of the spring.  The distance </a:t>
            </a:r>
            <a:r>
              <a:rPr lang="en-US" i="1" dirty="0"/>
              <a:t>d</a:t>
            </a:r>
            <a:r>
              <a:rPr lang="en-US" dirty="0"/>
              <a:t> the spring stretches varies directly as the weight </a:t>
            </a:r>
            <a:r>
              <a:rPr lang="en-US" i="1" dirty="0"/>
              <a:t>w</a:t>
            </a:r>
            <a:r>
              <a:rPr lang="en-US" dirty="0"/>
              <a:t> placed at the end of the spring.</a:t>
            </a:r>
          </a:p>
        </p:txBody>
      </p:sp>
      <p:pic>
        <p:nvPicPr>
          <p:cNvPr id="8195" name="Picture 4" descr="Combo2E_1"/>
          <p:cNvPicPr>
            <a:picLocks noChangeAspect="1" noChangeArrowheads="1"/>
          </p:cNvPicPr>
          <p:nvPr/>
        </p:nvPicPr>
        <p:blipFill>
          <a:blip r:embed="rId2" cstate="print"/>
          <a:srcRect/>
          <a:stretch>
            <a:fillRect/>
          </a:stretch>
        </p:blipFill>
        <p:spPr bwMode="auto">
          <a:xfrm>
            <a:off x="6629400" y="2605548"/>
            <a:ext cx="1828800" cy="3363205"/>
          </a:xfrm>
          <a:prstGeom prst="rect">
            <a:avLst/>
          </a:prstGeom>
          <a:noFill/>
          <a:ln w="9525">
            <a:noFill/>
            <a:miter lim="800000"/>
            <a:headEnd/>
            <a:tailEnd/>
          </a:ln>
        </p:spPr>
      </p:pic>
      <p:sp>
        <p:nvSpPr>
          <p:cNvPr id="8196" name="Rectangle 5"/>
          <p:cNvSpPr>
            <a:spLocks noChangeArrowheads="1"/>
          </p:cNvSpPr>
          <p:nvPr/>
        </p:nvSpPr>
        <p:spPr bwMode="auto">
          <a:xfrm>
            <a:off x="455613" y="3048000"/>
            <a:ext cx="6675120" cy="2677656"/>
          </a:xfrm>
          <a:prstGeom prst="rect">
            <a:avLst/>
          </a:prstGeom>
          <a:noFill/>
          <a:ln w="9525">
            <a:noFill/>
            <a:miter lim="800000"/>
            <a:headEnd/>
            <a:tailEnd/>
          </a:ln>
        </p:spPr>
        <p:txBody>
          <a:bodyPr wrap="square">
            <a:spAutoFit/>
          </a:bodyPr>
          <a:lstStyle/>
          <a:p>
            <a:r>
              <a:rPr lang="en-US" sz="2800" dirty="0"/>
              <a:t>This is a property of springs studied in physics and is known as Hooke</a:t>
            </a:r>
            <a:r>
              <a:rPr lang="en-US" sz="2800" dirty="0">
                <a:latin typeface="Arial" pitchFamily="34" charset="0"/>
              </a:rPr>
              <a:t>’</a:t>
            </a:r>
            <a:r>
              <a:rPr lang="en-US" sz="2800" dirty="0"/>
              <a:t>s Law.  If a weight of 10 g stretches a certain spring </a:t>
            </a:r>
            <a:br>
              <a:rPr lang="en-US" sz="2800" dirty="0"/>
            </a:br>
            <a:r>
              <a:rPr lang="en-US" sz="2800" dirty="0"/>
              <a:t>6 cm, how far will the spring stretch with a weight of 15 g?  (</a:t>
            </a:r>
            <a:r>
              <a:rPr lang="en-US" sz="2800" b="1" dirty="0"/>
              <a:t>Note:</a:t>
            </a:r>
            <a:r>
              <a:rPr lang="en-US" sz="2800" dirty="0"/>
              <a:t> We assume that the weight is not so great as to break the spring.)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2: Direct Variation (cont.)</a:t>
            </a:r>
          </a:p>
        </p:txBody>
      </p:sp>
      <p:sp>
        <p:nvSpPr>
          <p:cNvPr id="4" name="Content Placeholder 3"/>
          <p:cNvSpPr>
            <a:spLocks noGrp="1"/>
          </p:cNvSpPr>
          <p:nvPr>
            <p:ph idx="1"/>
          </p:nvPr>
        </p:nvSpPr>
        <p:spPr>
          <a:xfrm>
            <a:off x="457200" y="1280160"/>
            <a:ext cx="8229600" cy="4444294"/>
          </a:xfrm>
        </p:spPr>
        <p:txBody>
          <a:bodyPr>
            <a:spAutoFit/>
          </a:bodyPr>
          <a:lstStyle/>
          <a:p>
            <a:pPr>
              <a:tabLst>
                <a:tab pos="1377950" algn="l"/>
              </a:tabLst>
            </a:pPr>
            <a:r>
              <a:rPr lang="en-US" b="1" dirty="0"/>
              <a:t>Solution</a:t>
            </a:r>
          </a:p>
          <a:p>
            <a:pPr>
              <a:tabLst>
                <a:tab pos="1377950" algn="l"/>
              </a:tabLst>
            </a:pPr>
            <a:r>
              <a:rPr lang="en-US" dirty="0"/>
              <a:t>Because the two variables are directly proportional, the relationship can be indicated with the formula </a:t>
            </a:r>
          </a:p>
          <a:p>
            <a:pPr>
              <a:tabLst>
                <a:tab pos="625475" algn="l"/>
              </a:tabLst>
            </a:pPr>
            <a:r>
              <a:rPr lang="en-US" dirty="0"/>
              <a:t>	</a:t>
            </a:r>
            <a:r>
              <a:rPr lang="en-US" i="1" dirty="0">
                <a:solidFill>
                  <a:srgbClr val="0000FF"/>
                </a:solidFill>
              </a:rPr>
              <a:t>d</a:t>
            </a:r>
            <a:r>
              <a:rPr lang="en-US" dirty="0">
                <a:solidFill>
                  <a:srgbClr val="0000FF"/>
                </a:solidFill>
              </a:rPr>
              <a:t> = </a:t>
            </a:r>
            <a:r>
              <a:rPr lang="en-US" i="1" dirty="0">
                <a:solidFill>
                  <a:srgbClr val="0000FF"/>
                </a:solidFill>
              </a:rPr>
              <a:t>k</a:t>
            </a:r>
            <a:r>
              <a:rPr lang="en-US" dirty="0">
                <a:solidFill>
                  <a:srgbClr val="0000FF"/>
                </a:solidFill>
              </a:rPr>
              <a:t> </a:t>
            </a:r>
            <a:r>
              <a:rPr lang="en-US" dirty="0">
                <a:solidFill>
                  <a:srgbClr val="0000FF"/>
                </a:solidFill>
                <a:latin typeface="Arial" pitchFamily="34" charset="0"/>
              </a:rPr>
              <a:t>·</a:t>
            </a:r>
            <a:r>
              <a:rPr lang="en-US" dirty="0">
                <a:solidFill>
                  <a:srgbClr val="0000FF"/>
                </a:solidFill>
              </a:rPr>
              <a:t> </a:t>
            </a:r>
            <a:r>
              <a:rPr lang="en-US" i="1" dirty="0">
                <a:solidFill>
                  <a:srgbClr val="0000FF"/>
                </a:solidFill>
              </a:rPr>
              <a:t>w</a:t>
            </a:r>
          </a:p>
          <a:p>
            <a:pPr>
              <a:lnSpc>
                <a:spcPct val="150000"/>
              </a:lnSpc>
              <a:tabLst>
                <a:tab pos="855663" algn="l"/>
              </a:tabLst>
            </a:pPr>
            <a:endParaRPr lang="en-US" i="1" dirty="0">
              <a:solidFill>
                <a:srgbClr val="0000FF"/>
              </a:solidFill>
            </a:endParaRPr>
          </a:p>
          <a:p>
            <a:pPr>
              <a:spcBef>
                <a:spcPts val="0"/>
              </a:spcBef>
              <a:tabLst>
                <a:tab pos="1377950" algn="l"/>
              </a:tabLst>
            </a:pPr>
            <a:r>
              <a:rPr lang="en-US" dirty="0"/>
              <a:t>First, substitute the given information to find the value for </a:t>
            </a:r>
            <a:r>
              <a:rPr lang="en-US" i="1" dirty="0"/>
              <a:t>k</a:t>
            </a:r>
            <a:r>
              <a:rPr lang="en-US" dirty="0"/>
              <a:t>. (The value of </a:t>
            </a:r>
            <a:r>
              <a:rPr lang="en-US" i="1" dirty="0"/>
              <a:t>k</a:t>
            </a:r>
            <a:r>
              <a:rPr lang="en-US" dirty="0"/>
              <a:t> will depend on the particular spring.  Springs made of different material or which are wound more tightly will have different values for </a:t>
            </a:r>
            <a:r>
              <a:rPr lang="en-US" i="1" dirty="0"/>
              <a:t>k</a:t>
            </a:r>
            <a:r>
              <a:rPr lang="en-US" dirty="0"/>
              <a:t>.)</a:t>
            </a:r>
            <a:endParaRPr lang="en-US" sz="3200" dirty="0">
              <a:solidFill>
                <a:srgbClr val="008080"/>
              </a:solidFill>
            </a:endParaRPr>
          </a:p>
        </p:txBody>
      </p:sp>
      <p:sp>
        <p:nvSpPr>
          <p:cNvPr id="5" name="Rectangle 4"/>
          <p:cNvSpPr/>
          <p:nvPr/>
        </p:nvSpPr>
        <p:spPr>
          <a:xfrm>
            <a:off x="2438400" y="2819400"/>
            <a:ext cx="4754880" cy="1015663"/>
          </a:xfrm>
          <a:prstGeom prst="rect">
            <a:avLst/>
          </a:prstGeom>
        </p:spPr>
        <p:txBody>
          <a:bodyPr wrap="square">
            <a:spAutoFit/>
          </a:bodyPr>
          <a:lstStyle/>
          <a:p>
            <a:pPr>
              <a:tabLst>
                <a:tab pos="747713" algn="l"/>
                <a:tab pos="969963" algn="l"/>
              </a:tabLst>
            </a:pPr>
            <a:r>
              <a:rPr lang="en-US" sz="2000" dirty="0">
                <a:solidFill>
                  <a:srgbClr val="008080"/>
                </a:solidFill>
              </a:rPr>
              <a:t>where	</a:t>
            </a:r>
            <a:r>
              <a:rPr lang="en-US" sz="2000" i="1" dirty="0">
                <a:solidFill>
                  <a:srgbClr val="008080"/>
                </a:solidFill>
              </a:rPr>
              <a:t>d	</a:t>
            </a:r>
            <a:r>
              <a:rPr lang="en-US" sz="2000" dirty="0">
                <a:solidFill>
                  <a:srgbClr val="008080"/>
                </a:solidFill>
              </a:rPr>
              <a:t>= distance spring stretches in cm,</a:t>
            </a:r>
          </a:p>
          <a:p>
            <a:pPr>
              <a:tabLst>
                <a:tab pos="747713" algn="l"/>
                <a:tab pos="969963" algn="l"/>
              </a:tabLst>
            </a:pPr>
            <a:r>
              <a:rPr lang="en-US" sz="2000" i="1" dirty="0">
                <a:solidFill>
                  <a:srgbClr val="008080"/>
                </a:solidFill>
              </a:rPr>
              <a:t>	w	</a:t>
            </a:r>
            <a:r>
              <a:rPr lang="en-US" sz="2000" dirty="0">
                <a:solidFill>
                  <a:srgbClr val="008080"/>
                </a:solidFill>
              </a:rPr>
              <a:t>= weight in </a:t>
            </a:r>
            <a:r>
              <a:rPr lang="en-US" sz="2000" i="1" dirty="0">
                <a:solidFill>
                  <a:srgbClr val="008080"/>
                </a:solidFill>
              </a:rPr>
              <a:t>g</a:t>
            </a:r>
            <a:r>
              <a:rPr lang="en-US" sz="2000" dirty="0">
                <a:solidFill>
                  <a:srgbClr val="008080"/>
                </a:solidFill>
              </a:rPr>
              <a:t>, </a:t>
            </a:r>
          </a:p>
          <a:p>
            <a:pPr>
              <a:tabLst>
                <a:tab pos="747713" algn="l"/>
                <a:tab pos="969963" algn="l"/>
              </a:tabLst>
            </a:pPr>
            <a:r>
              <a:rPr lang="en-US" sz="2000" dirty="0">
                <a:solidFill>
                  <a:srgbClr val="008080"/>
                </a:solidFill>
              </a:rPr>
              <a:t>and	</a:t>
            </a:r>
            <a:r>
              <a:rPr lang="en-US" sz="2000" i="1" dirty="0">
                <a:solidFill>
                  <a:srgbClr val="008080"/>
                </a:solidFill>
              </a:rPr>
              <a:t>k	</a:t>
            </a:r>
            <a:r>
              <a:rPr lang="en-US" sz="2000" dirty="0">
                <a:solidFill>
                  <a:srgbClr val="008080"/>
                </a:solidFill>
              </a:rPr>
              <a:t>= constant of variation.</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2: Direct Variation (cont.)</a:t>
            </a:r>
          </a:p>
        </p:txBody>
      </p:sp>
      <p:graphicFrame>
        <p:nvGraphicFramePr>
          <p:cNvPr id="3075" name="Object 3"/>
          <p:cNvGraphicFramePr>
            <a:graphicFrameLocks noChangeAspect="1"/>
          </p:cNvGraphicFramePr>
          <p:nvPr/>
        </p:nvGraphicFramePr>
        <p:xfrm>
          <a:off x="1752600" y="1189704"/>
          <a:ext cx="1155700" cy="304800"/>
        </p:xfrm>
        <a:graphic>
          <a:graphicData uri="http://schemas.openxmlformats.org/presentationml/2006/ole">
            <mc:AlternateContent xmlns:mc="http://schemas.openxmlformats.org/markup-compatibility/2006">
              <mc:Choice xmlns:v="urn:schemas-microsoft-com:vml" Requires="v">
                <p:oleObj spid="_x0000_s3097" name="Equation" r:id="rId3" imgW="1155600" imgH="304560" progId="Equation.DSMT4">
                  <p:embed/>
                </p:oleObj>
              </mc:Choice>
              <mc:Fallback>
                <p:oleObj name="Equation" r:id="rId3" imgW="1155600" imgH="3045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1189704"/>
                        <a:ext cx="11557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1778000" y="1676400"/>
          <a:ext cx="1219200" cy="304800"/>
        </p:xfrm>
        <a:graphic>
          <a:graphicData uri="http://schemas.openxmlformats.org/presentationml/2006/ole">
            <mc:AlternateContent xmlns:mc="http://schemas.openxmlformats.org/markup-compatibility/2006">
              <mc:Choice xmlns:v="urn:schemas-microsoft-com:vml" Requires="v">
                <p:oleObj spid="_x0000_s3098" name="Equation" r:id="rId5" imgW="1218960" imgH="304560" progId="Equation.DSMT4">
                  <p:embed/>
                </p:oleObj>
              </mc:Choice>
              <mc:Fallback>
                <p:oleObj name="Equation" r:id="rId5" imgW="121896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78000" y="1676400"/>
                        <a:ext cx="1219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1739900" y="2133600"/>
          <a:ext cx="762000" cy="838200"/>
        </p:xfrm>
        <a:graphic>
          <a:graphicData uri="http://schemas.openxmlformats.org/presentationml/2006/ole">
            <mc:AlternateContent xmlns:mc="http://schemas.openxmlformats.org/markup-compatibility/2006">
              <mc:Choice xmlns:v="urn:schemas-microsoft-com:vml" Requires="v">
                <p:oleObj spid="_x0000_s3099" name="Equation" r:id="rId7" imgW="761760" imgH="838080" progId="Equation.DSMT4">
                  <p:embed/>
                </p:oleObj>
              </mc:Choice>
              <mc:Fallback>
                <p:oleObj name="Equation" r:id="rId7" imgW="76176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39900" y="2133600"/>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530352" y="3252788"/>
          <a:ext cx="381000" cy="292100"/>
        </p:xfrm>
        <a:graphic>
          <a:graphicData uri="http://schemas.openxmlformats.org/presentationml/2006/ole">
            <mc:AlternateContent xmlns:mc="http://schemas.openxmlformats.org/markup-compatibility/2006">
              <mc:Choice xmlns:v="urn:schemas-microsoft-com:vml" Requires="v">
                <p:oleObj spid="_x0000_s3100" name="Equation" r:id="rId9" imgW="380880" imgH="291960" progId="Equation.DSMT4">
                  <p:embed/>
                </p:oleObj>
              </mc:Choice>
              <mc:Fallback>
                <p:oleObj name="Equation" r:id="rId9" imgW="38088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0352" y="3252788"/>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530352" y="3911600"/>
          <a:ext cx="2641600" cy="355600"/>
        </p:xfrm>
        <a:graphic>
          <a:graphicData uri="http://schemas.openxmlformats.org/presentationml/2006/ole">
            <mc:AlternateContent xmlns:mc="http://schemas.openxmlformats.org/markup-compatibility/2006">
              <mc:Choice xmlns:v="urn:schemas-microsoft-com:vml" Requires="v">
                <p:oleObj spid="_x0000_s3101" name="Equation" r:id="rId11" imgW="2641320" imgH="355320" progId="Equation.DSMT4">
                  <p:embed/>
                </p:oleObj>
              </mc:Choice>
              <mc:Fallback>
                <p:oleObj name="Equation" r:id="rId11" imgW="2641320" imgH="3553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0352" y="3911600"/>
                        <a:ext cx="2641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3638550" y="4161504"/>
          <a:ext cx="1866900" cy="838200"/>
        </p:xfrm>
        <a:graphic>
          <a:graphicData uri="http://schemas.openxmlformats.org/presentationml/2006/ole">
            <mc:AlternateContent xmlns:mc="http://schemas.openxmlformats.org/markup-compatibility/2006">
              <mc:Choice xmlns:v="urn:schemas-microsoft-com:vml" Requires="v">
                <p:oleObj spid="_x0000_s3102" name="Equation" r:id="rId13" imgW="1866600" imgH="838080" progId="Equation.DSMT4">
                  <p:embed/>
                </p:oleObj>
              </mc:Choice>
              <mc:Fallback>
                <p:oleObj name="Equation" r:id="rId13" imgW="186660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38550" y="4161504"/>
                        <a:ext cx="186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530225" y="5130800"/>
          <a:ext cx="7023100" cy="800100"/>
        </p:xfrm>
        <a:graphic>
          <a:graphicData uri="http://schemas.openxmlformats.org/presentationml/2006/ole">
            <mc:AlternateContent xmlns:mc="http://schemas.openxmlformats.org/markup-compatibility/2006">
              <mc:Choice xmlns:v="urn:schemas-microsoft-com:vml" Requires="v">
                <p:oleObj spid="_x0000_s3103" name="Equation" r:id="rId15" imgW="7022880" imgH="799920" progId="Equation.DSMT4">
                  <p:embed/>
                </p:oleObj>
              </mc:Choice>
              <mc:Fallback>
                <p:oleObj name="Equation" r:id="rId15" imgW="7022880" imgH="79992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0225" y="5130800"/>
                        <a:ext cx="70231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3225800" y="1676400"/>
          <a:ext cx="4775200" cy="241300"/>
        </p:xfrm>
        <a:graphic>
          <a:graphicData uri="http://schemas.openxmlformats.org/presentationml/2006/ole">
            <mc:AlternateContent xmlns:mc="http://schemas.openxmlformats.org/markup-compatibility/2006">
              <mc:Choice xmlns:v="urn:schemas-microsoft-com:vml" Requires="v">
                <p:oleObj spid="_x0000_s3104" name="Equation" r:id="rId17" imgW="4775040" imgH="241200" progId="Equation.DSMT4">
                  <p:embed/>
                </p:oleObj>
              </mc:Choice>
              <mc:Fallback>
                <p:oleObj name="Equation" r:id="rId17" imgW="4775040" imgH="24120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225800" y="1676400"/>
                        <a:ext cx="47752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3" name="Object 11"/>
          <p:cNvGraphicFramePr>
            <a:graphicFrameLocks noChangeAspect="1"/>
          </p:cNvGraphicFramePr>
          <p:nvPr/>
        </p:nvGraphicFramePr>
        <p:xfrm>
          <a:off x="3225800" y="2438400"/>
          <a:ext cx="4445000" cy="279400"/>
        </p:xfrm>
        <a:graphic>
          <a:graphicData uri="http://schemas.openxmlformats.org/presentationml/2006/ole">
            <mc:AlternateContent xmlns:mc="http://schemas.openxmlformats.org/markup-compatibility/2006">
              <mc:Choice xmlns:v="urn:schemas-microsoft-com:vml" Requires="v">
                <p:oleObj spid="_x0000_s3105" name="Equation" r:id="rId19" imgW="4444920" imgH="279360" progId="Equation.DSMT4">
                  <p:embed/>
                </p:oleObj>
              </mc:Choice>
              <mc:Fallback>
                <p:oleObj name="Equation" r:id="rId19" imgW="4444920" imgH="27936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225800" y="2438400"/>
                        <a:ext cx="4445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4" name="Object 12"/>
          <p:cNvGraphicFramePr>
            <a:graphicFrameLocks noChangeAspect="1"/>
          </p:cNvGraphicFramePr>
          <p:nvPr/>
        </p:nvGraphicFramePr>
        <p:xfrm>
          <a:off x="3225800" y="3048000"/>
          <a:ext cx="4038600" cy="622300"/>
        </p:xfrm>
        <a:graphic>
          <a:graphicData uri="http://schemas.openxmlformats.org/presentationml/2006/ole">
            <mc:AlternateContent xmlns:mc="http://schemas.openxmlformats.org/markup-compatibility/2006">
              <mc:Choice xmlns:v="urn:schemas-microsoft-com:vml" Requires="v">
                <p:oleObj spid="_x0000_s3106" name="Equation" r:id="rId21" imgW="4038480" imgH="622080" progId="Equation.DSMT4">
                  <p:embed/>
                </p:oleObj>
              </mc:Choice>
              <mc:Fallback>
                <p:oleObj name="Equation" r:id="rId21" imgW="4038480" imgH="62208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225800" y="3048000"/>
                        <a:ext cx="40386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5" name="Object 13"/>
          <p:cNvGraphicFramePr>
            <a:graphicFrameLocks noChangeAspect="1"/>
          </p:cNvGraphicFramePr>
          <p:nvPr/>
        </p:nvGraphicFramePr>
        <p:xfrm>
          <a:off x="1765300" y="2971800"/>
          <a:ext cx="1143000" cy="838200"/>
        </p:xfrm>
        <a:graphic>
          <a:graphicData uri="http://schemas.openxmlformats.org/presentationml/2006/ole">
            <mc:AlternateContent xmlns:mc="http://schemas.openxmlformats.org/markup-compatibility/2006">
              <mc:Choice xmlns:v="urn:schemas-microsoft-com:vml" Requires="v">
                <p:oleObj spid="_x0000_s3107" name="Equation" r:id="rId23" imgW="1143000" imgH="838080" progId="Equation.DSMT4">
                  <p:embed/>
                </p:oleObj>
              </mc:Choice>
              <mc:Fallback>
                <p:oleObj name="Equation" r:id="rId23" imgW="1143000" imgH="83808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765300" y="29718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8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07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08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08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08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7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Inverse Variation</a:t>
            </a:r>
            <a:endParaRPr lang="en-US" sz="3200" b="1" dirty="0">
              <a:solidFill>
                <a:schemeClr val="accent1"/>
              </a:solidFill>
            </a:endParaRPr>
          </a:p>
        </p:txBody>
      </p:sp>
      <p:sp>
        <p:nvSpPr>
          <p:cNvPr id="11267" name="Rectangle 3"/>
          <p:cNvSpPr>
            <a:spLocks noGrp="1"/>
          </p:cNvSpPr>
          <p:nvPr>
            <p:ph idx="1"/>
          </p:nvPr>
        </p:nvSpPr>
        <p:spPr>
          <a:xfrm>
            <a:off x="457200" y="1280160"/>
            <a:ext cx="8229600" cy="3453253"/>
          </a:xfrm>
          <a:prstGeom prst="rect">
            <a:avLst/>
          </a:prstGeom>
          <a:solidFill>
            <a:srgbClr val="FFFFCC"/>
          </a:solidFill>
          <a:ln w="28575">
            <a:solidFill>
              <a:srgbClr val="000000"/>
            </a:solidFill>
          </a:ln>
        </p:spPr>
        <p:txBody>
          <a:bodyPr>
            <a:spAutoFit/>
          </a:bodyPr>
          <a:lstStyle/>
          <a:p>
            <a:pPr marL="0" indent="0" algn="ctr">
              <a:spcBef>
                <a:spcPct val="0"/>
              </a:spcBef>
              <a:buFont typeface="Courier New" pitchFamily="49" charset="0"/>
              <a:buNone/>
            </a:pPr>
            <a:r>
              <a:rPr lang="en-US" b="1" i="0" dirty="0">
                <a:solidFill>
                  <a:srgbClr val="000000"/>
                </a:solidFill>
              </a:rPr>
              <a:t>Inverse Variation</a:t>
            </a:r>
          </a:p>
          <a:p>
            <a:pPr marL="0" indent="0">
              <a:buFont typeface="Courier New" pitchFamily="49" charset="0"/>
              <a:buNone/>
            </a:pPr>
            <a:r>
              <a:rPr lang="en-US" i="0" dirty="0">
                <a:solidFill>
                  <a:srgbClr val="000000"/>
                </a:solidFill>
              </a:rPr>
              <a:t>A variable quantity </a:t>
            </a:r>
            <a:r>
              <a:rPr lang="en-US" i="1" dirty="0">
                <a:solidFill>
                  <a:srgbClr val="000000"/>
                </a:solidFill>
              </a:rPr>
              <a:t>y</a:t>
            </a:r>
            <a:r>
              <a:rPr lang="en-US" i="0" dirty="0">
                <a:solidFill>
                  <a:srgbClr val="000000"/>
                </a:solidFill>
              </a:rPr>
              <a:t> </a:t>
            </a:r>
            <a:r>
              <a:rPr lang="en-US" b="1" i="0" dirty="0">
                <a:solidFill>
                  <a:srgbClr val="C00000"/>
                </a:solidFill>
              </a:rPr>
              <a:t>varies inversely</a:t>
            </a:r>
            <a:r>
              <a:rPr lang="en-US" i="0" dirty="0">
                <a:solidFill>
                  <a:srgbClr val="C00000"/>
                </a:solidFill>
              </a:rPr>
              <a:t> </a:t>
            </a:r>
            <a:r>
              <a:rPr lang="en-US" b="1" i="0" dirty="0">
                <a:solidFill>
                  <a:srgbClr val="C00000"/>
                </a:solidFill>
              </a:rPr>
              <a:t>as</a:t>
            </a:r>
            <a:r>
              <a:rPr lang="en-US" i="0" dirty="0">
                <a:solidFill>
                  <a:srgbClr val="000000"/>
                </a:solidFill>
              </a:rPr>
              <a:t> (or is </a:t>
            </a:r>
            <a:r>
              <a:rPr lang="en-US" b="1" i="0" dirty="0">
                <a:solidFill>
                  <a:srgbClr val="C00000"/>
                </a:solidFill>
              </a:rPr>
              <a:t>inversely proportional to</a:t>
            </a:r>
            <a:r>
              <a:rPr lang="en-US" i="0" dirty="0">
                <a:solidFill>
                  <a:srgbClr val="000000"/>
                </a:solidFill>
              </a:rPr>
              <a:t>) a variable </a:t>
            </a:r>
            <a:r>
              <a:rPr lang="en-US" i="1" dirty="0">
                <a:solidFill>
                  <a:srgbClr val="000000"/>
                </a:solidFill>
              </a:rPr>
              <a:t>x</a:t>
            </a:r>
            <a:r>
              <a:rPr lang="en-US" i="0" dirty="0">
                <a:solidFill>
                  <a:srgbClr val="000000"/>
                </a:solidFill>
              </a:rPr>
              <a:t> if there is a constant </a:t>
            </a:r>
            <a:r>
              <a:rPr lang="en-US" i="1" dirty="0">
                <a:solidFill>
                  <a:srgbClr val="000000"/>
                </a:solidFill>
              </a:rPr>
              <a:t>k</a:t>
            </a:r>
            <a:r>
              <a:rPr lang="en-US" i="0" dirty="0">
                <a:solidFill>
                  <a:srgbClr val="000000"/>
                </a:solidFill>
              </a:rPr>
              <a:t> such that</a:t>
            </a:r>
          </a:p>
          <a:p>
            <a:pPr marL="0" indent="0">
              <a:buFont typeface="Courier New" pitchFamily="49" charset="0"/>
              <a:buNone/>
            </a:pPr>
            <a:endParaRPr lang="en-US" i="0" dirty="0">
              <a:solidFill>
                <a:srgbClr val="000000"/>
              </a:solidFill>
            </a:endParaRPr>
          </a:p>
          <a:p>
            <a:pPr marL="0" indent="0">
              <a:buFont typeface="Courier New" pitchFamily="49" charset="0"/>
              <a:buNone/>
            </a:pPr>
            <a:endParaRPr lang="en-US" i="0" dirty="0">
              <a:solidFill>
                <a:srgbClr val="000000"/>
              </a:solidFill>
            </a:endParaRPr>
          </a:p>
          <a:p>
            <a:pPr marL="0" indent="0">
              <a:buFont typeface="Courier New" pitchFamily="49" charset="0"/>
              <a:buNone/>
            </a:pPr>
            <a:r>
              <a:rPr lang="en-US" i="0" dirty="0">
                <a:solidFill>
                  <a:srgbClr val="000000"/>
                </a:solidFill>
              </a:rPr>
              <a:t>The constant </a:t>
            </a:r>
            <a:r>
              <a:rPr lang="en-US" i="1" dirty="0">
                <a:solidFill>
                  <a:srgbClr val="000000"/>
                </a:solidFill>
              </a:rPr>
              <a:t>k</a:t>
            </a:r>
            <a:r>
              <a:rPr lang="en-US" i="0" dirty="0">
                <a:solidFill>
                  <a:srgbClr val="000000"/>
                </a:solidFill>
              </a:rPr>
              <a:t> is called the </a:t>
            </a:r>
            <a:r>
              <a:rPr lang="en-US" b="1" i="0" dirty="0">
                <a:solidFill>
                  <a:srgbClr val="C00000"/>
                </a:solidFill>
              </a:rPr>
              <a:t>constant of variation</a:t>
            </a:r>
            <a:r>
              <a:rPr lang="en-US" i="0" dirty="0">
                <a:solidFill>
                  <a:srgbClr val="000000"/>
                </a:solidFill>
              </a:rPr>
              <a:t>.</a:t>
            </a:r>
          </a:p>
        </p:txBody>
      </p:sp>
      <p:graphicFrame>
        <p:nvGraphicFramePr>
          <p:cNvPr id="11268" name="Object 4"/>
          <p:cNvGraphicFramePr>
            <a:graphicFrameLocks noChangeAspect="1"/>
          </p:cNvGraphicFramePr>
          <p:nvPr/>
        </p:nvGraphicFramePr>
        <p:xfrm>
          <a:off x="3016250" y="3200400"/>
          <a:ext cx="2603500" cy="825500"/>
        </p:xfrm>
        <a:graphic>
          <a:graphicData uri="http://schemas.openxmlformats.org/presentationml/2006/ole">
            <mc:AlternateContent xmlns:mc="http://schemas.openxmlformats.org/markup-compatibility/2006">
              <mc:Choice xmlns:v="urn:schemas-microsoft-com:vml" Requires="v">
                <p:oleObj spid="_x0000_s4100" name="Equation" r:id="rId3" imgW="2603500" imgH="825500" progId="Equation.DSMT4">
                  <p:embed/>
                </p:oleObj>
              </mc:Choice>
              <mc:Fallback>
                <p:oleObj name="Equation" r:id="rId3" imgW="2603500" imgH="8255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16250" y="3200400"/>
                        <a:ext cx="26035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3: Inverse Variation</a:t>
            </a:r>
          </a:p>
        </p:txBody>
      </p:sp>
      <p:sp>
        <p:nvSpPr>
          <p:cNvPr id="12291" name="Rectangle 3"/>
          <p:cNvSpPr>
            <a:spLocks noGrp="1"/>
          </p:cNvSpPr>
          <p:nvPr>
            <p:ph idx="1"/>
          </p:nvPr>
        </p:nvSpPr>
        <p:spPr>
          <a:xfrm>
            <a:off x="457200" y="1280160"/>
            <a:ext cx="8229600" cy="1600438"/>
          </a:xfrm>
          <a:prstGeom prst="rect">
            <a:avLst/>
          </a:prstGeom>
          <a:noFill/>
        </p:spPr>
        <p:txBody>
          <a:bodyPr>
            <a:spAutoFit/>
          </a:bodyPr>
          <a:lstStyle/>
          <a:p>
            <a:pPr marL="0" indent="0">
              <a:buFont typeface="Courier New" pitchFamily="49" charset="0"/>
              <a:buNone/>
            </a:pPr>
            <a:r>
              <a:rPr lang="en-US" i="0" dirty="0">
                <a:solidFill>
                  <a:schemeClr val="tx1"/>
                </a:solidFill>
              </a:rPr>
              <a:t>If </a:t>
            </a:r>
            <a:r>
              <a:rPr lang="en-US" i="1" dirty="0">
                <a:solidFill>
                  <a:schemeClr val="tx1"/>
                </a:solidFill>
              </a:rPr>
              <a:t>y</a:t>
            </a:r>
            <a:r>
              <a:rPr lang="en-US" i="0" dirty="0">
                <a:solidFill>
                  <a:schemeClr val="tx1"/>
                </a:solidFill>
              </a:rPr>
              <a:t> varies inversely as the cube of </a:t>
            </a:r>
            <a:r>
              <a:rPr lang="en-US" i="1" dirty="0">
                <a:solidFill>
                  <a:schemeClr val="tx1"/>
                </a:solidFill>
              </a:rPr>
              <a:t>x</a:t>
            </a:r>
            <a:r>
              <a:rPr lang="en-US" i="0" dirty="0">
                <a:solidFill>
                  <a:schemeClr val="tx1"/>
                </a:solidFill>
              </a:rPr>
              <a:t>, and </a:t>
            </a:r>
            <a:r>
              <a:rPr lang="en-US" i="1" dirty="0">
                <a:solidFill>
                  <a:srgbClr val="0000FF"/>
                </a:solidFill>
              </a:rPr>
              <a:t>y</a:t>
            </a:r>
            <a:r>
              <a:rPr lang="en-US" i="0" dirty="0">
                <a:solidFill>
                  <a:srgbClr val="0000FF"/>
                </a:solidFill>
              </a:rPr>
              <a:t> = </a:t>
            </a:r>
            <a:r>
              <a:rPr lang="en-US" i="0" dirty="0">
                <a:solidFill>
                  <a:srgbClr val="0000FF"/>
                </a:solidFill>
                <a:latin typeface="Symbol" pitchFamily="18" charset="2"/>
              </a:rPr>
              <a:t>-</a:t>
            </a:r>
            <a:r>
              <a:rPr lang="en-US" i="0" dirty="0">
                <a:solidFill>
                  <a:srgbClr val="0000FF"/>
                </a:solidFill>
              </a:rPr>
              <a:t>1</a:t>
            </a:r>
            <a:r>
              <a:rPr lang="en-US" i="0" dirty="0">
                <a:solidFill>
                  <a:schemeClr val="tx1"/>
                </a:solidFill>
              </a:rPr>
              <a:t> when    </a:t>
            </a:r>
            <a:r>
              <a:rPr lang="en-US" i="1" dirty="0">
                <a:solidFill>
                  <a:srgbClr val="0000FF"/>
                </a:solidFill>
              </a:rPr>
              <a:t>x</a:t>
            </a:r>
            <a:r>
              <a:rPr lang="en-US" i="0" dirty="0">
                <a:solidFill>
                  <a:srgbClr val="0000FF"/>
                </a:solidFill>
              </a:rPr>
              <a:t> = 3</a:t>
            </a:r>
            <a:r>
              <a:rPr lang="en-US" i="0" dirty="0">
                <a:solidFill>
                  <a:schemeClr val="tx1"/>
                </a:solidFill>
              </a:rPr>
              <a:t>, find </a:t>
            </a:r>
            <a:r>
              <a:rPr lang="en-US" i="1" dirty="0">
                <a:solidFill>
                  <a:schemeClr val="tx1"/>
                </a:solidFill>
              </a:rPr>
              <a:t>y</a:t>
            </a:r>
            <a:r>
              <a:rPr lang="en-US" i="0" dirty="0">
                <a:solidFill>
                  <a:schemeClr val="tx1"/>
                </a:solidFill>
              </a:rPr>
              <a:t> if </a:t>
            </a:r>
            <a:r>
              <a:rPr lang="en-US" i="1" dirty="0">
                <a:solidFill>
                  <a:srgbClr val="0000FF"/>
                </a:solidFill>
              </a:rPr>
              <a:t>x</a:t>
            </a:r>
            <a:r>
              <a:rPr lang="en-US" i="0" dirty="0">
                <a:solidFill>
                  <a:srgbClr val="0000FF"/>
                </a:solidFill>
              </a:rPr>
              <a:t> = </a:t>
            </a:r>
            <a:r>
              <a:rPr lang="en-US" i="0" dirty="0">
                <a:solidFill>
                  <a:srgbClr val="0000FF"/>
                </a:solidFill>
                <a:latin typeface="Symbol" pitchFamily="18" charset="2"/>
              </a:rPr>
              <a:t>-</a:t>
            </a:r>
            <a:r>
              <a:rPr lang="en-US" i="0" dirty="0">
                <a:solidFill>
                  <a:srgbClr val="0000FF"/>
                </a:solidFill>
              </a:rPr>
              <a:t>3</a:t>
            </a:r>
            <a:r>
              <a:rPr lang="en-US" i="0" dirty="0">
                <a:solidFill>
                  <a:schemeClr val="tx1"/>
                </a:solidFill>
              </a:rPr>
              <a:t>.</a:t>
            </a:r>
          </a:p>
          <a:p>
            <a:pPr marL="0" indent="0">
              <a:spcBef>
                <a:spcPct val="50000"/>
              </a:spcBef>
              <a:buFont typeface="Courier New" pitchFamily="49" charset="0"/>
              <a:buNone/>
            </a:pPr>
            <a:r>
              <a:rPr lang="en-US" b="1" i="0" dirty="0">
                <a:solidFill>
                  <a:schemeClr val="tx1"/>
                </a:solidFill>
              </a:rPr>
              <a:t>Solution	</a:t>
            </a:r>
          </a:p>
        </p:txBody>
      </p:sp>
      <p:graphicFrame>
        <p:nvGraphicFramePr>
          <p:cNvPr id="5123" name="Object 3"/>
          <p:cNvGraphicFramePr>
            <a:graphicFrameLocks noChangeAspect="1"/>
          </p:cNvGraphicFramePr>
          <p:nvPr/>
        </p:nvGraphicFramePr>
        <p:xfrm>
          <a:off x="2057400" y="2224548"/>
          <a:ext cx="5029200" cy="838200"/>
        </p:xfrm>
        <a:graphic>
          <a:graphicData uri="http://schemas.openxmlformats.org/presentationml/2006/ole">
            <mc:AlternateContent xmlns:mc="http://schemas.openxmlformats.org/markup-compatibility/2006">
              <mc:Choice xmlns:v="urn:schemas-microsoft-com:vml" Requires="v">
                <p:oleObj spid="_x0000_s5131" name="Equation" r:id="rId3" imgW="5029200" imgH="838080" progId="Equation.DSMT4">
                  <p:embed/>
                </p:oleObj>
              </mc:Choice>
              <mc:Fallback>
                <p:oleObj name="Equation" r:id="rId3" imgW="502920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2224548"/>
                        <a:ext cx="502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1890252" y="3200400"/>
          <a:ext cx="5969000" cy="838200"/>
        </p:xfrm>
        <a:graphic>
          <a:graphicData uri="http://schemas.openxmlformats.org/presentationml/2006/ole">
            <mc:AlternateContent xmlns:mc="http://schemas.openxmlformats.org/markup-compatibility/2006">
              <mc:Choice xmlns:v="urn:schemas-microsoft-com:vml" Requires="v">
                <p:oleObj spid="_x0000_s5132" name="Equation" r:id="rId5" imgW="5968800" imgH="838080" progId="Equation.DSMT4">
                  <p:embed/>
                </p:oleObj>
              </mc:Choice>
              <mc:Fallback>
                <p:oleObj name="Equation" r:id="rId5" imgW="59688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90252" y="3200400"/>
                        <a:ext cx="596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1887792" y="4114800"/>
          <a:ext cx="1143000" cy="838200"/>
        </p:xfrm>
        <a:graphic>
          <a:graphicData uri="http://schemas.openxmlformats.org/presentationml/2006/ole">
            <mc:AlternateContent xmlns:mc="http://schemas.openxmlformats.org/markup-compatibility/2006">
              <mc:Choice xmlns:v="urn:schemas-microsoft-com:vml" Requires="v">
                <p:oleObj spid="_x0000_s5133" name="Equation" r:id="rId7" imgW="1143000" imgH="838080" progId="Equation.DSMT4">
                  <p:embed/>
                </p:oleObj>
              </mc:Choice>
              <mc:Fallback>
                <p:oleObj name="Equation" r:id="rId7" imgW="11430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87792" y="41148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1712452" y="5143500"/>
          <a:ext cx="6045200" cy="342900"/>
        </p:xfrm>
        <a:graphic>
          <a:graphicData uri="http://schemas.openxmlformats.org/presentationml/2006/ole">
            <mc:AlternateContent xmlns:mc="http://schemas.openxmlformats.org/markup-compatibility/2006">
              <mc:Choice xmlns:v="urn:schemas-microsoft-com:vml" Requires="v">
                <p:oleObj spid="_x0000_s5134" name="Equation" r:id="rId9" imgW="6045120" imgH="342720" progId="Equation.DSMT4">
                  <p:embed/>
                </p:oleObj>
              </mc:Choice>
              <mc:Fallback>
                <p:oleObj name="Equation" r:id="rId9" imgW="6045120" imgH="3427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12452" y="5143500"/>
                        <a:ext cx="60452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279</TotalTime>
  <Words>560</Words>
  <Application>Microsoft Office PowerPoint</Application>
  <PresentationFormat>On-screen Show (4:3)</PresentationFormat>
  <Paragraphs>80</Paragraphs>
  <Slides>24</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0" baseType="lpstr">
      <vt:lpstr>Calibri</vt:lpstr>
      <vt:lpstr>Symbol</vt:lpstr>
      <vt:lpstr>Courier New</vt:lpstr>
      <vt:lpstr>Arial</vt:lpstr>
      <vt:lpstr>Office Theme</vt:lpstr>
      <vt:lpstr>Equation</vt:lpstr>
      <vt:lpstr>Section 7.6</vt:lpstr>
      <vt:lpstr>Objectives</vt:lpstr>
      <vt:lpstr>Direct Variation</vt:lpstr>
      <vt:lpstr>Example 1: Direct Variation</vt:lpstr>
      <vt:lpstr>Example 2: Direct Variation</vt:lpstr>
      <vt:lpstr>Example 2: Direct Variation (cont.)</vt:lpstr>
      <vt:lpstr>Example 2: Direct Variation (cont.)</vt:lpstr>
      <vt:lpstr>Inverse Variation</vt:lpstr>
      <vt:lpstr>Example 3: Inverse Variation</vt:lpstr>
      <vt:lpstr>Example 3: Inverse Variation (cont.)</vt:lpstr>
      <vt:lpstr>Example 4: Inverse Variation</vt:lpstr>
      <vt:lpstr>Example 4: Inverse Variation (cont.)</vt:lpstr>
      <vt:lpstr>Example 4: Inverse Variation (cont.)</vt:lpstr>
      <vt:lpstr>Example 5: Joint Variation</vt:lpstr>
      <vt:lpstr>Example 5: Joint Variation (cont.)</vt:lpstr>
      <vt:lpstr>Example 6: More Variation</vt:lpstr>
      <vt:lpstr>Example 6: More Variation (cont.)</vt:lpstr>
      <vt:lpstr>Example 6: More Variation (cont.)</vt:lpstr>
      <vt:lpstr>Example 6: More Variation (cont.)</vt:lpstr>
      <vt:lpstr>Example 6: More Variation (cont.)</vt:lpstr>
      <vt:lpstr>Example 6: More Variation (cont.)</vt:lpstr>
      <vt:lpstr>Example 6: More Variation (cont.)</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and Intermediate Algebra</dc:title>
  <dc:creator>Hawkes Learning Systems</dc:creator>
  <cp:lastModifiedBy>Nakita Jean-Charles</cp:lastModifiedBy>
  <cp:revision>2</cp:revision>
  <dcterms:created xsi:type="dcterms:W3CDTF">2013-04-26T14:43:13Z</dcterms:created>
  <dcterms:modified xsi:type="dcterms:W3CDTF">2016-10-04T15:57:42Z</dcterms:modified>
</cp:coreProperties>
</file>