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  <p:embeddedFont>
      <p:font typeface="Ti86pc" panose="020B0609020003040203" charset="0"/>
      <p:regular r:id="rId35"/>
      <p:bold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33CC33"/>
    <a:srgbClr val="008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font" Target="fonts/font5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70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63238-928D-40DF-B4BC-1C5677D529B3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2EDA3-C474-44B9-9C6A-F067A4DA10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0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66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0.png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8.png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3.png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40.wmf"/><Relationship Id="rId3" Type="http://schemas.openxmlformats.org/officeDocument/2006/relationships/image" Target="../media/image43.png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5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7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Graphing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Solutions by Graphing</a:t>
            </a:r>
          </a:p>
        </p:txBody>
      </p:sp>
      <p:sp>
        <p:nvSpPr>
          <p:cNvPr id="13315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System of Linear Equations by Graphing (cont.)</a:t>
            </a:r>
            <a:endParaRPr lang="en-US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c.	</a:t>
            </a:r>
            <a:r>
              <a:rPr lang="en-US" i="0" dirty="0">
                <a:solidFill>
                  <a:srgbClr val="000000"/>
                </a:solidFill>
              </a:rPr>
              <a:t>If the lines are the same line, then all the points 	on the line constitute the solution. There is an 	infinite number of solutions.</a:t>
            </a:r>
          </a:p>
          <a:p>
            <a:pPr marL="463550" indent="-463550"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Check the solution (if there is one) in both of the original equations.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 System With One Solution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</a:t>
            </a:r>
          </a:p>
          <a:p>
            <a:pPr marL="0" indent="0">
              <a:spcBef>
                <a:spcPct val="8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graphing: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two lines intersect at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point </a:t>
            </a:r>
            <a:r>
              <a:rPr lang="en-US" i="0" dirty="0">
                <a:solidFill>
                  <a:srgbClr val="FF0000"/>
                </a:solidFill>
              </a:rPr>
              <a:t>(1, 5)</a:t>
            </a:r>
            <a:r>
              <a:rPr lang="en-US" i="0" dirty="0">
                <a:solidFill>
                  <a:schemeClr val="tx1"/>
                </a:solidFill>
              </a:rPr>
              <a:t>.  Thus the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solution to the system is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(1, 5) </a:t>
            </a:r>
            <a:r>
              <a:rPr lang="en-US" i="0" dirty="0">
                <a:solidFill>
                  <a:schemeClr val="tx1"/>
                </a:solidFill>
              </a:rPr>
              <a:t>or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i="0" dirty="0">
                <a:solidFill>
                  <a:srgbClr val="FF0000"/>
                </a:solidFill>
              </a:rPr>
              <a:t>= 1 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= 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24416" y="1831644"/>
          <a:ext cx="1930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930400" imgH="1028700" progId="Equation.DSMT4">
                  <p:embed/>
                </p:oleObj>
              </mc:Choice>
              <mc:Fallback>
                <p:oleObj name="Equation" r:id="rId3" imgW="19304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416" y="1831644"/>
                        <a:ext cx="1930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1" name="Picture 5" descr="Combo2E_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981200"/>
            <a:ext cx="3802063" cy="378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 System With One Solution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Substitution shows that </a:t>
            </a:r>
            <a:r>
              <a:rPr lang="en-US" i="0" dirty="0">
                <a:solidFill>
                  <a:srgbClr val="FF0000"/>
                </a:solidFill>
              </a:rPr>
              <a:t>(1, 5)</a:t>
            </a:r>
            <a:r>
              <a:rPr lang="en-US" i="0" dirty="0">
                <a:solidFill>
                  <a:schemeClr val="tx1"/>
                </a:solidFill>
              </a:rPr>
              <a:t> satisfies </a:t>
            </a:r>
            <a:r>
              <a:rPr lang="en-US" b="1" i="0" dirty="0">
                <a:solidFill>
                  <a:schemeClr val="tx1"/>
                </a:solidFill>
              </a:rPr>
              <a:t>both</a:t>
            </a:r>
            <a:r>
              <a:rPr lang="en-US" i="0" dirty="0">
                <a:solidFill>
                  <a:schemeClr val="tx1"/>
                </a:solidFill>
              </a:rPr>
              <a:t> of the equations in the system.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794000" y="32004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" imgW="1218960" imgH="355320" progId="Equation.DSMT4">
                  <p:embed/>
                </p:oleObj>
              </mc:Choice>
              <mc:Fallback>
                <p:oleObj name="Equation" r:id="rId3" imgW="121896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32004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362200" y="3657600"/>
          <a:ext cx="1651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5" imgW="1650960" imgH="799920" progId="Equation.DSMT4">
                  <p:embed/>
                </p:oleObj>
              </mc:Choice>
              <mc:Fallback>
                <p:oleObj name="Equation" r:id="rId5" imgW="165096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657600"/>
                        <a:ext cx="1651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02000" y="4648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7" imgW="711000" imgH="291960" progId="Equation.DSMT4">
                  <p:embed/>
                </p:oleObj>
              </mc:Choice>
              <mc:Fallback>
                <p:oleObj name="Equation" r:id="rId7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6482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965700" y="3200400"/>
          <a:ext cx="1231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9" imgW="1231560" imgH="355320" progId="Equation.DSMT4">
                  <p:embed/>
                </p:oleObj>
              </mc:Choice>
              <mc:Fallback>
                <p:oleObj name="Equation" r:id="rId9" imgW="12315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3200400"/>
                        <a:ext cx="1231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775200" y="3657600"/>
          <a:ext cx="1663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1" imgW="1663560" imgH="799920" progId="Equation.DSMT4">
                  <p:embed/>
                </p:oleObj>
              </mc:Choice>
              <mc:Fallback>
                <p:oleObj name="Equation" r:id="rId11" imgW="166356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3657600"/>
                        <a:ext cx="1663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016500" y="4648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3" imgW="711000" imgH="291960" progId="Equation.DSMT4">
                  <p:embed/>
                </p:oleObj>
              </mc:Choice>
              <mc:Fallback>
                <p:oleObj name="Equation" r:id="rId13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6482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A System With No Solution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</a:t>
            </a:r>
          </a:p>
          <a:p>
            <a:pPr marL="0" indent="0">
              <a:spcBef>
                <a:spcPct val="8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graphing: 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lines are parallel with the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same slope, </a:t>
            </a:r>
            <a:r>
              <a:rPr lang="en-US" i="0" dirty="0">
                <a:solidFill>
                  <a:srgbClr val="FF000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and there are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 points of intersection.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is </a:t>
            </a:r>
            <a:r>
              <a:rPr lang="en-US" i="0" dirty="0">
                <a:solidFill>
                  <a:srgbClr val="FF0000"/>
                </a:solidFill>
              </a:rPr>
              <a:t>no solution to the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system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024063" y="1828800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790700" imgH="1028700" progId="Equation.DSMT4">
                  <p:embed/>
                </p:oleObj>
              </mc:Choice>
              <mc:Fallback>
                <p:oleObj name="Equation" r:id="rId3" imgW="17907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1828800"/>
                        <a:ext cx="1790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89" name="Picture 5" descr="Combo2E_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2047875"/>
            <a:ext cx="3830637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A System With Infinitely Many Solutions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1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</a:t>
            </a:r>
          </a:p>
          <a:p>
            <a:pPr marL="0" indent="0">
              <a:spcBef>
                <a:spcPct val="9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graphing: 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All points that lie on one line also lie on the other line.  For example, (4, 1) is a point on the line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+ 2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6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4 + 2(1) = 6. The point (4, 1) is also on the line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987550" y="1765300"/>
          <a:ext cx="25654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2565400" imgH="1257300" progId="Equation.DSMT4">
                  <p:embed/>
                </p:oleObj>
              </mc:Choice>
              <mc:Fallback>
                <p:oleObj name="Equation" r:id="rId3" imgW="2565400" imgH="1257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1765300"/>
                        <a:ext cx="25654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909229"/>
              </p:ext>
            </p:extLst>
          </p:nvPr>
        </p:nvGraphicFramePr>
        <p:xfrm>
          <a:off x="7200900" y="4323402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1714320" imgH="838080" progId="Equation.DSMT4">
                  <p:embed/>
                </p:oleObj>
              </mc:Choice>
              <mc:Fallback>
                <p:oleObj name="Equation" r:id="rId5" imgW="17143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4323402"/>
                        <a:ext cx="171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340798" y="493395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2006280" imgH="838080" progId="Equation.DSMT4">
                  <p:embed/>
                </p:oleObj>
              </mc:Choice>
              <mc:Fallback>
                <p:oleObj name="Equation" r:id="rId7" imgW="20062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0798" y="493395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A System With Infinitely Many Solutions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4572000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Therefore, the solution can be stated as all of the points that satisfy the equation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+ 2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= 6.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the set of all </a:t>
            </a: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points of the form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 infinite set of solutions.  (Or, 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we have </a:t>
            </a:r>
            <a:r>
              <a:rPr lang="en-US" i="0" dirty="0">
                <a:solidFill>
                  <a:srgbClr val="FF0000"/>
                </a:solidFill>
              </a:rPr>
              <a:t>(6 – 2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for all values of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175000" y="3263900"/>
          <a:ext cx="1968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1968500" imgH="927100" progId="Equation.DSMT4">
                  <p:embed/>
                </p:oleObj>
              </mc:Choice>
              <mc:Fallback>
                <p:oleObj name="Equation" r:id="rId3" imgW="1968500" imgH="927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263900"/>
                        <a:ext cx="1968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7" name="Picture 5" descr="Combo2E_1"/>
          <p:cNvPicPr>
            <a:picLocks noChangeAspect="1" noChangeArrowheads="1"/>
          </p:cNvPicPr>
          <p:nvPr/>
        </p:nvPicPr>
        <p:blipFill>
          <a:blip r:embed="rId5"/>
          <a:srcRect r="3951"/>
          <a:stretch>
            <a:fillRect/>
          </a:stretch>
        </p:blipFill>
        <p:spPr bwMode="auto">
          <a:xfrm>
            <a:off x="5133975" y="1676400"/>
            <a:ext cx="3705225" cy="382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A System That Requires Estimation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graphing: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two lines intersect at one point. However, we can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only estimate the point of intersection as                   In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situation be aware that, although graphing gives a good “estimate,” finding exact solutions to the system is not likely.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019300" y="1701800"/>
          <a:ext cx="1587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1587500" imgH="1028700" progId="Equation.DSMT4">
                  <p:embed/>
                </p:oleObj>
              </mc:Choice>
              <mc:Fallback>
                <p:oleObj name="Equation" r:id="rId3" imgW="15875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701800"/>
                        <a:ext cx="1587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584950" y="3810000"/>
          <a:ext cx="128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282700" imgH="927100" progId="Equation.DSMT4">
                  <p:embed/>
                </p:oleObj>
              </mc:Choice>
              <mc:Fallback>
                <p:oleObj name="Equation" r:id="rId5" imgW="1282700" imgH="927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4950" y="3810000"/>
                        <a:ext cx="1282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A System That Requires Estimation (cont.)</a:t>
            </a:r>
          </a:p>
        </p:txBody>
      </p:sp>
      <p:pic>
        <p:nvPicPr>
          <p:cNvPr id="20483" name="Picture 7" descr="Combo2E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1538287"/>
            <a:ext cx="3043238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14478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4" imgW="914400" imgH="304560" progId="Equation.DSMT4">
                  <p:embed/>
                </p:oleObj>
              </mc:Choice>
              <mc:Fallback>
                <p:oleObj name="Equation" r:id="rId4" imgW="9144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0352" y="1828800"/>
          <a:ext cx="392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6" imgW="3924000" imgH="838080" progId="Equation.DSMT4">
                  <p:embed/>
                </p:oleObj>
              </mc:Choice>
              <mc:Fallback>
                <p:oleObj name="Equation" r:id="rId6" imgW="3924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392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98475" y="2857500"/>
          <a:ext cx="205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8" imgW="2057400" imgH="1028520" progId="Equation.DSMT4">
                  <p:embed/>
                </p:oleObj>
              </mc:Choice>
              <mc:Fallback>
                <p:oleObj name="Equation" r:id="rId8" imgW="205740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2857500"/>
                        <a:ext cx="2057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667000" y="321945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0" imgW="558720" imgH="304560" progId="Equation.DSMT4">
                  <p:embed/>
                </p:oleObj>
              </mc:Choice>
              <mc:Fallback>
                <p:oleObj name="Equation" r:id="rId10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1945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397250" y="2857500"/>
          <a:ext cx="2273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2" imgW="2273040" imgH="1028520" progId="Equation.DSMT4">
                  <p:embed/>
                </p:oleObj>
              </mc:Choice>
              <mc:Fallback>
                <p:oleObj name="Equation" r:id="rId12" imgW="2273040" imgH="1028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2857500"/>
                        <a:ext cx="2273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1781175" y="39624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4" imgW="774360" imgH="838080" progId="Equation.DSMT4">
                  <p:embed/>
                </p:oleObj>
              </mc:Choice>
              <mc:Fallback>
                <p:oleObj name="Equation" r:id="rId14" imgW="774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9624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908550" y="39624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6" imgW="761760" imgH="838080" progId="Equation.DSMT4">
                  <p:embed/>
                </p:oleObj>
              </mc:Choice>
              <mc:Fallback>
                <p:oleObj name="Equation" r:id="rId16" imgW="761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39624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A System That Requires Estimation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 checking shows that the estimated solution  </a:t>
            </a:r>
          </a:p>
          <a:p>
            <a:pPr>
              <a:spcBef>
                <a:spcPct val="50000"/>
              </a:spcBef>
            </a:pPr>
            <a:r>
              <a:rPr lang="en-US" dirty="0"/>
              <a:t>does not satisfy either equation.  The estimated point of intersection is just that</a:t>
            </a:r>
            <a:r>
              <a:rPr lang="en-US" dirty="0">
                <a:latin typeface="Arial" pitchFamily="34" charset="0"/>
              </a:rPr>
              <a:t>—</a:t>
            </a:r>
            <a:r>
              <a:rPr lang="en-US" dirty="0"/>
              <a:t>an estimate.  The following discussion provides a technique based on using of a graphing calculator that would give the exact solution </a:t>
            </a:r>
          </a:p>
          <a:p>
            <a:pPr>
              <a:spcBef>
                <a:spcPct val="60000"/>
              </a:spcBef>
            </a:pPr>
            <a:r>
              <a:rPr lang="en-US" dirty="0"/>
              <a:t>as </a:t>
            </a:r>
          </a:p>
          <a:p>
            <a:endParaRPr lang="en-US" dirty="0"/>
          </a:p>
        </p:txBody>
      </p:sp>
      <p:graphicFrame>
        <p:nvGraphicFramePr>
          <p:cNvPr id="21508" name="Object 7"/>
          <p:cNvGraphicFramePr>
            <a:graphicFrameLocks noChangeAspect="1"/>
          </p:cNvGraphicFramePr>
          <p:nvPr/>
        </p:nvGraphicFramePr>
        <p:xfrm>
          <a:off x="7627938" y="1143000"/>
          <a:ext cx="1130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1130300" imgH="927100" progId="Equation.DSMT4">
                  <p:embed/>
                </p:oleObj>
              </mc:Choice>
              <mc:Fallback>
                <p:oleObj name="Equation" r:id="rId3" imgW="1130300" imgH="927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7938" y="1143000"/>
                        <a:ext cx="11303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8"/>
          <p:cNvGraphicFramePr>
            <a:graphicFrameLocks noChangeAspect="1"/>
          </p:cNvGraphicFramePr>
          <p:nvPr/>
        </p:nvGraphicFramePr>
        <p:xfrm>
          <a:off x="965200" y="3733800"/>
          <a:ext cx="149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1498600" imgH="927100" progId="Equation.DSMT4">
                  <p:embed/>
                </p:oleObj>
              </mc:Choice>
              <mc:Fallback>
                <p:oleObj name="Equation" r:id="rId5" imgW="1498600" imgH="927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733800"/>
                        <a:ext cx="1498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Solutions by Graphing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463550" indent="-46355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To use the graphing method, graph the lines as accurately as you can.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Be sure to check your solution by substituting it back into both of the original equations.  (Of course, fractional estimates may not check exactly.)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Determine if given points lie on both lines in a specified system of equations.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Estimate, by graphing, the coordinates of the intersection of a system of linear equations with one solution.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graphing calculator to solve a system of linear equations.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a Graphing Calculator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graphing calculator to solve the system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 follows: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  Solve each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For this system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7086600" y="1066800"/>
          <a:ext cx="1574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1574800" imgH="1028700" progId="Equation.DSMT4">
                  <p:embed/>
                </p:oleObj>
              </mc:Choice>
              <mc:Fallback>
                <p:oleObj name="Equation" r:id="rId3" imgW="15748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066800"/>
                        <a:ext cx="1574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784144" y="3467100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1790700" imgH="1028700" progId="Equation.DSMT4">
                  <p:embed/>
                </p:oleObj>
              </mc:Choice>
              <mc:Fallback>
                <p:oleObj name="Equation" r:id="rId5" imgW="17907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144" y="3467100"/>
                        <a:ext cx="1790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a Graphing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Press                  and enter the two expressions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get the variable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, press             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screen will appear as follows:</a:t>
            </a:r>
          </a:p>
        </p:txBody>
      </p:sp>
      <p:pic>
        <p:nvPicPr>
          <p:cNvPr id="24580" name="Picture 6" descr="Combo2E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1938340"/>
            <a:ext cx="1188720" cy="29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7" descr="Combo2E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4215" y="2439967"/>
            <a:ext cx="914400" cy="44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8" descr="Combo2E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2938" y="3733800"/>
            <a:ext cx="2778125" cy="19002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a Graphing Calculator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 Press                   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(Both lines should appear.  If not, you may need to adjust the                   .)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  Press            and </a:t>
            </a:r>
            <a:r>
              <a:rPr lang="en-US" i="0" dirty="0">
                <a:solidFill>
                  <a:srgbClr val="0000FF"/>
                </a:solidFill>
              </a:rPr>
              <a:t>CALC</a:t>
            </a:r>
            <a:r>
              <a:rPr lang="en-US" i="0" dirty="0">
                <a:solidFill>
                  <a:schemeClr val="tx1"/>
                </a:solidFill>
              </a:rPr>
              <a:t>.  Select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5:intersect</a:t>
            </a:r>
            <a:r>
              <a:rPr lang="en-US" i="0" dirty="0">
                <a:solidFill>
                  <a:schemeClr val="tx1"/>
                </a:solidFill>
              </a:rPr>
              <a:t>.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cursor will appear on one of the lines.  Use the right or left arrow to get near the point of intersection and press            . Then move the up or down arrow to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get to the other line.  </a:t>
            </a:r>
          </a:p>
        </p:txBody>
      </p:sp>
      <p:pic>
        <p:nvPicPr>
          <p:cNvPr id="25604" name="Picture 7" descr="Combo2E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3175" y="1422401"/>
            <a:ext cx="1371600" cy="34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8" descr="Combo2E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3588" y="2327276"/>
            <a:ext cx="1463040" cy="36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9" descr="Combo2E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5075" y="3179763"/>
            <a:ext cx="93186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4550392"/>
            <a:ext cx="1005840" cy="53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a Graphing Calculator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use the right or left arrow to move closer to the point of intersection on this line and press             . 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Follow the directions for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Guess?</a:t>
            </a:r>
            <a:r>
              <a:rPr lang="en-US" i="0" dirty="0">
                <a:solidFill>
                  <a:schemeClr val="tx1"/>
                </a:solidFill>
              </a:rPr>
              <a:t> by moving the cursor to the point of intersection and pressing        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5:</a:t>
            </a:r>
            <a:r>
              <a:rPr lang="en-US" i="0" dirty="0">
                <a:solidFill>
                  <a:schemeClr val="tx1"/>
                </a:solidFill>
              </a:rPr>
              <a:t>  The answer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2 will appear at the bottom of the display screen.</a:t>
            </a:r>
          </a:p>
        </p:txBody>
      </p:sp>
      <p:pic>
        <p:nvPicPr>
          <p:cNvPr id="26630" name="Picture 9" descr="Combo2E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2875" y="4043362"/>
            <a:ext cx="2778125" cy="19002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828800"/>
            <a:ext cx="1005840" cy="53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1232" y="2946246"/>
            <a:ext cx="1005840" cy="53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a Graphing Calculator 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Step 4 may seem somewhat complicated, but TRY IT.  It is fun and accurate!  </a:t>
            </a:r>
            <a:r>
              <a:rPr lang="en-US" i="0" dirty="0">
                <a:solidFill>
                  <a:schemeClr val="tx1"/>
                </a:solidFill>
              </a:rPr>
              <a:t>(Note: If the lines are parallel (an inconsistent system) the calculator will give an error message.)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302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320040">
            <a:spAutoFit/>
          </a:bodyPr>
          <a:lstStyle/>
          <a:p>
            <a:pPr marL="463550" indent="-463550">
              <a:buFont typeface="Courier New" pitchFamily="49" charset="0"/>
              <a:buNone/>
              <a:tabLst>
                <a:tab pos="2292350" algn="l"/>
                <a:tab pos="4121150" algn="l"/>
                <a:tab pos="5949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Determine which of the given points, if any, lie on both of the lines in the given system of equations by substituting each point into both equations. </a:t>
            </a:r>
          </a:p>
          <a:p>
            <a:pPr marL="463550" indent="-463550">
              <a:buFont typeface="Courier New" pitchFamily="49" charset="0"/>
              <a:buNone/>
              <a:tabLst>
                <a:tab pos="2292350" algn="l"/>
                <a:tab pos="4121150" algn="l"/>
                <a:tab pos="594995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  <a:tabLst>
                <a:tab pos="2292350" algn="l"/>
                <a:tab pos="4121150" algn="l"/>
                <a:tab pos="594995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  <a:tabLst>
                <a:tab pos="2292350" algn="l"/>
                <a:tab pos="4121150" algn="l"/>
                <a:tab pos="594995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  <a:tabLst>
                <a:tab pos="2292350" algn="l"/>
                <a:tab pos="4121150" algn="l"/>
                <a:tab pos="5949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a.  </a:t>
            </a:r>
            <a:r>
              <a:rPr lang="en-US" i="0" dirty="0">
                <a:solidFill>
                  <a:srgbClr val="000000"/>
                </a:solidFill>
              </a:rPr>
              <a:t>(8, 0)	</a:t>
            </a:r>
            <a:r>
              <a:rPr lang="en-US" b="1" i="0" dirty="0">
                <a:solidFill>
                  <a:srgbClr val="000000"/>
                </a:solidFill>
              </a:rPr>
              <a:t>b.  </a:t>
            </a:r>
            <a:r>
              <a:rPr lang="en-US" i="0" dirty="0">
                <a:solidFill>
                  <a:srgbClr val="000000"/>
                </a:solidFill>
              </a:rPr>
              <a:t>(2, 3)	</a:t>
            </a:r>
            <a:r>
              <a:rPr lang="en-US" b="1" i="0" dirty="0">
                <a:solidFill>
                  <a:srgbClr val="000000"/>
                </a:solidFill>
              </a:rPr>
              <a:t>c.  </a:t>
            </a:r>
            <a:r>
              <a:rPr lang="en-US" i="0" dirty="0">
                <a:solidFill>
                  <a:srgbClr val="000000"/>
                </a:solidFill>
              </a:rPr>
              <a:t>(0,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1)	</a:t>
            </a:r>
            <a:r>
              <a:rPr lang="en-US" b="1" i="0" dirty="0">
                <a:solidFill>
                  <a:srgbClr val="000000"/>
                </a:solidFill>
              </a:rPr>
              <a:t>d.  </a:t>
            </a:r>
            <a:r>
              <a:rPr lang="en-US" i="0" dirty="0">
                <a:solidFill>
                  <a:srgbClr val="000000"/>
                </a:solidFill>
              </a:rPr>
              <a:t>(4, 2)	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784600" y="2819400"/>
          <a:ext cx="1574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1574800" imgH="1028700" progId="Equation.DSMT4">
                  <p:embed/>
                </p:oleObj>
              </mc:Choice>
              <mc:Fallback>
                <p:oleObj name="Equation" r:id="rId3" imgW="15748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819400"/>
                        <a:ext cx="1574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 (cont.)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Show that the following system of equations is inconsistent by determining the slope of each line and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-intercept.  Explain your reasoning. </a:t>
            </a: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533400" indent="-533400">
              <a:lnSpc>
                <a:spcPct val="150000"/>
              </a:lnSpc>
              <a:spcBef>
                <a:spcPct val="40000"/>
              </a:spcBef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Solve the following system graphically.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124200" y="2743200"/>
          <a:ext cx="1752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1752600" imgH="1028700" progId="Equation.DSMT4">
                  <p:embed/>
                </p:oleObj>
              </mc:Choice>
              <mc:Fallback>
                <p:oleObj name="Equation" r:id="rId3" imgW="17526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743200"/>
                        <a:ext cx="1752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124200" y="4533900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33900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/>
              <a:t>	</a:t>
            </a:r>
            <a:r>
              <a:rPr lang="en-US" i="0" dirty="0">
                <a:solidFill>
                  <a:srgbClr val="FF0000"/>
                </a:solidFill>
              </a:rPr>
              <a:t>b</a:t>
            </a:r>
          </a:p>
          <a:p>
            <a:pPr marL="533400" indent="-533400">
              <a:spcBef>
                <a:spcPct val="6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/>
              <a:t>	  </a:t>
            </a:r>
          </a:p>
          <a:p>
            <a:pPr marL="533400" indent="-533400">
              <a:spcBef>
                <a:spcPct val="45000"/>
              </a:spcBef>
              <a:buFont typeface="Courier New" pitchFamily="49" charset="0"/>
              <a:buNone/>
            </a:pPr>
            <a:r>
              <a:rPr lang="en-US" i="0" dirty="0"/>
              <a:t>	</a:t>
            </a:r>
            <a:r>
              <a:rPr lang="en-US" i="0" dirty="0">
                <a:solidFill>
                  <a:srgbClr val="FF0000"/>
                </a:solidFill>
              </a:rPr>
              <a:t>The lines do not intersect because they are parallel, they have the same slope, but different </a:t>
            </a:r>
            <a:br>
              <a:rPr lang="en-US" i="0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y-</a:t>
            </a:r>
            <a:r>
              <a:rPr lang="en-US" i="0" dirty="0">
                <a:solidFill>
                  <a:srgbClr val="FF0000"/>
                </a:solidFill>
              </a:rPr>
              <a:t>intercepts.</a:t>
            </a:r>
            <a:r>
              <a:rPr lang="en-US" i="0" dirty="0"/>
              <a:t>  </a:t>
            </a:r>
          </a:p>
          <a:p>
            <a:pPr marL="533400" indent="-53340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b="1" i="0" dirty="0"/>
              <a:t>	</a:t>
            </a:r>
            <a:r>
              <a:rPr lang="en-US" i="0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, 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+ 5)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1066800" y="1803400"/>
          <a:ext cx="444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4445000" imgH="838200" progId="Equation.DSMT4">
                  <p:embed/>
                </p:oleObj>
              </mc:Choice>
              <mc:Fallback>
                <p:oleObj name="Equation" r:id="rId3" imgW="44450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03400"/>
                        <a:ext cx="444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Solution of a System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</a:t>
            </a:r>
            <a:r>
              <a:rPr lang="en-US" i="0" dirty="0">
                <a:solidFill>
                  <a:srgbClr val="0000FF"/>
                </a:solidFill>
              </a:rPr>
              <a:t>(2, 1)</a:t>
            </a:r>
            <a:r>
              <a:rPr lang="en-US" i="0" dirty="0">
                <a:solidFill>
                  <a:schemeClr val="tx1"/>
                </a:solidFill>
              </a:rPr>
              <a:t> is a solution to the system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2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spcBef>
                <a:spcPts val="2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into </a:t>
            </a:r>
            <a:r>
              <a:rPr lang="en-US" b="1" i="0" dirty="0">
                <a:solidFill>
                  <a:schemeClr val="tx1"/>
                </a:solidFill>
              </a:rPr>
              <a:t>both </a:t>
            </a:r>
            <a:r>
              <a:rPr lang="en-US" i="0" dirty="0">
                <a:solidFill>
                  <a:schemeClr val="tx1"/>
                </a:solidFill>
              </a:rPr>
              <a:t>equations.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first equation: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794500" y="1066800"/>
          <a:ext cx="1587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587500" imgH="1028700" progId="Equation.DSMT4">
                  <p:embed/>
                </p:oleObj>
              </mc:Choice>
              <mc:Fallback>
                <p:oleObj name="Equation" r:id="rId3" imgW="15875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1066800"/>
                        <a:ext cx="1587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38400" y="4660900"/>
          <a:ext cx="386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3860640" imgH="291960" progId="Equation.DSMT4">
                  <p:embed/>
                </p:oleObj>
              </mc:Choice>
              <mc:Fallback>
                <p:oleObj name="Equation" r:id="rId5" imgW="3860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660900"/>
                        <a:ext cx="386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438400" y="3733800"/>
          <a:ext cx="1841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1841400" imgH="761760" progId="Equation.DSMT4">
                  <p:embed/>
                </p:oleObj>
              </mc:Choice>
              <mc:Fallback>
                <p:oleObj name="Equation" r:id="rId7" imgW="1841400" imgH="761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1841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Solution of a System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second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(2, 1) satisfies both equations, </a:t>
            </a:r>
            <a:r>
              <a:rPr lang="en-US" i="0" dirty="0">
                <a:solidFill>
                  <a:srgbClr val="FF0000"/>
                </a:solidFill>
              </a:rPr>
              <a:t>(2, 1) </a:t>
            </a:r>
            <a:r>
              <a:rPr lang="en-US" b="1" i="0" dirty="0">
                <a:solidFill>
                  <a:srgbClr val="FF0000"/>
                </a:solidFill>
              </a:rPr>
              <a:t>is a  solution to the system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55900" y="2743200"/>
          <a:ext cx="363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632040" imgH="291960" progId="Equation.DSMT4">
                  <p:embed/>
                </p:oleObj>
              </mc:Choice>
              <mc:Fallback>
                <p:oleObj name="Equation" r:id="rId3" imgW="36320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743200"/>
                        <a:ext cx="363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755900" y="1905000"/>
          <a:ext cx="1638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1638000" imgH="698400" progId="Equation.DSMT4">
                  <p:embed/>
                </p:oleObj>
              </mc:Choice>
              <mc:Fallback>
                <p:oleObj name="Equation" r:id="rId5" imgW="1638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905000"/>
                        <a:ext cx="1638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Not a Solution of a System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</a:t>
            </a:r>
            <a:r>
              <a:rPr lang="en-US" i="0" dirty="0">
                <a:solidFill>
                  <a:srgbClr val="0000FF"/>
                </a:solidFill>
              </a:rPr>
              <a:t>(0, 4)</a:t>
            </a:r>
            <a:r>
              <a:rPr lang="en-US" i="0" dirty="0">
                <a:solidFill>
                  <a:schemeClr val="tx1"/>
                </a:solidFill>
              </a:rPr>
              <a:t> is not a solution to the system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8000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into </a:t>
            </a:r>
            <a:r>
              <a:rPr lang="en-US" b="1" i="0" dirty="0">
                <a:solidFill>
                  <a:schemeClr val="tx1"/>
                </a:solidFill>
              </a:rPr>
              <a:t>both </a:t>
            </a:r>
            <a:r>
              <a:rPr lang="en-US" i="0" dirty="0">
                <a:solidFill>
                  <a:schemeClr val="tx1"/>
                </a:solidFill>
              </a:rPr>
              <a:t>equations.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first equation: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277100" y="1028700"/>
          <a:ext cx="1638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638300" imgH="1028700" progId="Equation.DSMT4">
                  <p:embed/>
                </p:oleObj>
              </mc:Choice>
              <mc:Fallback>
                <p:oleObj name="Equation" r:id="rId3" imgW="16383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1028700"/>
                        <a:ext cx="1638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33600" y="4267200"/>
          <a:ext cx="383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3835080" imgH="291960" progId="Equation.DSMT4">
                  <p:embed/>
                </p:oleObj>
              </mc:Choice>
              <mc:Fallback>
                <p:oleObj name="Equation" r:id="rId5" imgW="38350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67200"/>
                        <a:ext cx="383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33600" y="3416300"/>
          <a:ext cx="1816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815840" imgH="698400" progId="Equation.DSMT4">
                  <p:embed/>
                </p:oleObj>
              </mc:Choice>
              <mc:Fallback>
                <p:oleObj name="Equation" r:id="rId7" imgW="181584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416300"/>
                        <a:ext cx="1816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Not a Solution of a System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second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(0, 4) does not satisfy </a:t>
            </a:r>
            <a:r>
              <a:rPr lang="en-US" b="1" i="0" dirty="0">
                <a:solidFill>
                  <a:schemeClr val="tx1"/>
                </a:solidFill>
              </a:rPr>
              <a:t>both </a:t>
            </a:r>
            <a:r>
              <a:rPr lang="en-US" i="0" dirty="0">
                <a:solidFill>
                  <a:schemeClr val="tx1"/>
                </a:solidFill>
              </a:rPr>
              <a:t>equations, </a:t>
            </a:r>
            <a:r>
              <a:rPr lang="en-US" i="0" dirty="0">
                <a:solidFill>
                  <a:srgbClr val="FF0000"/>
                </a:solidFill>
              </a:rPr>
              <a:t>(0, 4) </a:t>
            </a:r>
            <a:r>
              <a:rPr lang="en-US" b="1" i="0" dirty="0">
                <a:solidFill>
                  <a:srgbClr val="FF0000"/>
                </a:solidFill>
              </a:rPr>
              <a:t>is NOT a solution to the system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679700" y="2819400"/>
          <a:ext cx="378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3784320" imgH="291960" progId="Equation.DSMT4">
                  <p:embed/>
                </p:oleObj>
              </mc:Choice>
              <mc:Fallback>
                <p:oleObj name="Equation" r:id="rId3" imgW="37843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819400"/>
                        <a:ext cx="378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679700" y="1968500"/>
          <a:ext cx="175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1752480" imgH="698400" progId="Equation.DSMT4">
                  <p:embed/>
                </p:oleObj>
              </mc:Choice>
              <mc:Fallback>
                <p:oleObj name="Equation" r:id="rId5" imgW="17524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1968500"/>
                        <a:ext cx="1752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Systems of Linear Equations by Graphing</a:t>
            </a:r>
          </a:p>
        </p:txBody>
      </p:sp>
      <p:graphicFrame>
        <p:nvGraphicFramePr>
          <p:cNvPr id="885071" name="Group 335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2672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Graph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Intersection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Classification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(2,1)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(The lines intersect at one point.)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Consistent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 solution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(The lines are parallel.)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Inconsistent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265" name="Object 49"/>
          <p:cNvGraphicFramePr>
            <a:graphicFrameLocks noChangeAspect="1"/>
          </p:cNvGraphicFramePr>
          <p:nvPr/>
        </p:nvGraphicFramePr>
        <p:xfrm>
          <a:off x="800100" y="2214562"/>
          <a:ext cx="1346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346200" imgH="889000" progId="Equation.DSMT4">
                  <p:embed/>
                </p:oleObj>
              </mc:Choice>
              <mc:Fallback>
                <p:oleObj name="Equation" r:id="rId3" imgW="1346200" imgH="8890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214562"/>
                        <a:ext cx="1346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6" name="Object 324"/>
          <p:cNvGraphicFramePr>
            <a:graphicFrameLocks noChangeAspect="1"/>
          </p:cNvGraphicFramePr>
          <p:nvPr/>
        </p:nvGraphicFramePr>
        <p:xfrm>
          <a:off x="590550" y="4202112"/>
          <a:ext cx="1727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727200" imgH="876300" progId="Equation.DSMT4">
                  <p:embed/>
                </p:oleObj>
              </mc:Choice>
              <mc:Fallback>
                <p:oleObj name="Equation" r:id="rId5" imgW="1727200" imgH="876300" progId="Equation.DSMT4">
                  <p:embed/>
                  <p:pic>
                    <p:nvPicPr>
                      <p:cNvPr id="0" name="Object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4202112"/>
                        <a:ext cx="1727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7" name="Picture 336" descr="3_1_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86050" y="1763712"/>
            <a:ext cx="1809750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8" name="Picture 337" descr="3_1_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67000" y="3668712"/>
            <a:ext cx="180022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Systems of Linear Equations by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Graphing (cont.)</a:t>
            </a:r>
          </a:p>
        </p:txBody>
      </p:sp>
      <p:graphicFrame>
        <p:nvGraphicFramePr>
          <p:cNvPr id="887933" name="Group 1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869108"/>
              </p:ext>
            </p:extLst>
          </p:nvPr>
        </p:nvGraphicFramePr>
        <p:xfrm>
          <a:off x="457200" y="1279524"/>
          <a:ext cx="8229601" cy="4527093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32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System</a:t>
                      </a:r>
                    </a:p>
                  </a:txBody>
                  <a:tcPr marL="87394" marR="87394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Graph</a:t>
                      </a:r>
                    </a:p>
                  </a:txBody>
                  <a:tcPr marL="87394" marR="8739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Intersection</a:t>
                      </a:r>
                    </a:p>
                  </a:txBody>
                  <a:tcPr marL="87394" marR="8739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Classification</a:t>
                      </a:r>
                    </a:p>
                  </a:txBody>
                  <a:tcPr marL="87394" marR="8739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Every ordered pair that satisfies </a:t>
                      </a:r>
                      <a:b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3. (The lines are the same line.) There is an infinite number of solutions: (3+2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), where 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is any real number or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            where 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is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any real number</a:t>
                      </a:r>
                    </a:p>
                  </a:txBody>
                  <a:tcPr marL="87394" marR="8739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Dependent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284" name="Object 77"/>
          <p:cNvGraphicFramePr>
            <a:graphicFrameLocks noChangeAspect="1"/>
          </p:cNvGraphicFramePr>
          <p:nvPr/>
        </p:nvGraphicFramePr>
        <p:xfrm>
          <a:off x="482600" y="3205162"/>
          <a:ext cx="1485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1485900" imgH="876300" progId="Equation.DSMT4">
                  <p:embed/>
                </p:oleObj>
              </mc:Choice>
              <mc:Fallback>
                <p:oleObj name="Equation" r:id="rId3" imgW="1485900" imgH="8763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05162"/>
                        <a:ext cx="1485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076790"/>
              </p:ext>
            </p:extLst>
          </p:nvPr>
        </p:nvGraphicFramePr>
        <p:xfrm>
          <a:off x="4114800" y="4673600"/>
          <a:ext cx="1231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231366" imgH="812447" progId="Equation.DSMT4">
                  <p:embed/>
                </p:oleObj>
              </mc:Choice>
              <mc:Fallback>
                <p:oleObj name="Equation" r:id="rId5" imgW="1231366" imgH="812447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73600"/>
                        <a:ext cx="1231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86" name="Picture 111" descr="3_1_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85975" y="2754312"/>
            <a:ext cx="180022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Solutions by Graphing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76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spcBef>
                <a:spcPts val="5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System of Linear Equations by Graphing</a:t>
            </a: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spcBef>
                <a:spcPts val="5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Graph both linear equations on the same set of axes.</a:t>
            </a:r>
          </a:p>
          <a:p>
            <a:pPr marL="463550" indent="-463550">
              <a:spcBef>
                <a:spcPts val="5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Observe the point of intersection (if there is one).</a:t>
            </a:r>
          </a:p>
          <a:p>
            <a:pPr marL="463550" indent="-463550">
              <a:spcBef>
                <a:spcPts val="5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a.	</a:t>
            </a:r>
            <a:r>
              <a:rPr lang="en-US" i="0" dirty="0">
                <a:solidFill>
                  <a:srgbClr val="000000"/>
                </a:solidFill>
              </a:rPr>
              <a:t>If the slopes of the two lines are different, then 	the lines intersect in one and only one point. The 	system has a single point as its solution.</a:t>
            </a:r>
          </a:p>
          <a:p>
            <a:pPr marL="463550" indent="-463550">
              <a:spcBef>
                <a:spcPts val="5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b.	</a:t>
            </a:r>
            <a:r>
              <a:rPr lang="en-US" i="0" dirty="0">
                <a:solidFill>
                  <a:srgbClr val="000000"/>
                </a:solidFill>
              </a:rPr>
              <a:t>If the lines are distinct and have the same slope, 	then the lines are parallel. The system has no 	solution.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978</Words>
  <Application>Microsoft Office PowerPoint</Application>
  <PresentationFormat>On-screen Show (4:3)</PresentationFormat>
  <Paragraphs>146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Calibri</vt:lpstr>
      <vt:lpstr>Symbol</vt:lpstr>
      <vt:lpstr>Courier New</vt:lpstr>
      <vt:lpstr>Ti86pc</vt:lpstr>
      <vt:lpstr>Arial</vt:lpstr>
      <vt:lpstr>Office Theme</vt:lpstr>
      <vt:lpstr>Equation</vt:lpstr>
      <vt:lpstr>Section 8.1</vt:lpstr>
      <vt:lpstr>Objectives</vt:lpstr>
      <vt:lpstr>Example 1: Solution of a System</vt:lpstr>
      <vt:lpstr>Example 1: Solution of a System (cont.)</vt:lpstr>
      <vt:lpstr>Example 2: Not a Solution of a System</vt:lpstr>
      <vt:lpstr>Example 2: Not a Solution of a System (cont.)</vt:lpstr>
      <vt:lpstr>Solving Systems of Linear Equations by Graphing</vt:lpstr>
      <vt:lpstr>Solving Systems of Linear Equations by  Graphing (cont.)</vt:lpstr>
      <vt:lpstr>Solutions by Graphing</vt:lpstr>
      <vt:lpstr>Solutions by Graphing</vt:lpstr>
      <vt:lpstr>Example 3: A System With One Solution</vt:lpstr>
      <vt:lpstr>Example 3: A System With One Solution (cont.)</vt:lpstr>
      <vt:lpstr>Example 4: A System With No Solution</vt:lpstr>
      <vt:lpstr>Example 5: A System With Infinitely Many Solutions</vt:lpstr>
      <vt:lpstr>Example 5: A System With Infinitely Many Solutions (cont.)</vt:lpstr>
      <vt:lpstr>Example 6: A System That Requires Estimation</vt:lpstr>
      <vt:lpstr>Example 6: A System That Requires Estimation (cont.)</vt:lpstr>
      <vt:lpstr>Example 6: A System That Requires Estimation (cont.)</vt:lpstr>
      <vt:lpstr>Solutions by Graphing</vt:lpstr>
      <vt:lpstr>Example 7: Using a Graphing Calculator</vt:lpstr>
      <vt:lpstr>Example 7: Using a Graphing Calculator (cont.)</vt:lpstr>
      <vt:lpstr>Example 7: Using a Graphing Calculator (cont.)</vt:lpstr>
      <vt:lpstr>Example 7: Using a Graphing Calculator (cont.)</vt:lpstr>
      <vt:lpstr>Example 7: Using a Graphing Calculator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2016-10-04T16:01:10Z</dcterms:modified>
</cp:coreProperties>
</file>